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96" r:id="rId23"/>
    <p:sldId id="29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0" r:id="rId37"/>
    <p:sldId id="291" r:id="rId38"/>
    <p:sldId id="294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6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32706-F43E-4140-A8BB-78D28430DE30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523A8-C03D-42C0-9666-60072D78D9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354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523A8-C03D-42C0-9666-60072D78D97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37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955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6730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04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6228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530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596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465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2469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80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39590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5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19953-624F-44B7-937D-A81E13402BE7}" type="datetimeFigureOut">
              <a:rPr lang="ru-RU" smtClean="0"/>
              <a:pPr/>
              <a:t>12.05.2016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16BB-79EE-478C-AD3F-7C89F63082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588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3.xml"/><Relationship Id="rId1" Type="http://schemas.openxmlformats.org/officeDocument/2006/relationships/audio" Target="file:///D:\&#1084;&#1091;&#1079;&#1099;&#1082;&#1072;\grigorii_leps_-_sami_luchshii_den.mp3" TargetMode="Externa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373216"/>
            <a:ext cx="3888432" cy="8640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кв. категории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Дьячкова А.Ю.</a:t>
            </a:r>
          </a:p>
          <a:p>
            <a:pPr algn="just"/>
            <a:endParaRPr lang="ru-RU" b="1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57158" y="571480"/>
            <a:ext cx="8496944" cy="4959250"/>
          </a:xfrm>
          <a:prstGeom prst="horizontalScroll">
            <a:avLst>
              <a:gd name="adj" fmla="val 6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6600" b="1" spc="50" dirty="0" smtClean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ЗНАТОКИ ПРАВИЛ БЕЗОПАСНОСТИ</a:t>
            </a:r>
            <a:endParaRPr lang="ru-RU" sz="4000" b="1" spc="50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57148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accent4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Gabriola" pitchFamily="82" charset="0"/>
              </a:rPr>
              <a:t>ВИКТОРИНА</a:t>
            </a:r>
            <a:endParaRPr lang="ru-RU" sz="44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369444"/>
      </p:ext>
    </p:extLst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1" r="55000" b="9422"/>
          <a:stretch/>
        </p:blipFill>
        <p:spPr>
          <a:xfrm>
            <a:off x="467544" y="404664"/>
            <a:ext cx="820891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0386228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2" t="55402" r="9381"/>
          <a:stretch/>
        </p:blipFill>
        <p:spPr>
          <a:xfrm>
            <a:off x="395536" y="260648"/>
            <a:ext cx="849694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877116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7" t="54718" r="6457" b="914"/>
          <a:stretch/>
        </p:blipFill>
        <p:spPr>
          <a:xfrm>
            <a:off x="251520" y="206532"/>
            <a:ext cx="871296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51232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29" t="47626" b="9015"/>
          <a:stretch/>
        </p:blipFill>
        <p:spPr>
          <a:xfrm rot="10800000">
            <a:off x="467544" y="260648"/>
            <a:ext cx="8208912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5749964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76872"/>
            <a:ext cx="8352927" cy="313932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6600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ru-RU" sz="6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          2 </a:t>
            </a:r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КОНКУРС</a:t>
            </a:r>
            <a:r>
              <a:rPr lang="ru-RU" sz="6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</a:t>
            </a:r>
          </a:p>
          <a:p>
            <a:pPr algn="ctr"/>
            <a:r>
              <a:rPr lang="ru-RU" sz="6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«</a:t>
            </a:r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ПОЛЕЗНЫЕ</a:t>
            </a:r>
            <a:r>
              <a:rPr lang="ru-RU" sz="6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</a:t>
            </a:r>
            <a:r>
              <a:rPr lang="ru-RU" sz="60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ПРАВИЛА</a:t>
            </a:r>
            <a:r>
              <a:rPr lang="ru-RU" sz="6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»</a:t>
            </a:r>
            <a:endParaRPr lang="ru-RU" sz="6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3235247"/>
      </p:ext>
    </p:extLst>
  </p:cSld>
  <p:clrMapOvr>
    <a:masterClrMapping/>
  </p:clrMapOvr>
  <p:transition spd="slow">
    <p:wheel spokes="1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3670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«РЕБЁНОК</a:t>
            </a:r>
            <a:b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 ОДИН ДОМА»</a:t>
            </a:r>
            <a:endParaRPr lang="ru-RU" sz="60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180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drumroll.wav"/>
          </p:stSnd>
        </p:sndAc>
      </p:transition>
    </mc:Choice>
    <mc:Fallback>
      <p:transition spd="slow">
        <p:blinds dir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182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/>
              <a:t>1</a:t>
            </a:r>
            <a:r>
              <a:rPr lang="ru-RU" sz="2800" dirty="0" smtClean="0"/>
              <a:t>.Ни в коем случае не открывай дверь, если                                  звонит незнакомый человек.</a:t>
            </a:r>
          </a:p>
          <a:p>
            <a:pPr marL="0" indent="0">
              <a:buNone/>
            </a:pPr>
            <a:r>
              <a:rPr lang="ru-RU" sz="2800" b="1" dirty="0" smtClean="0"/>
              <a:t>2</a:t>
            </a:r>
            <a:r>
              <a:rPr lang="ru-RU" sz="2800" dirty="0" smtClean="0"/>
              <a:t>.На все вопросы  и просьбы незнакомца отвечай «НЕТ».</a:t>
            </a:r>
          </a:p>
          <a:p>
            <a:pPr marL="0" indent="0">
              <a:buNone/>
            </a:pPr>
            <a:r>
              <a:rPr lang="ru-RU" sz="2800" b="1" dirty="0" smtClean="0"/>
              <a:t>3</a:t>
            </a:r>
            <a:r>
              <a:rPr lang="ru-RU" sz="2800" dirty="0" smtClean="0"/>
              <a:t>.Если незнакомый человек пытается открыть твою дверь, сразу же позвони в полицию по телефону 02 и назови свой точный адрес.</a:t>
            </a:r>
          </a:p>
          <a:p>
            <a:pPr marL="0" indent="0">
              <a:buNone/>
            </a:pPr>
            <a:r>
              <a:rPr lang="ru-RU" sz="2800" b="1" dirty="0" smtClean="0"/>
              <a:t>4</a:t>
            </a:r>
            <a:r>
              <a:rPr lang="ru-RU" sz="2800" dirty="0" smtClean="0"/>
              <a:t>.Если дома нет телефона, зови на помощь из окна или с балкона.</a:t>
            </a:r>
          </a:p>
          <a:p>
            <a:pPr marL="0" indent="0">
              <a:buNone/>
            </a:pPr>
            <a:r>
              <a:rPr lang="ru-RU" sz="2800" b="1" dirty="0" smtClean="0"/>
              <a:t>5</a:t>
            </a:r>
            <a:r>
              <a:rPr lang="ru-RU" sz="2800" dirty="0" smtClean="0"/>
              <a:t>.На вопросы незнакомых людей по телефону: «Дома ли родители?» – отвечай, что дома, но они заняты и подойти к телефону не могут.</a:t>
            </a:r>
          </a:p>
          <a:p>
            <a:pPr marL="0" indent="0">
              <a:buNone/>
            </a:pPr>
            <a:r>
              <a:rPr lang="ru-RU" sz="2800" b="1" dirty="0" smtClean="0"/>
              <a:t>6</a:t>
            </a:r>
            <a:r>
              <a:rPr lang="ru-RU" sz="2800" dirty="0" smtClean="0"/>
              <a:t>.Не верь, что кто-то пришёл к тебе по просьбе родителей, если родители сами не позвонили тебе или не сообщили об этом заранее.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9854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13744"/>
            <a:ext cx="8784000" cy="5904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Gabriola" pitchFamily="82" charset="0"/>
              </a:rPr>
              <a:t>   </a:t>
            </a:r>
            <a:endParaRPr lang="ru-RU" sz="7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Gabriola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1480963"/>
            <a:ext cx="86787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«ПРАВИЛА  ПОВЕДЕНИЯ</a:t>
            </a:r>
          </a:p>
          <a:p>
            <a:pPr algn="ctr"/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ПРИ  ПОЖАРЕ» 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53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drumroll.wav"/>
          </p:stSnd>
        </p:sndAc>
      </p:transition>
    </mc:Choice>
    <mc:Fallback>
      <p:transition spd="slow">
        <p:blinds dir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081518"/>
            <a:ext cx="86549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</a:t>
            </a:r>
            <a:r>
              <a:rPr lang="ru-RU" sz="2400" dirty="0" smtClean="0"/>
              <a:t>.Если пожар небольшой – его можно затушить водой</a:t>
            </a:r>
          </a:p>
          <a:p>
            <a:r>
              <a:rPr lang="ru-RU" sz="2400" dirty="0" smtClean="0"/>
              <a:t>    или накрыть плотным одеялом.</a:t>
            </a:r>
          </a:p>
          <a:p>
            <a:r>
              <a:rPr lang="ru-RU" sz="2400" b="1" dirty="0" smtClean="0"/>
              <a:t>2</a:t>
            </a:r>
            <a:r>
              <a:rPr lang="ru-RU" sz="2400" dirty="0" smtClean="0"/>
              <a:t>.Позвони по телефону 01, сообщи, что случилось, и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чётко назови свой адрес.</a:t>
            </a:r>
          </a:p>
          <a:p>
            <a:r>
              <a:rPr lang="ru-RU" sz="2400" b="1" dirty="0" smtClean="0"/>
              <a:t>3</a:t>
            </a:r>
            <a:r>
              <a:rPr lang="ru-RU" sz="2400" dirty="0" smtClean="0"/>
              <a:t>.Нельзя тушить водой горящие электроприборы.</a:t>
            </a:r>
          </a:p>
          <a:p>
            <a:r>
              <a:rPr lang="ru-RU" sz="2400" b="1" dirty="0" smtClean="0"/>
              <a:t>4</a:t>
            </a:r>
            <a:r>
              <a:rPr lang="ru-RU" sz="2400" dirty="0" smtClean="0"/>
              <a:t>.Нельзя прятаться в дальних углах, под кроватями,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за шкафом – опасен не только огонь, но  и дым.</a:t>
            </a:r>
          </a:p>
          <a:p>
            <a:r>
              <a:rPr lang="ru-RU" sz="2400" b="1" dirty="0" smtClean="0"/>
              <a:t>5</a:t>
            </a:r>
            <a:r>
              <a:rPr lang="ru-RU" sz="2400" dirty="0" smtClean="0"/>
              <a:t>.Нельзя оставаться в помещении, где начался пожар,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а надо быстро уйти и звать на помощь взрослых.</a:t>
            </a:r>
          </a:p>
          <a:p>
            <a:r>
              <a:rPr lang="ru-RU" sz="2400" b="1" dirty="0" smtClean="0"/>
              <a:t>6</a:t>
            </a:r>
            <a:r>
              <a:rPr lang="ru-RU" sz="2400" dirty="0" smtClean="0"/>
              <a:t>.В задымленном помещении дыши через влажную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ткань, передвигайся ползком или пригнувшись.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548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«КАК ВЕСТИ СЕБЯ С НЕЗНАКОМЫМИ ЖИВОТНЫМИ»</a:t>
            </a:r>
            <a:endParaRPr lang="ru-RU" sz="60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122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stSnd>
            <p:snd r:embed="rId3" name="drumroll.wav"/>
          </p:stSnd>
        </p:sndAc>
      </p:transition>
    </mc:Choice>
    <mc:Fallback>
      <p:transition spd="slow">
        <p:blinds dir="vert"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309" y="2060848"/>
            <a:ext cx="8712968" cy="1938992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        1 КОНКУРС </a:t>
            </a:r>
          </a:p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  <a:latin typeface="Gabriola" pitchFamily="82" charset="0"/>
              </a:rPr>
              <a:t>«НАЙДИ ОШИБКИ»</a:t>
            </a:r>
            <a:endParaRPr lang="ru-RU" sz="6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96540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1608" cy="54006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+mn-lt"/>
              </a:rPr>
              <a:t>1</a:t>
            </a:r>
            <a:r>
              <a:rPr lang="ru-RU" sz="2800" dirty="0" smtClean="0">
                <a:latin typeface="+mn-lt"/>
              </a:rPr>
              <a:t>.Не приближайся к чужим собакам, они могут поцарапать и укусить. </a:t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2</a:t>
            </a:r>
            <a:r>
              <a:rPr lang="ru-RU" sz="2800" dirty="0" smtClean="0">
                <a:latin typeface="+mn-lt"/>
              </a:rPr>
              <a:t>.Если хочешь подойти к собаке, у которой есть хозяин, спроси у него разрешения.</a:t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3</a:t>
            </a:r>
            <a:r>
              <a:rPr lang="ru-RU" sz="2800" dirty="0" smtClean="0">
                <a:latin typeface="+mn-lt"/>
              </a:rPr>
              <a:t>.После того как ты погладил собаку или кошку, обязательно вымой руки с мылом.</a:t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4</a:t>
            </a:r>
            <a:r>
              <a:rPr lang="ru-RU" sz="2800" dirty="0" smtClean="0">
                <a:latin typeface="+mn-lt"/>
              </a:rPr>
              <a:t>.Не приближайся к животному, когда оно ест.</a:t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5</a:t>
            </a:r>
            <a:r>
              <a:rPr lang="ru-RU" sz="2800" dirty="0" smtClean="0">
                <a:latin typeface="+mn-lt"/>
              </a:rPr>
              <a:t>.Не беспокой животных, когда они с детёнышами.</a:t>
            </a:r>
            <a:br>
              <a:rPr lang="ru-RU" sz="2800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6</a:t>
            </a:r>
            <a:r>
              <a:rPr lang="ru-RU" sz="2800" dirty="0" smtClean="0">
                <a:latin typeface="+mn-lt"/>
              </a:rPr>
              <a:t>.Если тебя укусила собака или кошка, сразу же расскажи об этом взрослым, чтобы они немедленно отвели тебя к врачу.</a:t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929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26642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3 конкурс</a:t>
            </a:r>
            <a:b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6000" dirty="0" smtClean="0">
                <a:solidFill>
                  <a:srgbClr val="0070C0"/>
                </a:solidFill>
                <a:latin typeface="Comic Sans MS" pitchFamily="66" charset="0"/>
              </a:rPr>
              <a:t>«Дорожная 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АЗБУКА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»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22304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Дорожные знаки </a:t>
            </a:r>
            <a:endParaRPr lang="ru-RU" dirty="0"/>
          </a:p>
        </p:txBody>
      </p:sp>
      <p:pic>
        <p:nvPicPr>
          <p:cNvPr id="1026" name="Picture 2" descr="Знак Пешеходный перех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0" y="1916832"/>
            <a:ext cx="1333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244334"/>
            <a:ext cx="3339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«Пешеходный переход»</a:t>
            </a:r>
            <a:endParaRPr lang="ru-RU" dirty="0"/>
          </a:p>
        </p:txBody>
      </p:sp>
      <p:pic>
        <p:nvPicPr>
          <p:cNvPr id="1028" name="Picture 4" descr="Знак Железнодорожный переезд без шлагбау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16831"/>
            <a:ext cx="1333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9097" y="3107457"/>
            <a:ext cx="29610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«Железнодорожный переезд без шлагбаума»</a:t>
            </a:r>
            <a:endParaRPr lang="ru-RU" dirty="0"/>
          </a:p>
        </p:txBody>
      </p:sp>
      <p:pic>
        <p:nvPicPr>
          <p:cNvPr id="1030" name="Picture 6" descr="Знак Пересечение с круговым движени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333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6" y="3105835"/>
            <a:ext cx="25922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«Пересечение с круговым движением»</a:t>
            </a: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31" y="5833542"/>
            <a:ext cx="21161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6832" y="5666156"/>
            <a:ext cx="301148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Светофорное регулирова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5500" y="4365104"/>
            <a:ext cx="1143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Движение пешеходов запрещено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5665" y="4293666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Опасные поворот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436846"/>
            <a:ext cx="1143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300193" y="5853759"/>
            <a:ext cx="2525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«Опасный поворот»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9280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Дорожные знаки</a:t>
            </a:r>
            <a:endParaRPr lang="ru-RU"/>
          </a:p>
        </p:txBody>
      </p:sp>
      <p:pic>
        <p:nvPicPr>
          <p:cNvPr id="3074" name="Picture 2" descr="Знак Двустороннее дви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0" y="1988840"/>
            <a:ext cx="1333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429000"/>
            <a:ext cx="2079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«Двустороннее </a:t>
            </a:r>
            <a:endParaRPr lang="ru-RU" b="1" dirty="0" smtClean="0"/>
          </a:p>
          <a:p>
            <a:r>
              <a:rPr lang="ru-RU" b="1" dirty="0" smtClean="0"/>
              <a:t>движение</a:t>
            </a:r>
            <a:r>
              <a:rPr lang="ru-RU" b="1" dirty="0"/>
              <a:t>»</a:t>
            </a:r>
            <a:endParaRPr lang="ru-RU" dirty="0"/>
          </a:p>
        </p:txBody>
      </p:sp>
      <p:pic>
        <p:nvPicPr>
          <p:cNvPr id="3076" name="Picture 4" descr="Знак Де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09123"/>
            <a:ext cx="1333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0860" y="3429000"/>
            <a:ext cx="982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«Дети»</a:t>
            </a:r>
            <a:endParaRPr lang="ru-RU" dirty="0"/>
          </a:p>
        </p:txBody>
      </p:sp>
      <p:pic>
        <p:nvPicPr>
          <p:cNvPr id="3078" name="Picture 6" descr="Знак Дорожные работ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25662"/>
            <a:ext cx="1333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3316287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«Дорожные работы»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0988" y="5794995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«Въезд запрещен»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1826" y="5779253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«Движение запрещено»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Движение на велосипедах запреще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108" y="427012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588224" y="5767976"/>
            <a:ext cx="2397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«Движение </a:t>
            </a:r>
            <a:r>
              <a:rPr lang="ru-RU" b="1" dirty="0"/>
              <a:t>на </a:t>
            </a:r>
            <a:endParaRPr lang="ru-RU" b="1" dirty="0" smtClean="0"/>
          </a:p>
          <a:p>
            <a:r>
              <a:rPr lang="ru-RU" b="1" dirty="0" smtClean="0"/>
              <a:t>велосипедах запрещено»</a:t>
            </a:r>
            <a:endParaRPr lang="ru-RU" b="1" dirty="0"/>
          </a:p>
        </p:txBody>
      </p:sp>
      <p:pic>
        <p:nvPicPr>
          <p:cNvPr id="2052" name="Picture 4" descr="Въезд запреще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0" y="441605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вижение запрещен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3366" y="4279323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42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448272"/>
          </a:xfrm>
          <a:solidFill>
            <a:srgbClr val="92D05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4 конкурс</a:t>
            </a:r>
            <a:b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Comic Sans MS" pitchFamily="66" charset="0"/>
              </a:rPr>
              <a:t>«Литературный»</a:t>
            </a:r>
            <a:endParaRPr lang="ru-RU" sz="6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552665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61926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Не послушались старших</a:t>
            </a:r>
            <a:endParaRPr lang="ru-RU" sz="60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лако 2"/>
          <p:cNvSpPr/>
          <p:nvPr/>
        </p:nvSpPr>
        <p:spPr>
          <a:xfrm>
            <a:off x="4427984" y="620688"/>
            <a:ext cx="2448272" cy="134644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1043608" y="476672"/>
            <a:ext cx="1850504" cy="1634480"/>
          </a:xfrm>
          <a:prstGeom prst="su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8935610"/>
      </p:ext>
    </p:extLst>
  </p:cSld>
  <p:clrMapOvr>
    <a:masterClrMapping/>
  </p:clrMapOvr>
  <p:transition spd="slow">
    <p:split orient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68952" cy="626469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Comic Sans MS" pitchFamily="66" charset="0"/>
              </a:rPr>
              <a:t>Доверились незнакомцам</a:t>
            </a:r>
            <a:endParaRPr lang="ru-RU" sz="7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6084168" y="692696"/>
            <a:ext cx="1418820" cy="1490464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971600" y="4941168"/>
            <a:ext cx="1490464" cy="1490464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7308304" y="5301208"/>
            <a:ext cx="914400" cy="914400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16709589"/>
      </p:ext>
    </p:extLst>
  </p:cSld>
  <p:clrMapOvr>
    <a:masterClrMapping/>
  </p:clrMapOvr>
  <p:transition spd="slow">
    <p:split orient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12068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Открыли дверь чужим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Молния 2"/>
          <p:cNvSpPr/>
          <p:nvPr/>
        </p:nvSpPr>
        <p:spPr>
          <a:xfrm>
            <a:off x="1043608" y="692696"/>
            <a:ext cx="2138536" cy="1778496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Молния 3"/>
          <p:cNvSpPr/>
          <p:nvPr/>
        </p:nvSpPr>
        <p:spPr>
          <a:xfrm>
            <a:off x="6372200" y="548680"/>
            <a:ext cx="1778496" cy="1634480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Молния 4"/>
          <p:cNvSpPr/>
          <p:nvPr/>
        </p:nvSpPr>
        <p:spPr>
          <a:xfrm>
            <a:off x="3707904" y="404664"/>
            <a:ext cx="2376264" cy="206652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Молния 5"/>
          <p:cNvSpPr/>
          <p:nvPr/>
        </p:nvSpPr>
        <p:spPr>
          <a:xfrm>
            <a:off x="611560" y="4293096"/>
            <a:ext cx="1922512" cy="170648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Молния 6"/>
          <p:cNvSpPr/>
          <p:nvPr/>
        </p:nvSpPr>
        <p:spPr>
          <a:xfrm>
            <a:off x="6372200" y="4437112"/>
            <a:ext cx="2282552" cy="1623628"/>
          </a:xfrm>
          <a:prstGeom prst="lightningBol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6685114"/>
      </p:ext>
    </p:extLst>
  </p:cSld>
  <p:clrMapOvr>
    <a:masterClrMapping/>
  </p:clrMapOvr>
  <p:transition spd="slow">
    <p:split orient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24936" cy="576064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Разговаривали с незнакомцами</a:t>
            </a:r>
            <a:endParaRPr lang="ru-RU" sz="7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звук 2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2627784" y="548680"/>
            <a:ext cx="3744416" cy="1800200"/>
          </a:xfrm>
          <a:prstGeom prst="actionButtonSou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17794844"/>
      </p:ext>
    </p:extLst>
  </p:cSld>
  <p:clrMapOvr>
    <a:masterClrMapping/>
  </p:clrMapOvr>
  <p:transition spd="slow">
    <p:split orient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356563"/>
            <a:ext cx="8399276" cy="616878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Не соблюдали правила пожарной безопасности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ятно 1 2"/>
          <p:cNvSpPr/>
          <p:nvPr/>
        </p:nvSpPr>
        <p:spPr>
          <a:xfrm>
            <a:off x="1043608" y="620688"/>
            <a:ext cx="1418456" cy="127444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ятно 2 3"/>
          <p:cNvSpPr/>
          <p:nvPr/>
        </p:nvSpPr>
        <p:spPr>
          <a:xfrm>
            <a:off x="3491880" y="554623"/>
            <a:ext cx="1944216" cy="1094420"/>
          </a:xfrm>
          <a:prstGeom prst="irregularSeal2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ятно 1 4"/>
          <p:cNvSpPr/>
          <p:nvPr/>
        </p:nvSpPr>
        <p:spPr>
          <a:xfrm>
            <a:off x="6012160" y="620688"/>
            <a:ext cx="2088232" cy="1094420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но 1 5"/>
          <p:cNvSpPr/>
          <p:nvPr/>
        </p:nvSpPr>
        <p:spPr>
          <a:xfrm>
            <a:off x="1403648" y="5157192"/>
            <a:ext cx="1976264" cy="1224136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ятно 1 6"/>
          <p:cNvSpPr/>
          <p:nvPr/>
        </p:nvSpPr>
        <p:spPr>
          <a:xfrm>
            <a:off x="5554960" y="5157192"/>
            <a:ext cx="1501316" cy="1224136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027740"/>
      </p:ext>
    </p:extLst>
  </p:cSld>
  <p:clrMapOvr>
    <a:masterClrMapping/>
  </p:clrMapOvr>
  <p:transition spd="slow">
    <p:split orient="vert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52" t="1056" r="-3401" b="54221"/>
          <a:stretch/>
        </p:blipFill>
        <p:spPr>
          <a:xfrm>
            <a:off x="510600" y="458768"/>
            <a:ext cx="860444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50130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16832"/>
            <a:ext cx="8535322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smtClean="0">
                <a:solidFill>
                  <a:srgbClr val="00B050"/>
                </a:solidFill>
              </a:rPr>
              <a:t>   </a:t>
            </a:r>
            <a:r>
              <a:rPr lang="ru-RU" sz="6000" b="1" smtClean="0">
                <a:solidFill>
                  <a:srgbClr val="00B050"/>
                </a:solidFill>
                <a:latin typeface="Gabriola" pitchFamily="82" charset="0"/>
              </a:rPr>
              <a:t>5 </a:t>
            </a:r>
            <a:r>
              <a:rPr lang="ru-RU" sz="6000" b="1" dirty="0" smtClean="0">
                <a:solidFill>
                  <a:srgbClr val="00B050"/>
                </a:solidFill>
                <a:latin typeface="Gabriola" pitchFamily="82" charset="0"/>
              </a:rPr>
              <a:t>конкурс</a:t>
            </a:r>
          </a:p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Gabriola" pitchFamily="82" charset="0"/>
              </a:rPr>
              <a:t>  « Реши проблему»</a:t>
            </a:r>
            <a:endParaRPr lang="ru-RU" sz="6000" b="1" dirty="0">
              <a:solidFill>
                <a:srgbClr val="00B05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093821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712968" cy="2654036"/>
          </a:xfrm>
          <a:ln>
            <a:solidFill>
              <a:srgbClr val="7030A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Gabriola" pitchFamily="82" charset="0"/>
              </a:rPr>
              <a:t>6 конкурс</a:t>
            </a:r>
            <a:r>
              <a:rPr lang="ru-RU" sz="6000" dirty="0" smtClean="0">
                <a:solidFill>
                  <a:srgbClr val="7030A0"/>
                </a:solidFill>
                <a:latin typeface="Gabriola" pitchFamily="82" charset="0"/>
              </a:rPr>
              <a:t/>
            </a:r>
            <a:br>
              <a:rPr lang="ru-RU" sz="6000" dirty="0" smtClean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rgbClr val="7030A0"/>
                </a:solidFill>
                <a:latin typeface="Gabriola" pitchFamily="82" charset="0"/>
              </a:rPr>
              <a:t>«Пословица недаром молвится»</a:t>
            </a:r>
            <a:endParaRPr lang="ru-RU" sz="6000" b="1" dirty="0">
              <a:solidFill>
                <a:srgbClr val="7030A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486325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61662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Кошка, улица, рыба, игла, топор, Ь -</a:t>
            </a:r>
            <a:br>
              <a:rPr lang="ru-RU" sz="3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solidFill>
                  <a:srgbClr val="00B0F0"/>
                </a:solidFill>
              </a:rPr>
              <a:t> 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забор, дом, облако, рыцарь, окно, ведро, Ь, юла</a:t>
            </a:r>
            <a:b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вилка, рана, ель, домино, иволга, тир, Ь.  </a:t>
            </a:r>
            <a:endParaRPr lang="ru-RU" sz="32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889173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51845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B050"/>
                </a:solidFill>
              </a:rPr>
              <a:t>Бук, арка, нос, якорь, -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муж, аист, тело, Ь,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нитка, ананас, шуба, армия: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кресло, осёл, сон, тигр, изба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рюкзак, аквариум, стул, пол, апельсин, река, икона, шина, Ь, </a:t>
            </a:r>
            <a:br>
              <a:rPr lang="ru-RU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</a:rPr>
              <a:t>весло, самовар, ёжик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табурет, енот, лицо, ольха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парус, око, попугай, ремень, артист, веранда, изюм, швабра, Ь.</a:t>
            </a:r>
            <a:br>
              <a:rPr lang="ru-RU" sz="2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779947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5040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Полено, олово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рожь, афиша, негр, еда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идея,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2000" dirty="0" smtClean="0">
                <a:solidFill>
                  <a:srgbClr val="00B0F0"/>
                </a:solidFill>
              </a:rPr>
              <a:t>пенал, ложка, август, сухофрукты, тропа, ыгата , рекорд, Ь.</a:t>
            </a:r>
            <a:br>
              <a:rPr lang="ru-RU" sz="2000" dirty="0" smtClean="0">
                <a:solidFill>
                  <a:srgbClr val="00B0F0"/>
                </a:solidFill>
              </a:rPr>
            </a:br>
            <a:endParaRPr lang="ru-RU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193003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47259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2">
                    <a:lumMod val="50000"/>
                  </a:schemeClr>
                </a:solidFill>
              </a:rPr>
              <a:t>Число,инвентарь,сорока,таз,алый,як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Ведро, осень, дед, ангел -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Дух, лицо, ястреб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Хищник, ветер, осина, ромб, иволга</a:t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</a:rPr>
              <a:t>Барсук, енот, дрозд, адрес!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50"/>
                </a:solidFill>
              </a:rPr>
              <a:t>Железо, известняк, зубр, ножницы, Ь, </a:t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деревня, аллея, ногти, аист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норка, алмаз,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дань, огниво, бублик, рубль, </a:t>
            </a:r>
            <a:r>
              <a:rPr lang="ru-RU" sz="28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ылыч</a:t>
            </a: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, ежевика,</a:t>
            </a:r>
            <a:b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B050"/>
                </a:solidFill>
              </a:rPr>
              <a:t>дирижёр, егерь, лужа, арбуз 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557347"/>
      </p:ext>
    </p:extLst>
  </p:cSld>
  <p:clrMapOvr>
    <a:masterClrMapping/>
  </p:clrMapOvr>
  <p:transition spd="slow">
    <p:push dir="u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14422"/>
            <a:ext cx="8640960" cy="3000396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7 конкурс</a:t>
            </a:r>
            <a:b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</a:b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«Сказочные </a:t>
            </a:r>
            <a:r>
              <a:rPr lang="ru-RU" sz="6000" b="1" dirty="0" err="1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вспоминалки</a:t>
            </a:r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»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6519179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142984"/>
            <a:ext cx="7772400" cy="57150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1800" b="0" dirty="0" smtClean="0">
                <a:solidFill>
                  <a:srgbClr val="7030A0"/>
                </a:solidFill>
              </a:rPr>
              <a:t>Вы - самое большое сокровище,</a:t>
            </a:r>
            <a:br>
              <a:rPr lang="ru-RU" sz="1800" b="0" dirty="0" smtClean="0">
                <a:solidFill>
                  <a:srgbClr val="7030A0"/>
                </a:solidFill>
              </a:rPr>
            </a:br>
            <a:r>
              <a:rPr lang="ru-RU" sz="1800" b="0" dirty="0" smtClean="0">
                <a:solidFill>
                  <a:srgbClr val="7030A0"/>
                </a:solidFill>
              </a:rPr>
              <a:t>Для вас нет ничего невозможного.</a:t>
            </a:r>
            <a:br>
              <a:rPr lang="ru-RU" sz="1800" b="0" dirty="0" smtClean="0">
                <a:solidFill>
                  <a:srgbClr val="7030A0"/>
                </a:solidFill>
              </a:rPr>
            </a:br>
            <a:r>
              <a:rPr lang="ru-RU" sz="1800" b="0" dirty="0" smtClean="0">
                <a:solidFill>
                  <a:srgbClr val="7030A0"/>
                </a:solidFill>
              </a:rPr>
              <a:t>Это не каприз судьбы. Это только ваш каприз.</a:t>
            </a:r>
            <a:br>
              <a:rPr lang="ru-RU" sz="1800" b="0" dirty="0" smtClean="0">
                <a:solidFill>
                  <a:srgbClr val="7030A0"/>
                </a:solidFill>
              </a:rPr>
            </a:br>
            <a:r>
              <a:rPr lang="ru-RU" sz="1800" b="0" dirty="0" smtClean="0">
                <a:solidFill>
                  <a:srgbClr val="7030A0"/>
                </a:solidFill>
              </a:rPr>
              <a:t>Никто не может заставить вас отказаться мечтать.</a:t>
            </a:r>
            <a:br>
              <a:rPr lang="ru-RU" sz="1800" b="0" dirty="0" smtClean="0">
                <a:solidFill>
                  <a:srgbClr val="7030A0"/>
                </a:solidFill>
              </a:rPr>
            </a:br>
            <a:r>
              <a:rPr lang="ru-RU" sz="1800" b="0" dirty="0" smtClean="0">
                <a:solidFill>
                  <a:srgbClr val="7030A0"/>
                </a:solidFill>
              </a:rPr>
              <a:t>Только вы можете помешать мечтам претвориться в реальность.</a:t>
            </a:r>
            <a:br>
              <a:rPr lang="ru-RU" sz="1800" b="0" dirty="0" smtClean="0">
                <a:solidFill>
                  <a:srgbClr val="7030A0"/>
                </a:solidFill>
              </a:rPr>
            </a:br>
            <a:r>
              <a:rPr lang="ru-RU" sz="1800" b="0" dirty="0" smtClean="0">
                <a:solidFill>
                  <a:srgbClr val="7030A0"/>
                </a:solidFill>
              </a:rPr>
              <a:t>Ваши достижения определяются вашими собственными желаниями.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Верьте в своё занятие.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Мечтайте, о чём хотите мечтать.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Идите туда, куда вы хотите пойти.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Будьте тем, чем вы желаете быть.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Потому что у вас только одна жизнь и один шанс, чтобы сделать всё, что вы желаете сделать!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пусть  наградит вас жизнь счастьем, чтобы сделать вас светлыми!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Проблемами, чтобы сделать вас сильными!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Печалью, чтобы сделать вас человечными!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Надеждой, чтобы сделать вас счастливыми!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ПОВЕРЬТЕ В </a:t>
            </a:r>
            <a:r>
              <a:rPr lang="ru-RU" sz="2200" u="sng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СВОи</a:t>
            </a:r>
            <a: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СИЛЫ!</a:t>
            </a:r>
            <a:b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200" u="sng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ВЫ МОЖЕТЕ ВСЁ!</a:t>
            </a:r>
            <a:endParaRPr lang="ru-RU" sz="2200" u="sng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85725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6600" b="1" dirty="0" smtClean="0">
                <a:solidFill>
                  <a:schemeClr val="accent2"/>
                </a:solidFill>
                <a:latin typeface="Gabriola" pitchFamily="82" charset="0"/>
              </a:rPr>
              <a:t>ВЕРЬТЕ В СЕБЯ!</a:t>
            </a:r>
            <a:endParaRPr lang="ru-RU" sz="6600" b="1" dirty="0">
              <a:solidFill>
                <a:schemeClr val="accent2"/>
              </a:solidFill>
              <a:latin typeface="Gabriola" pitchFamily="82" charset="0"/>
            </a:endParaRPr>
          </a:p>
        </p:txBody>
      </p:sp>
      <p:pic>
        <p:nvPicPr>
          <p:cNvPr id="4" name="grigorii_leps_-_sami_luchshii_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357166"/>
            <a:ext cx="590552" cy="447676"/>
          </a:xfrm>
          <a:prstGeom prst="rect">
            <a:avLst/>
          </a:prstGeom>
        </p:spPr>
      </p:pic>
    </p:spTree>
  </p:cSld>
  <p:clrMapOvr>
    <a:masterClrMapping/>
  </p:clrMapOvr>
  <p:transition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08103" y="2852937"/>
            <a:ext cx="288033" cy="216023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7845" y="404664"/>
            <a:ext cx="3913971" cy="343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483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31" t="3218" r="-1" b="57011"/>
          <a:stretch/>
        </p:blipFill>
        <p:spPr>
          <a:xfrm rot="16200000">
            <a:off x="1331638" y="188641"/>
            <a:ext cx="6192691" cy="6480720"/>
          </a:xfrm>
          <a:prstGeom prst="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274586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80" t="55632"/>
          <a:stretch/>
        </p:blipFill>
        <p:spPr>
          <a:xfrm rot="5400000">
            <a:off x="1511658" y="152640"/>
            <a:ext cx="6264699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305655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31" t="57283" r="6456" b="2717"/>
          <a:stretch/>
        </p:blipFill>
        <p:spPr>
          <a:xfrm rot="16200000">
            <a:off x="1223628" y="152635"/>
            <a:ext cx="6480722" cy="655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688595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4" t="50575" r="7932" b="9195"/>
          <a:stretch/>
        </p:blipFill>
        <p:spPr>
          <a:xfrm>
            <a:off x="899592" y="476672"/>
            <a:ext cx="7632848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508345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30" t="1839" b="54942"/>
          <a:stretch/>
        </p:blipFill>
        <p:spPr>
          <a:xfrm rot="5400000">
            <a:off x="1331640" y="-459433"/>
            <a:ext cx="6336704" cy="777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721385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06" t="2069" r="1581" b="55402"/>
          <a:stretch/>
        </p:blipFill>
        <p:spPr>
          <a:xfrm>
            <a:off x="683568" y="404664"/>
            <a:ext cx="784887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21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541</TotalTime>
  <Words>398</Words>
  <Application>Microsoft Office PowerPoint</Application>
  <PresentationFormat>Экран (4:3)</PresentationFormat>
  <Paragraphs>67</Paragraphs>
  <Slides>39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«РЕБЁНОК  ОДИН ДОМА»</vt:lpstr>
      <vt:lpstr>Слайд 16</vt:lpstr>
      <vt:lpstr>Слайд 17</vt:lpstr>
      <vt:lpstr>Слайд 18</vt:lpstr>
      <vt:lpstr>«КАК ВЕСТИ СЕБЯ С НЕЗНАКОМЫМИ ЖИВОТНЫМИ»</vt:lpstr>
      <vt:lpstr>1.Не приближайся к чужим собакам, они могут поцарапать и укусить.  2.Если хочешь подойти к собаке, у которой есть хозяин, спроси у него разрешения. 3.После того как ты погладил собаку или кошку, обязательно вымой руки с мылом. 4.Не приближайся к животному, когда оно ест. 5.Не беспокой животных, когда они с детёнышами. 6.Если тебя укусила собака или кошка, сразу же расскажи об этом взрослым, чтобы они немедленно отвели тебя к врачу. </vt:lpstr>
      <vt:lpstr>3 конкурс «Дорожная АЗБУКА »</vt:lpstr>
      <vt:lpstr>Дорожные знаки </vt:lpstr>
      <vt:lpstr>Дорожные знаки</vt:lpstr>
      <vt:lpstr>4 конкурс «Литературный»</vt:lpstr>
      <vt:lpstr>Не послушались старших</vt:lpstr>
      <vt:lpstr>Доверились незнакомцам</vt:lpstr>
      <vt:lpstr>Открыли дверь чужим</vt:lpstr>
      <vt:lpstr>Разговаривали с незнакомцами</vt:lpstr>
      <vt:lpstr>Не соблюдали правила пожарной безопасности</vt:lpstr>
      <vt:lpstr>Слайд 30</vt:lpstr>
      <vt:lpstr>6 конкурс «Пословица недаром молвится»</vt:lpstr>
      <vt:lpstr>Кошка, улица, рыба, игла, топор, Ь -   забор, дом, облако, рыцарь, окно, ведро, Ь, юла  вилка, рана, ель, домино, иволга, тир, Ь.  </vt:lpstr>
      <vt:lpstr>Бук, арка, нос, якорь, - муж, аист, тело, Ь,  нитка, ананас, шуба, армия: кресло, осёл, сон, тигр, изба рюкзак, аквариум, стул, пол, апельсин, река, икона, шина, Ь,  весло, самовар, ёжик табурет, енот, лицо, ольха парус, око, попугай, ремень, артист, веранда, изюм, швабра, Ь.  </vt:lpstr>
      <vt:lpstr>Полено, олово рожь, афиша, негр, еда идея, пенал, ложка, август, сухофрукты, тропа, ыгата , рекорд, Ь. </vt:lpstr>
      <vt:lpstr>Число,инвентарь,сорока,таз,алый,як Ведро, осень, дед, ангел - Дух, лицо, ястреб Хищник, ветер, осина, ромб, иволга Барсук, енот, дрозд, адрес!  </vt:lpstr>
      <vt:lpstr>Железо, известняк, зубр, ножницы, Ь,  деревня, аллея, ногти, аист норка, алмаз, дань, огниво, бублик, рубль, ылыч, ежевика, дирижёр, егерь, лужа, арбуз    </vt:lpstr>
      <vt:lpstr>7 конкурс «Сказочные вспоминалки»</vt:lpstr>
      <vt:lpstr>Вы - самое большое сокровище, Для вас нет ничего невозможного. Это не каприз судьбы. Это только ваш каприз. Никто не может заставить вас отказаться мечтать. Только вы можете помешать мечтам претвориться в реальность. Ваши достижения определяются вашими собственными желаниями. Верьте в своё занятие. Мечтайте, о чём хотите мечтать. Идите туда, куда вы хотите пойти. Будьте тем, чем вы желаете быть. Потому что у вас только одна жизнь и один шанс, чтобы сделать всё, что вы желаете сделать! И пусть  наградит вас жизнь счастьем, чтобы сделать вас светлыми! Проблемами, чтобы сделать вас сильными! Печалью, чтобы сделать вас человечными! Надеждой, чтобы сделать вас счастливыми!  ПОВЕРЬТЕ В СВОи СИЛЫ! ВЫ МОЖЕТЕ ВСЁ!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детсад134 </cp:lastModifiedBy>
  <cp:revision>86</cp:revision>
  <dcterms:created xsi:type="dcterms:W3CDTF">2012-12-04T11:55:08Z</dcterms:created>
  <dcterms:modified xsi:type="dcterms:W3CDTF">2016-05-12T07:10:18Z</dcterms:modified>
</cp:coreProperties>
</file>