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299" r:id="rId3"/>
    <p:sldId id="292" r:id="rId4"/>
    <p:sldId id="259" r:id="rId5"/>
    <p:sldId id="294" r:id="rId6"/>
    <p:sldId id="266" r:id="rId7"/>
    <p:sldId id="295" r:id="rId8"/>
    <p:sldId id="296" r:id="rId9"/>
    <p:sldId id="297" r:id="rId10"/>
    <p:sldId id="261" r:id="rId11"/>
    <p:sldId id="282" r:id="rId12"/>
    <p:sldId id="283" r:id="rId13"/>
    <p:sldId id="298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21" autoAdjust="0"/>
    <p:restoredTop sz="94660"/>
  </p:normalViewPr>
  <p:slideViewPr>
    <p:cSldViewPr>
      <p:cViewPr varScale="1">
        <p:scale>
          <a:sx n="87" d="100"/>
          <a:sy n="87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88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40768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Опыт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работы 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 теме: </a:t>
            </a:r>
          </a:p>
          <a:p>
            <a:pPr algn="ctr">
              <a:buFontTx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«Пластилинография</a:t>
            </a: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как средство развития мелкой моторики у детей раннего возраста»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84875" y="548680"/>
            <a:ext cx="3912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МДОУ «Благоевский детский сад»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Незамаева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Лидия Николаевна</a:t>
            </a:r>
          </a:p>
          <a:p>
            <a:pPr algn="r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вторая группа раннего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возраста «Ромашка»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2017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500042"/>
            <a:ext cx="6215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Мы волшебным пластилином создаём свои картины!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340768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Пластилин в руках- волшебный,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Все, что хочешь, сотворим,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 для старой доброй сказки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Дверь в наш мир приотворим!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H:\пластилинография\IMG_38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4293096"/>
            <a:ext cx="3244744" cy="1821660"/>
          </a:xfrm>
          <a:prstGeom prst="rect">
            <a:avLst/>
          </a:prstGeom>
          <a:noFill/>
        </p:spPr>
      </p:pic>
      <p:pic>
        <p:nvPicPr>
          <p:cNvPr id="6147" name="Picture 3" descr="H:\пластилинография\IMG_40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3059660" cy="1717750"/>
          </a:xfrm>
          <a:prstGeom prst="rect">
            <a:avLst/>
          </a:prstGeom>
          <a:noFill/>
        </p:spPr>
      </p:pic>
      <p:pic>
        <p:nvPicPr>
          <p:cNvPr id="2050" name="Picture 2" descr="D:\лида работа\пластилинография - копия\IMG_379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284984"/>
            <a:ext cx="3456384" cy="1940478"/>
          </a:xfrm>
          <a:prstGeom prst="rect">
            <a:avLst/>
          </a:prstGeom>
          <a:noFill/>
        </p:spPr>
      </p:pic>
      <p:pic>
        <p:nvPicPr>
          <p:cNvPr id="2051" name="Picture 3" descr="G:\DCIM\100CANON\IMG_38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484784"/>
            <a:ext cx="3131840" cy="17582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33CC"/>
                </a:solidFill>
              </a:rPr>
              <a:t>«Пластилиновые волшебники!»</a:t>
            </a:r>
            <a:endParaRPr lang="ru-RU" b="1" dirty="0">
              <a:solidFill>
                <a:srgbClr val="CC00CC"/>
              </a:solidFill>
            </a:endParaRPr>
          </a:p>
        </p:txBody>
      </p:sp>
      <p:sp>
        <p:nvSpPr>
          <p:cNvPr id="5122" name="AutoShape 2" descr="H:\%D0%BF%D0%BB%D0%B0%D1%81%D1%82%D0%B8%D0%BB%D0%B8%D0%BD%D0%BE%D0%B3%D1%80%D0%B0%D1%84%D0%B8%D1%8F\IMG_37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:\%D0%BF%D0%BB%D0%B0%D1%81%D1%82%D0%B8%D0%BB%D0%B8%D0%BD%D0%BE%D0%B3%D1%80%D0%B0%D1%84%D0%B8%D1%8F\IMG_37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7" name="AutoShape 7" descr="H:\%D0%BF%D0%BB%D0%B0%D1%81%D1%82%D0%B8%D0%BB%D0%B8%D0%BD%D0%BE%D0%B3%D1%80%D0%B0%D1%84%D0%B8%D1%8F\IMG_37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9" name="AutoShape 9" descr="H:\%D0%BF%D0%BB%D0%B0%D1%81%D1%82%D0%B8%D0%BB%D0%B8%D0%BD%D0%BE%D0%B3%D1%80%D0%B0%D1%84%D0%B8%D1%8F\IMG_37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1" name="AutoShape 11" descr="H:\%D0%BF%D0%BB%D0%B0%D1%81%D1%82%D0%B8%D0%BB%D0%B8%D0%BD%D0%BE%D0%B3%D1%80%D0%B0%D1%84%D0%B8%D1%8F\IMG_37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H:\пластилинография\IMG_37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3230231" cy="1813512"/>
          </a:xfrm>
          <a:prstGeom prst="rect">
            <a:avLst/>
          </a:prstGeom>
          <a:noFill/>
        </p:spPr>
      </p:pic>
      <p:sp>
        <p:nvSpPr>
          <p:cNvPr id="5134" name="AutoShape 14" descr="H:\%D0%BF%D0%BB%D0%B0%D1%81%D1%82%D0%B8%D0%BB%D0%B8%D0%BD%D0%BE%D0%B3%D1%80%D0%B0%D1%84%D0%B8%D1%8F\IMG_3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F:\пластилинография\IMG_37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836712"/>
            <a:ext cx="3224608" cy="1810306"/>
          </a:xfrm>
          <a:prstGeom prst="rect">
            <a:avLst/>
          </a:prstGeom>
          <a:noFill/>
        </p:spPr>
      </p:pic>
      <p:pic>
        <p:nvPicPr>
          <p:cNvPr id="1027" name="Picture 3" descr="F:\пластилинография\IMG_38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693562"/>
            <a:ext cx="3312368" cy="1859575"/>
          </a:xfrm>
          <a:prstGeom prst="rect">
            <a:avLst/>
          </a:prstGeom>
          <a:noFill/>
        </p:spPr>
      </p:pic>
      <p:pic>
        <p:nvPicPr>
          <p:cNvPr id="1028" name="Picture 4" descr="F:\пластилинография\IMG_38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725144"/>
            <a:ext cx="3206604" cy="1800200"/>
          </a:xfrm>
          <a:prstGeom prst="rect">
            <a:avLst/>
          </a:prstGeom>
          <a:noFill/>
        </p:spPr>
      </p:pic>
      <p:pic>
        <p:nvPicPr>
          <p:cNvPr id="1029" name="Picture 5" descr="D:\лида работа\пластилинография - копия\IMG_38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2780928"/>
            <a:ext cx="3240360" cy="1819199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835696" y="27089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Мы рисуем пластилином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Разноцветные картины: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Солнце, звезды и луну,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Детства добрую страну!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Утро, вечер, день и ночь-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Мы рисуем- сутки прочь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42852"/>
            <a:ext cx="7215238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Фотоматериалы мастер-класса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196752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FF"/>
              </a:solidFill>
            </a:endParaRPr>
          </a:p>
          <a:p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endParaRPr lang="ru-RU" sz="2000" dirty="0">
              <a:solidFill>
                <a:srgbClr val="0000FF"/>
              </a:solidFill>
            </a:endParaRPr>
          </a:p>
        </p:txBody>
      </p:sp>
      <p:pic>
        <p:nvPicPr>
          <p:cNvPr id="4097" name="Picture 1" descr="H:\пластилинография\IMG_39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2776673" cy="1558876"/>
          </a:xfrm>
          <a:prstGeom prst="rect">
            <a:avLst/>
          </a:prstGeom>
          <a:noFill/>
        </p:spPr>
      </p:pic>
      <p:pic>
        <p:nvPicPr>
          <p:cNvPr id="4098" name="Picture 2" descr="H:\пластилинография\IMG_39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3382023" cy="1898731"/>
          </a:xfrm>
          <a:prstGeom prst="rect">
            <a:avLst/>
          </a:prstGeom>
          <a:noFill/>
        </p:spPr>
      </p:pic>
      <p:pic>
        <p:nvPicPr>
          <p:cNvPr id="4099" name="Picture 3" descr="H:\пластилинография\IMG_39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124744"/>
            <a:ext cx="2928957" cy="1602967"/>
          </a:xfrm>
          <a:prstGeom prst="rect">
            <a:avLst/>
          </a:prstGeom>
          <a:noFill/>
        </p:spPr>
      </p:pic>
      <p:pic>
        <p:nvPicPr>
          <p:cNvPr id="3074" name="Picture 2" descr="G:\DCIM\100CANON\IMG_39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365104"/>
            <a:ext cx="2738044" cy="1537148"/>
          </a:xfrm>
          <a:prstGeom prst="rect">
            <a:avLst/>
          </a:prstGeom>
          <a:noFill/>
        </p:spPr>
      </p:pic>
      <p:pic>
        <p:nvPicPr>
          <p:cNvPr id="3075" name="Picture 3" descr="G:\DCIM\100CANON\IMG_392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4365104"/>
            <a:ext cx="2771800" cy="15560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357166"/>
            <a:ext cx="64294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Пластилинография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- это не только стимул для развития речи и мелкой моторики, но и один из  вариантов радостного общения с близкими людьми. Когда ребенок делает свои рисунки  вместе с близкими, ребенок получает массу необходимых  для его эмоционального и  интеллектуального развития впечатлений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71744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Таким образом, занятия по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пластилинографии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положительно влияют на развитие мелкой моторики. В процессе работы развивается координация, согласованность движений пальцев рук, регулируется сила мышечных усилий, рука приобретает уверенность, точность, а пальцы становятся гибкими и пластичными, что имеет важное значение для подготовки руки к письму. Улучшается внимание, память. Вырабатывается терпение, усидчивость, проявляется заинтересова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нность.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20522162">
            <a:off x="360603" y="1000248"/>
            <a:ext cx="9144000" cy="4524315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Желаю всем </a:t>
            </a:r>
          </a:p>
          <a:p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успехов </a:t>
            </a:r>
          </a:p>
          <a:p>
            <a:r>
              <a:rPr lang="ru-RU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в работе!!!</a:t>
            </a:r>
            <a:endParaRPr lang="ru-RU" sz="7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1785926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Истоки способностей и дарований детей – на кончиках их пальцев.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Чем больше уверенности в движениях детской руки, тем тоньше взаимодействие руки с орудием труда, сложнее движения, ярче творческая стихия детского разума. А чем больше мастерства в детской руке, тем ребенок умнее…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В.А. Сухомлинский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64294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>
                <a:solidFill>
                  <a:schemeClr val="accent2"/>
                </a:solidFill>
                <a:cs typeface="Times New Roman" pitchFamily="18" charset="0"/>
              </a:rPr>
              <a:t>Пластилинография</a:t>
            </a:r>
            <a:r>
              <a:rPr lang="ru-RU" sz="24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– это нетрадиционная техника лепки , которая выражается в «рисовании» пластилином более или менее выпуклых по объему (барельефных) изображений на горизонтальной поверхности.</a:t>
            </a:r>
          </a:p>
          <a:p>
            <a:endParaRPr lang="ru-RU" sz="2400" dirty="0" smtClean="0">
              <a:cs typeface="Times New Roman" pitchFamily="18" charset="0"/>
            </a:endParaRPr>
          </a:p>
          <a:p>
            <a:endParaRPr lang="ru-RU" sz="2400" dirty="0" smtClean="0">
              <a:cs typeface="Times New Roman" pitchFamily="18" charset="0"/>
            </a:endParaRPr>
          </a:p>
          <a:p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Понятие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accent2"/>
                </a:solidFill>
                <a:cs typeface="Times New Roman" pitchFamily="18" charset="0"/>
              </a:rPr>
              <a:t>«</a:t>
            </a:r>
            <a:r>
              <a:rPr lang="ru-RU" sz="2400" i="1" dirty="0" err="1" smtClean="0">
                <a:solidFill>
                  <a:schemeClr val="accent2"/>
                </a:solidFill>
                <a:cs typeface="Times New Roman" pitchFamily="18" charset="0"/>
              </a:rPr>
              <a:t>пластилинография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имеет два смысловых корня: «графия» - создавать, изображать, а первая половина слова «пластилин» подразумевает материал, при помощи которого осуществляется исполнение замысла.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" name="Picture 2" descr="http://zabavlyalki.ru/wp-content/uploads/%D0%9C%D0%B0%D1%81%D1%82%D0%B5%D1%80-%D0%BA%D0%BB%D0%B0%D1%81%D1%81-%D1%80%D0%B8%D1%81%D0%BE%D0%B2%D0%B0%D0%BD%D0%B8%D0%B5-%D0%BF%D0%BB%D0%B0%D1%81%D1%82%D0%B8%D0%BB%D0%B8%D0%BD%D0%BE%D0%BC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941168"/>
            <a:ext cx="194421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0013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Актуальность </a:t>
            </a: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1600" dirty="0" smtClean="0">
                <a:solidFill>
                  <a:schemeClr val="accent2"/>
                </a:solidFill>
              </a:rPr>
              <a:t/>
            </a:r>
            <a:br>
              <a:rPr lang="ru-RU" sz="1600" dirty="0" smtClean="0">
                <a:solidFill>
                  <a:schemeClr val="accent2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18662" cy="4638692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Занятия пластилинографией дают хорошие результаты.</a:t>
            </a:r>
          </a:p>
          <a:p>
            <a:pPr algn="just"/>
            <a:r>
              <a:rPr lang="ru-RU" sz="1800" b="1" dirty="0">
                <a:solidFill>
                  <a:schemeClr val="accent2"/>
                </a:solidFill>
              </a:rPr>
              <a:t>В</a:t>
            </a:r>
            <a:r>
              <a:rPr lang="ru-RU" sz="1800" b="1" dirty="0" smtClean="0">
                <a:solidFill>
                  <a:schemeClr val="accent2"/>
                </a:solidFill>
              </a:rPr>
              <a:t>о-первых: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дети очень любят рисовать, но часто мы встречаемся с трудностями у детей в овладении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графомоторных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навыков (хочу рисовать, но не умею). </a:t>
            </a:r>
          </a:p>
          <a:p>
            <a:pPr algn="just"/>
            <a:r>
              <a:rPr lang="ru-RU" sz="1800" b="1" dirty="0" smtClean="0">
                <a:solidFill>
                  <a:schemeClr val="accent2"/>
                </a:solidFill>
              </a:rPr>
              <a:t>Во-вторых</a:t>
            </a:r>
            <a:r>
              <a:rPr lang="ru-RU" sz="1800" dirty="0" smtClean="0">
                <a:solidFill>
                  <a:schemeClr val="accent2"/>
                </a:solidFill>
              </a:rPr>
              <a:t>: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ребят очень привлекает пластилин. Это материал, который можно мять, сворачивать, раскатывать, отщипывать, сплющивать, смешивать с другим материалом: с пластилином другого цвета, с блестками, крупой, песком.… Все эти движения не только формируют мелкую моторику, но снимают страх, напряжение, позволяют эмоционально разгрузить себя от лишних негативных эмоций. </a:t>
            </a:r>
          </a:p>
          <a:p>
            <a:pPr algn="just"/>
            <a:r>
              <a:rPr lang="ru-RU" sz="1800" b="1" dirty="0" smtClean="0">
                <a:solidFill>
                  <a:schemeClr val="accent2"/>
                </a:solidFill>
              </a:rPr>
              <a:t>В-третьих</a:t>
            </a:r>
            <a:r>
              <a:rPr lang="ru-RU" sz="1800" dirty="0" smtClean="0">
                <a:solidFill>
                  <a:schemeClr val="accent2"/>
                </a:solidFill>
              </a:rPr>
              <a:t>: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с помощью пластилина можно  “оживлять” и сам рисунок, придавая предметам выпуклую форму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. Занятия пластилинографией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способствуют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возникновению чувства самодостаточности: “Я - творю!”, “Я - создаю!” и вот здесь уже включается важнейший психический процесс – </a:t>
            </a:r>
            <a:r>
              <a:rPr lang="ru-RU" sz="1800" b="1" dirty="0">
                <a:solidFill>
                  <a:schemeClr val="accent2"/>
                </a:solidFill>
              </a:rPr>
              <a:t>творческое воображение</a:t>
            </a:r>
            <a:r>
              <a:rPr lang="ru-RU" sz="1800" dirty="0">
                <a:solidFill>
                  <a:schemeClr val="accent2"/>
                </a:solidFill>
              </a:rPr>
              <a:t>! 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621510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</a:t>
            </a:r>
            <a:r>
              <a:rPr lang="ru-RU" sz="2800" b="1" dirty="0" smtClean="0">
                <a:solidFill>
                  <a:schemeClr val="accent2"/>
                </a:solidFill>
              </a:rPr>
              <a:t>Цель: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формирования практических умений работы в технике «пластилинография» и развитие у младших дошкольников художественно - творческих способностей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214554"/>
            <a:ext cx="81439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cs typeface="Arial" pitchFamily="34" charset="0"/>
              </a:rPr>
              <a:t>                                          Задачи: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Формировать навыки работы с пластилином, пробуждая интерес к лепке;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- Учить передавать простейший образ предметов, явлений окружающего мира посредством пластилинографии;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чить  основным приемам пластилинографии (скатывание, надавливание, размазывание,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отщипывание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, вдавливание, вытягивание);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- Формировать умения и навыки работы с пластилином на картонной и бумажной основе;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- Развивать художественный вкус, образное восприятие, мелкую моторику рук, усидчивость;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- Воспитывать навыки аккуратной работы с пластилином.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60007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Структура занятия включает следующие этапы: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Подготовительная часть</a:t>
            </a:r>
            <a:endParaRPr lang="ru-RU" sz="20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Организационный этап (общая организация детей, подготовка необходимых принадлежностей).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Вводная  часть</a:t>
            </a:r>
            <a:endParaRPr lang="ru-RU" sz="20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еседа, мобилизация внимания, создание эмоциональной заинтересованности, повышение мотивации изобразительной деятельности детей, рассматривание образца.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Основная часть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Определение последовательности выполнения работ, методы и приемы обучения  (планирование деятельности).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accent2"/>
                </a:solidFill>
                <a:cs typeface="Times New Roman" pitchFamily="18" charset="0"/>
              </a:rPr>
              <a:t>Заключительная часть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Подведение итогов занятия. Рефлексия.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6438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chemeClr val="accent2"/>
                </a:solidFill>
                <a:cs typeface="Arial" pitchFamily="34" charset="0"/>
              </a:rPr>
              <a:t>                         Приемы:</a:t>
            </a: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Скатывание.</a:t>
            </a:r>
            <a:r>
              <a:rPr lang="ru-RU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Кусочек пластилина кругообразными движениями ладоней или пальцами скатывается в шарик.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Раскатывание.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Кусочек, положенный между ладонями или на доску и прижатый ладонью, раскатывается прямолинейными движениями кистей рук, удлиняется и приобретает цилиндрическую форму. 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Сплющивание.</a:t>
            </a:r>
            <a:r>
              <a:rPr lang="ru-RU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Скатывают шарик, потом его сильно сдавливают между ладошками, или прижимают ладошкой к столу.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err="1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Прищипывание</a:t>
            </a: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ru-RU" b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Для этого соединенными пальцами захватывают немного пластилина и выделяют его, придавая ему нужную форму.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Оттягивание.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Слегка потянув щепоткой пальцев часть пластилина можно сформировать часть изображения.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Заглаживание.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Применяется для создания плавного перехода от одной детали к другой при соединении и для закругления. </a:t>
            </a:r>
            <a:r>
              <a:rPr lang="ru-RU" b="1" dirty="0" smtClean="0">
                <a:ea typeface="Verdana" pitchFamily="34" charset="0"/>
                <a:cs typeface="Verdana" pitchFamily="34" charset="0"/>
              </a:rPr>
              <a:t/>
            </a:r>
            <a:br>
              <a:rPr lang="ru-RU" b="1" dirty="0" smtClean="0"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Разрезание.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Разделение бруска стеком на отдельные куски.</a:t>
            </a:r>
            <a:r>
              <a:rPr lang="ru-RU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Соединение.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Прикладывание и несильное прижимание деталей друг к другу.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4" descr="https://im0-tub-ru.yandex.net/i?id=076118767a8f109991b2d1388a0a4342&amp;n=33&amp;h=215&amp;w=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692696"/>
            <a:ext cx="1152128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703569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</a:t>
            </a:r>
            <a:r>
              <a:rPr lang="ru-RU" sz="3200" b="1" dirty="0" smtClean="0">
                <a:solidFill>
                  <a:schemeClr val="accent2"/>
                </a:solidFill>
              </a:rPr>
              <a:t>Работа с родителями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 1. Консультация для родителей: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«Что такое пластилинография?»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«Как развивать мелкую моторику через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пластилинографию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»?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«Пластилинография- рисование пластилином»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«Пластилинография в работе с детьми младшего возраста»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2. Мастер - класс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пластилинографии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«Ромашка»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3. Рекомендации для родителей: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«Пластилинография»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- «Идеи для совместной деятельности по пластилинографии дома»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http://mypresentation.ru/documents/503b63e6f0779b3ecba482b2494778fa/img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3714752"/>
            <a:ext cx="2571768" cy="1928826"/>
          </a:xfrm>
          <a:prstGeom prst="rect">
            <a:avLst/>
          </a:prstGeom>
          <a:noFill/>
        </p:spPr>
      </p:pic>
      <p:pic>
        <p:nvPicPr>
          <p:cNvPr id="8196" name="Picture 4" descr="http://mypresentation.ru/documents/503b63e6f0779b3ecba482b2494778fa/img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06" y="4214818"/>
            <a:ext cx="2500330" cy="1875248"/>
          </a:xfrm>
          <a:prstGeom prst="rect">
            <a:avLst/>
          </a:prstGeom>
          <a:noFill/>
        </p:spPr>
      </p:pic>
      <p:pic>
        <p:nvPicPr>
          <p:cNvPr id="8198" name="Picture 6" descr="http://mypresentation.ru/documents/503b63e6f0779b3ecba482b2494778fa/img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3857628"/>
            <a:ext cx="2524142" cy="1893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785794"/>
            <a:ext cx="5617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45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Планируемые  результаты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8586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К  концу года у детей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предполагается формирование и развитие: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навыков совместной работы;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навыков пользования инструментами и материалами, необходимыми для работы с пластилином;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умения владеть различными техническими приемами и способами лепки;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умения изготавливать из пластилина  простейшие картины;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умения украшать изделия из пластилина различными природными и декоративными материалами;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познавательных, творческих и художественных способностей, творческой активности, самостоятельности.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усидчивости, терпения, трудолюбия.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547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Актуальность    </vt:lpstr>
      <vt:lpstr>Слайд 5</vt:lpstr>
      <vt:lpstr>Слайд 6</vt:lpstr>
      <vt:lpstr>Слайд 7</vt:lpstr>
      <vt:lpstr>Слайд 8</vt:lpstr>
      <vt:lpstr>Слайд 9</vt:lpstr>
      <vt:lpstr>Слайд 10</vt:lpstr>
      <vt:lpstr>«Пластилиновые волшебники!»</vt:lpstr>
      <vt:lpstr>Фотоматериалы мастер-класса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Sonic</cp:lastModifiedBy>
  <cp:revision>57</cp:revision>
  <dcterms:created xsi:type="dcterms:W3CDTF">2013-01-06T18:32:13Z</dcterms:created>
  <dcterms:modified xsi:type="dcterms:W3CDTF">2017-05-16T16:21:17Z</dcterms:modified>
</cp:coreProperties>
</file>