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2" r:id="rId8"/>
    <p:sldId id="266" r:id="rId9"/>
    <p:sldId id="263" r:id="rId10"/>
    <p:sldId id="267" r:id="rId11"/>
    <p:sldId id="264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festival.1september.ru/articles/592645/" TargetMode="External"/><Relationship Id="rId2" Type="http://schemas.openxmlformats.org/officeDocument/2006/relationships/hyperlink" Target="http://nsportal.ru/nachalnaya-shkola/vospitatelnaya-rabota/klassnyi-chas-prostupok-pravonarushenie-prestupleni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sportal.ru/shkola/vneklassnaya-rabota/library/kak-vospitat-pravovuyu-otvetstvennost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340768"/>
            <a:ext cx="6768752" cy="14401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Ответственность за правонарушения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4" name="Picture 2" descr="C:\Users\Кирие\Desktop\4dc18bf2d3fa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068960"/>
            <a:ext cx="4320480" cy="308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1282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76864" cy="230425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Как вы думаете, кто такой нарушитель?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8194" name="Picture 2" descr="C:\Users\Кирие\Desktop\question-mark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060848"/>
            <a:ext cx="1008112" cy="395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984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764704"/>
            <a:ext cx="4536504" cy="10081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u="sng" dirty="0"/>
              <a:t>Нарушитель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060848"/>
            <a:ext cx="7848872" cy="216024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Monotype Corsiva" panose="03010101010201010101" pitchFamily="66" charset="0"/>
              </a:rPr>
              <a:t> лицо, не выполняющее, не соблюдающее что-либо условленное, установленное. Мешающий, нормальному состоянию, развитию.</a:t>
            </a:r>
          </a:p>
        </p:txBody>
      </p:sp>
      <p:pic>
        <p:nvPicPr>
          <p:cNvPr id="7170" name="Picture 2" descr="C:\Users\Кирие\Desktop\handcuffs_glimmer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645024"/>
            <a:ext cx="1512168" cy="238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508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04856" cy="13681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u="sng" dirty="0">
                <a:latin typeface="Monotype Corsiva" panose="03010101010201010101" pitchFamily="66" charset="0"/>
              </a:rPr>
              <a:t>Правосудие, или закон</a:t>
            </a:r>
            <a:r>
              <a:rPr lang="ru-RU" sz="3200" dirty="0">
                <a:latin typeface="Monotype Corsiva" panose="03010101010201010101" pitchFamily="66" charset="0"/>
              </a:rPr>
              <a:t>, возникло, когда люди вступили в какие – то общественные отношения между собой.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348880"/>
            <a:ext cx="7776864" cy="3777283"/>
          </a:xfrm>
        </p:spPr>
        <p:txBody>
          <a:bodyPr/>
          <a:lstStyle/>
          <a:p>
            <a:pPr algn="ctr"/>
            <a:r>
              <a:rPr lang="ru-RU" u="sng" dirty="0">
                <a:latin typeface="Monotype Corsiva" panose="03010101010201010101" pitchFamily="66" charset="0"/>
              </a:rPr>
              <a:t>Цель закона</a:t>
            </a:r>
            <a:r>
              <a:rPr lang="ru-RU" dirty="0">
                <a:latin typeface="Monotype Corsiva" panose="03010101010201010101" pitchFamily="66" charset="0"/>
              </a:rPr>
              <a:t> – установить и ясно определить отношения между отдельными людьми и отношения человека с обществом. Закон старается дать человеку столько свободы действий, сколько не повредит свободе других.</a:t>
            </a:r>
          </a:p>
        </p:txBody>
      </p:sp>
    </p:spTree>
    <p:extLst>
      <p:ext uri="{BB962C8B-B14F-4D97-AF65-F5344CB8AC3E}">
        <p14:creationId xmlns:p14="http://schemas.microsoft.com/office/powerpoint/2010/main" xmlns="" val="11755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04856" cy="13681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anose="03010101010201010101" pitchFamily="66" charset="0"/>
              </a:rPr>
              <a:t>Назовите основной закон нашего государства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9218" name="Picture 2" descr="C:\Users\Кирие\Desktop\53c0d0dc1d4c73694594a269d5fa75b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04864"/>
            <a:ext cx="190500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662182" y="5373216"/>
            <a:ext cx="3852428" cy="81185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Monotype Corsiva" panose="03010101010201010101" pitchFamily="66" charset="0"/>
              </a:rPr>
              <a:t>Конституция</a:t>
            </a:r>
            <a:endParaRPr lang="ru-RU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026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04856" cy="216024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>
                <a:latin typeface="Monotype Corsiva" panose="03010101010201010101" pitchFamily="66" charset="0"/>
              </a:rPr>
              <a:t>Знаете ли вы, что у вас с самого рождения есть права, которые защищает самая</a:t>
            </a:r>
            <a:br>
              <a:rPr lang="ru-RU" sz="3200" dirty="0">
                <a:latin typeface="Monotype Corsiva" panose="03010101010201010101" pitchFamily="66" charset="0"/>
              </a:rPr>
            </a:br>
            <a:r>
              <a:rPr lang="ru-RU" sz="3200" dirty="0">
                <a:latin typeface="Monotype Corsiva" panose="03010101010201010101" pitchFamily="66" charset="0"/>
              </a:rPr>
              <a:t>главная организация на нашей планете – Организация Объединённых Наций (ООН).</a:t>
            </a:r>
          </a:p>
        </p:txBody>
      </p:sp>
      <p:pic>
        <p:nvPicPr>
          <p:cNvPr id="10242" name="Picture 2" descr="C:\Users\Кирие\Desktop\oon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12975"/>
            <a:ext cx="4176464" cy="264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326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04856" cy="216024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/>
              <a:t> </a:t>
            </a:r>
            <a:r>
              <a:rPr lang="ru-RU" sz="3200" dirty="0">
                <a:latin typeface="Monotype Corsiva" panose="03010101010201010101" pitchFamily="66" charset="0"/>
              </a:rPr>
              <a:t>Права детей записаны в очень серьёзном документе – Конвенции о правах ребёнка. Она была принята в 1989 году. Конвенцию подписали почти 150 стран мира, в том числе и Россия.</a:t>
            </a:r>
          </a:p>
        </p:txBody>
      </p:sp>
      <p:pic>
        <p:nvPicPr>
          <p:cNvPr id="11266" name="Picture 2" descr="C:\Users\Кирие\Desktop\convention_ontherightsofthechild_2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987234"/>
            <a:ext cx="2486423" cy="304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73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04856" cy="216024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/>
              <a:t> </a:t>
            </a:r>
            <a:r>
              <a:rPr lang="ru-RU" sz="3200" dirty="0">
                <a:latin typeface="Monotype Corsiva" panose="03010101010201010101" pitchFamily="66" charset="0"/>
              </a:rPr>
              <a:t>Права детей записаны в очень серьёзном документе – Конвенции о правах ребёнка. Она была принята в 1989 году. Конвенцию подписали почти 150 стран мира, в том числе и Россия.</a:t>
            </a:r>
          </a:p>
        </p:txBody>
      </p:sp>
      <p:pic>
        <p:nvPicPr>
          <p:cNvPr id="11266" name="Picture 2" descr="C:\Users\Кирие\Desktop\convention_ontherightsofthechild_2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987234"/>
            <a:ext cx="2486423" cy="304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232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764704"/>
            <a:ext cx="3816424" cy="93610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>
                <a:latin typeface="Monotype Corsiva" panose="03010101010201010101" pitchFamily="66" charset="0"/>
              </a:rPr>
              <a:t>Основные права детей.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916832"/>
            <a:ext cx="7776864" cy="4209331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Monotype Corsiva" panose="03010101010201010101" pitchFamily="66" charset="0"/>
              </a:rPr>
              <a:t>Право на образование.</a:t>
            </a:r>
          </a:p>
          <a:p>
            <a:r>
              <a:rPr lang="ru-RU" dirty="0">
                <a:latin typeface="Monotype Corsiva" panose="03010101010201010101" pitchFamily="66" charset="0"/>
              </a:rPr>
              <a:t>Право на охрану здоровья.</a:t>
            </a:r>
          </a:p>
          <a:p>
            <a:r>
              <a:rPr lang="ru-RU" dirty="0">
                <a:latin typeface="Monotype Corsiva" panose="03010101010201010101" pitchFamily="66" charset="0"/>
              </a:rPr>
              <a:t>Право на отдых и досуг.</a:t>
            </a:r>
          </a:p>
          <a:p>
            <a:r>
              <a:rPr lang="ru-RU" dirty="0">
                <a:latin typeface="Monotype Corsiva" panose="03010101010201010101" pitchFamily="66" charset="0"/>
              </a:rPr>
              <a:t>Право на личную жизнь.</a:t>
            </a:r>
          </a:p>
          <a:p>
            <a:r>
              <a:rPr lang="ru-RU" dirty="0">
                <a:latin typeface="Monotype Corsiva" panose="03010101010201010101" pitchFamily="66" charset="0"/>
              </a:rPr>
              <a:t>Право свободно выражать своё мнение.</a:t>
            </a:r>
          </a:p>
          <a:p>
            <a:r>
              <a:rPr lang="ru-RU" dirty="0">
                <a:latin typeface="Monotype Corsiva" panose="03010101010201010101" pitchFamily="66" charset="0"/>
              </a:rPr>
              <a:t>Право ребёнка участвовать в играх и развлекательных мероприятиях, соответствующих его возрасту, свободно участвовать в культурной и творческой жизни и заниматься искусством.</a:t>
            </a:r>
          </a:p>
        </p:txBody>
      </p:sp>
    </p:spTree>
    <p:extLst>
      <p:ext uri="{BB962C8B-B14F-4D97-AF65-F5344CB8AC3E}">
        <p14:creationId xmlns:p14="http://schemas.microsoft.com/office/powerpoint/2010/main" xmlns="" val="128740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04856" cy="194421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>
                <a:latin typeface="Monotype Corsiva" panose="03010101010201010101" pitchFamily="66" charset="0"/>
              </a:rPr>
              <a:t>Серёжа и Саша играли во дворе в мяч. Ребята разбили мячом окно в доме соседа. Какое правонарушение совершили подростки?</a:t>
            </a:r>
          </a:p>
        </p:txBody>
      </p:sp>
      <p:pic>
        <p:nvPicPr>
          <p:cNvPr id="12290" name="Picture 2" descr="C:\Users\Кирие\Desktop\99172972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08920"/>
            <a:ext cx="33337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0087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04856" cy="194421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>
                <a:latin typeface="Monotype Corsiva" panose="03010101010201010101" pitchFamily="66" charset="0"/>
              </a:rPr>
              <a:t>Рома и Петя ехали в автобусе, громко разговаривали, смеялись, нецензурно выражались, агрессивно реагировали на замечания окружающих</a:t>
            </a:r>
            <a:r>
              <a:rPr lang="ru-RU" sz="2800" dirty="0" smtClean="0">
                <a:latin typeface="Monotype Corsiva" panose="03010101010201010101" pitchFamily="66" charset="0"/>
              </a:rPr>
              <a:t>. Какое </a:t>
            </a:r>
            <a:r>
              <a:rPr lang="ru-RU" sz="2800" dirty="0">
                <a:latin typeface="Monotype Corsiva" panose="03010101010201010101" pitchFamily="66" charset="0"/>
              </a:rPr>
              <a:t>правонарушение совершили подростки?</a:t>
            </a:r>
          </a:p>
        </p:txBody>
      </p:sp>
      <p:pic>
        <p:nvPicPr>
          <p:cNvPr id="13314" name="Picture 2" descr="C:\Users\Кирие\Desktop\moskva-voronezh-raspisanie-avtobusov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80928"/>
            <a:ext cx="4824536" cy="343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317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3384376" cy="5688632"/>
          </a:xfrm>
        </p:spPr>
        <p:txBody>
          <a:bodyPr>
            <a:noAutofit/>
          </a:bodyPr>
          <a:lstStyle/>
          <a:p>
            <a:r>
              <a:rPr lang="ru-RU" sz="2100" dirty="0">
                <a:latin typeface="Monotype Corsiva" panose="03010101010201010101" pitchFamily="66" charset="0"/>
              </a:rPr>
              <a:t>«Перемена, перемена!» - </a:t>
            </a:r>
            <a:br>
              <a:rPr lang="ru-RU" sz="2100" dirty="0">
                <a:latin typeface="Monotype Corsiva" panose="03010101010201010101" pitchFamily="66" charset="0"/>
              </a:rPr>
            </a:br>
            <a:r>
              <a:rPr lang="ru-RU" sz="2100" dirty="0">
                <a:latin typeface="Monotype Corsiva" panose="03010101010201010101" pitchFamily="66" charset="0"/>
              </a:rPr>
              <a:t>Заливается звонок.</a:t>
            </a:r>
            <a:br>
              <a:rPr lang="ru-RU" sz="2100" dirty="0">
                <a:latin typeface="Monotype Corsiva" panose="03010101010201010101" pitchFamily="66" charset="0"/>
              </a:rPr>
            </a:br>
            <a:r>
              <a:rPr lang="ru-RU" sz="2100" dirty="0">
                <a:latin typeface="Monotype Corsiva" panose="03010101010201010101" pitchFamily="66" charset="0"/>
              </a:rPr>
              <a:t>Первым Вова непременно</a:t>
            </a:r>
            <a:br>
              <a:rPr lang="ru-RU" sz="2100" dirty="0">
                <a:latin typeface="Monotype Corsiva" panose="03010101010201010101" pitchFamily="66" charset="0"/>
              </a:rPr>
            </a:br>
            <a:r>
              <a:rPr lang="ru-RU" sz="2100" dirty="0">
                <a:latin typeface="Monotype Corsiva" panose="03010101010201010101" pitchFamily="66" charset="0"/>
              </a:rPr>
              <a:t>Вылетает за порог.</a:t>
            </a:r>
            <a:br>
              <a:rPr lang="ru-RU" sz="2100" dirty="0">
                <a:latin typeface="Monotype Corsiva" panose="03010101010201010101" pitchFamily="66" charset="0"/>
              </a:rPr>
            </a:br>
            <a:r>
              <a:rPr lang="ru-RU" sz="2100" dirty="0">
                <a:latin typeface="Monotype Corsiva" panose="03010101010201010101" pitchFamily="66" charset="0"/>
              </a:rPr>
              <a:t>Вылетает за порог – </a:t>
            </a:r>
            <a:br>
              <a:rPr lang="ru-RU" sz="2100" dirty="0">
                <a:latin typeface="Monotype Corsiva" panose="03010101010201010101" pitchFamily="66" charset="0"/>
              </a:rPr>
            </a:br>
            <a:r>
              <a:rPr lang="ru-RU" sz="2100" dirty="0">
                <a:latin typeface="Monotype Corsiva" panose="03010101010201010101" pitchFamily="66" charset="0"/>
              </a:rPr>
              <a:t>Семерых сбивает с ног. </a:t>
            </a:r>
            <a:br>
              <a:rPr lang="ru-RU" sz="2100" dirty="0">
                <a:latin typeface="Monotype Corsiva" panose="03010101010201010101" pitchFamily="66" charset="0"/>
              </a:rPr>
            </a:br>
            <a:r>
              <a:rPr lang="ru-RU" sz="2100" dirty="0">
                <a:latin typeface="Monotype Corsiva" panose="03010101010201010101" pitchFamily="66" charset="0"/>
              </a:rPr>
              <a:t>Неужели это Вова,</a:t>
            </a:r>
            <a:br>
              <a:rPr lang="ru-RU" sz="2100" dirty="0">
                <a:latin typeface="Monotype Corsiva" panose="03010101010201010101" pitchFamily="66" charset="0"/>
              </a:rPr>
            </a:br>
            <a:r>
              <a:rPr lang="ru-RU" sz="2100" dirty="0">
                <a:latin typeface="Monotype Corsiva" panose="03010101010201010101" pitchFamily="66" charset="0"/>
              </a:rPr>
              <a:t>Продремавший весь урок?</a:t>
            </a:r>
            <a:br>
              <a:rPr lang="ru-RU" sz="2100" dirty="0">
                <a:latin typeface="Monotype Corsiva" panose="03010101010201010101" pitchFamily="66" charset="0"/>
              </a:rPr>
            </a:br>
            <a:r>
              <a:rPr lang="ru-RU" sz="2100" dirty="0">
                <a:latin typeface="Monotype Corsiva" panose="03010101010201010101" pitchFamily="66" charset="0"/>
              </a:rPr>
              <a:t>Неужели это Вова</a:t>
            </a:r>
            <a:br>
              <a:rPr lang="ru-RU" sz="2100" dirty="0">
                <a:latin typeface="Monotype Corsiva" panose="03010101010201010101" pitchFamily="66" charset="0"/>
              </a:rPr>
            </a:br>
            <a:r>
              <a:rPr lang="ru-RU" sz="2100" dirty="0">
                <a:latin typeface="Monotype Corsiva" panose="03010101010201010101" pitchFamily="66" charset="0"/>
              </a:rPr>
              <a:t>Пять минут назад ни слова</a:t>
            </a:r>
            <a:br>
              <a:rPr lang="ru-RU" sz="2100" dirty="0">
                <a:latin typeface="Monotype Corsiva" panose="03010101010201010101" pitchFamily="66" charset="0"/>
              </a:rPr>
            </a:br>
            <a:r>
              <a:rPr lang="ru-RU" sz="2100" dirty="0">
                <a:latin typeface="Monotype Corsiva" panose="03010101010201010101" pitchFamily="66" charset="0"/>
              </a:rPr>
              <a:t>У доски сказать не мог?</a:t>
            </a:r>
            <a:br>
              <a:rPr lang="ru-RU" sz="2100" dirty="0">
                <a:latin typeface="Monotype Corsiva" panose="03010101010201010101" pitchFamily="66" charset="0"/>
              </a:rPr>
            </a:br>
            <a:r>
              <a:rPr lang="ru-RU" sz="2100" dirty="0">
                <a:latin typeface="Monotype Corsiva" panose="03010101010201010101" pitchFamily="66" charset="0"/>
              </a:rPr>
              <a:t>Если он, то, несомненно, </a:t>
            </a:r>
            <a:br>
              <a:rPr lang="ru-RU" sz="2100" dirty="0">
                <a:latin typeface="Monotype Corsiva" panose="03010101010201010101" pitchFamily="66" charset="0"/>
              </a:rPr>
            </a:br>
            <a:r>
              <a:rPr lang="ru-RU" sz="2100" dirty="0">
                <a:latin typeface="Monotype Corsiva" panose="03010101010201010101" pitchFamily="66" charset="0"/>
              </a:rPr>
              <a:t>С ним – </a:t>
            </a:r>
            <a:r>
              <a:rPr lang="ru-RU" sz="2100" dirty="0" err="1">
                <a:latin typeface="Monotype Corsiva" panose="03010101010201010101" pitchFamily="66" charset="0"/>
              </a:rPr>
              <a:t>бо</a:t>
            </a:r>
            <a:r>
              <a:rPr lang="ru-RU" sz="2100" dirty="0">
                <a:latin typeface="Monotype Corsiva" panose="03010101010201010101" pitchFamily="66" charset="0"/>
              </a:rPr>
              <a:t>-о-</a:t>
            </a:r>
            <a:r>
              <a:rPr lang="ru-RU" sz="2100" dirty="0" err="1">
                <a:latin typeface="Monotype Corsiva" panose="03010101010201010101" pitchFamily="66" charset="0"/>
              </a:rPr>
              <a:t>ольшая</a:t>
            </a:r>
            <a:r>
              <a:rPr lang="ru-RU" sz="2100" dirty="0">
                <a:latin typeface="Monotype Corsiva" panose="03010101010201010101" pitchFamily="66" charset="0"/>
              </a:rPr>
              <a:t> перемена!</a:t>
            </a:r>
            <a:br>
              <a:rPr lang="ru-RU" sz="2100" dirty="0">
                <a:latin typeface="Monotype Corsiva" panose="03010101010201010101" pitchFamily="66" charset="0"/>
              </a:rPr>
            </a:br>
            <a:r>
              <a:rPr lang="ru-RU" sz="2100" dirty="0">
                <a:latin typeface="Monotype Corsiva" panose="03010101010201010101" pitchFamily="66" charset="0"/>
              </a:rPr>
              <a:t>Он за пять минут успел</a:t>
            </a:r>
            <a:br>
              <a:rPr lang="ru-RU" sz="2100" dirty="0">
                <a:latin typeface="Monotype Corsiva" panose="03010101010201010101" pitchFamily="66" charset="0"/>
              </a:rPr>
            </a:br>
            <a:r>
              <a:rPr lang="ru-RU" sz="2100" dirty="0">
                <a:latin typeface="Monotype Corsiva" panose="03010101010201010101" pitchFamily="66" charset="0"/>
              </a:rPr>
              <a:t>Переделать кучу дел: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148064" y="620688"/>
            <a:ext cx="3392760" cy="56886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dirty="0">
                <a:latin typeface="Monotype Corsiva" panose="03010101010201010101" pitchFamily="66" charset="0"/>
              </a:rPr>
              <a:t>Он подставил три подножки </a:t>
            </a:r>
            <a:br>
              <a:rPr lang="ru-RU" sz="2100" dirty="0">
                <a:latin typeface="Monotype Corsiva" panose="03010101010201010101" pitchFamily="66" charset="0"/>
              </a:rPr>
            </a:br>
            <a:r>
              <a:rPr lang="ru-RU" sz="2100" dirty="0">
                <a:latin typeface="Monotype Corsiva" panose="03010101010201010101" pitchFamily="66" charset="0"/>
              </a:rPr>
              <a:t>(Ваське, Кольке и Серёжке),</a:t>
            </a:r>
            <a:br>
              <a:rPr lang="ru-RU" sz="2100" dirty="0">
                <a:latin typeface="Monotype Corsiva" panose="03010101010201010101" pitchFamily="66" charset="0"/>
              </a:rPr>
            </a:br>
            <a:r>
              <a:rPr lang="ru-RU" sz="2100" dirty="0">
                <a:latin typeface="Monotype Corsiva" panose="03010101010201010101" pitchFamily="66" charset="0"/>
              </a:rPr>
              <a:t>Прокатился кувырком, </a:t>
            </a:r>
            <a:br>
              <a:rPr lang="ru-RU" sz="2100" dirty="0">
                <a:latin typeface="Monotype Corsiva" panose="03010101010201010101" pitchFamily="66" charset="0"/>
              </a:rPr>
            </a:br>
            <a:r>
              <a:rPr lang="ru-RU" sz="2100" dirty="0">
                <a:latin typeface="Monotype Corsiva" panose="03010101010201010101" pitchFamily="66" charset="0"/>
              </a:rPr>
              <a:t>На перила сел верхом.</a:t>
            </a:r>
            <a:br>
              <a:rPr lang="ru-RU" sz="2100" dirty="0">
                <a:latin typeface="Monotype Corsiva" panose="03010101010201010101" pitchFamily="66" charset="0"/>
              </a:rPr>
            </a:br>
            <a:r>
              <a:rPr lang="ru-RU" sz="2100" dirty="0">
                <a:latin typeface="Monotype Corsiva" panose="03010101010201010101" pitchFamily="66" charset="0"/>
              </a:rPr>
              <a:t>Лихо шлёпнулся с перил,</a:t>
            </a:r>
            <a:br>
              <a:rPr lang="ru-RU" sz="2100" dirty="0">
                <a:latin typeface="Monotype Corsiva" panose="03010101010201010101" pitchFamily="66" charset="0"/>
              </a:rPr>
            </a:br>
            <a:r>
              <a:rPr lang="ru-RU" sz="2100" dirty="0">
                <a:latin typeface="Monotype Corsiva" panose="03010101010201010101" pitchFamily="66" charset="0"/>
              </a:rPr>
              <a:t>Подзатыльник получил.</a:t>
            </a:r>
            <a:br>
              <a:rPr lang="ru-RU" sz="2100" dirty="0">
                <a:latin typeface="Monotype Corsiva" panose="03010101010201010101" pitchFamily="66" charset="0"/>
              </a:rPr>
            </a:br>
            <a:r>
              <a:rPr lang="ru-RU" sz="2100" dirty="0">
                <a:latin typeface="Monotype Corsiva" panose="03010101010201010101" pitchFamily="66" charset="0"/>
              </a:rPr>
              <a:t>С ходу дал кому-то сдачи,</a:t>
            </a:r>
            <a:br>
              <a:rPr lang="ru-RU" sz="2100" dirty="0">
                <a:latin typeface="Monotype Corsiva" panose="03010101010201010101" pitchFamily="66" charset="0"/>
              </a:rPr>
            </a:br>
            <a:r>
              <a:rPr lang="ru-RU" sz="2100" dirty="0">
                <a:latin typeface="Monotype Corsiva" panose="03010101010201010101" pitchFamily="66" charset="0"/>
              </a:rPr>
              <a:t>Попросил списать задачи -</a:t>
            </a:r>
            <a:br>
              <a:rPr lang="ru-RU" sz="2100" dirty="0">
                <a:latin typeface="Monotype Corsiva" panose="03010101010201010101" pitchFamily="66" charset="0"/>
              </a:rPr>
            </a:br>
            <a:r>
              <a:rPr lang="ru-RU" sz="2100" dirty="0">
                <a:latin typeface="Monotype Corsiva" panose="03010101010201010101" pitchFamily="66" charset="0"/>
              </a:rPr>
              <a:t>Словом, сделал всё, что мог!</a:t>
            </a:r>
            <a:br>
              <a:rPr lang="ru-RU" sz="2100" dirty="0">
                <a:latin typeface="Monotype Corsiva" panose="03010101010201010101" pitchFamily="66" charset="0"/>
              </a:rPr>
            </a:br>
            <a:r>
              <a:rPr lang="ru-RU" sz="2100" dirty="0">
                <a:latin typeface="Monotype Corsiva" panose="03010101010201010101" pitchFamily="66" charset="0"/>
              </a:rPr>
              <a:t>Не угонишься за Вовой!</a:t>
            </a:r>
            <a:br>
              <a:rPr lang="ru-RU" sz="2100" dirty="0">
                <a:latin typeface="Monotype Corsiva" panose="03010101010201010101" pitchFamily="66" charset="0"/>
              </a:rPr>
            </a:br>
            <a:r>
              <a:rPr lang="ru-RU" sz="2100" dirty="0">
                <a:latin typeface="Monotype Corsiva" panose="03010101010201010101" pitchFamily="66" charset="0"/>
              </a:rPr>
              <a:t>Ну а тут – опять звонок.</a:t>
            </a:r>
            <a:br>
              <a:rPr lang="ru-RU" sz="2100" dirty="0">
                <a:latin typeface="Monotype Corsiva" panose="03010101010201010101" pitchFamily="66" charset="0"/>
              </a:rPr>
            </a:br>
            <a:r>
              <a:rPr lang="ru-RU" sz="2100" dirty="0">
                <a:latin typeface="Monotype Corsiva" panose="03010101010201010101" pitchFamily="66" charset="0"/>
              </a:rPr>
              <a:t>Вова в класс плетётся снова.</a:t>
            </a:r>
            <a:br>
              <a:rPr lang="ru-RU" sz="2100" dirty="0">
                <a:latin typeface="Monotype Corsiva" panose="03010101010201010101" pitchFamily="66" charset="0"/>
              </a:rPr>
            </a:br>
            <a:r>
              <a:rPr lang="ru-RU" sz="2100" dirty="0">
                <a:latin typeface="Monotype Corsiva" panose="03010101010201010101" pitchFamily="66" charset="0"/>
              </a:rPr>
              <a:t>Бедный! Нет лица на нём.</a:t>
            </a:r>
            <a:br>
              <a:rPr lang="ru-RU" sz="2100" dirty="0">
                <a:latin typeface="Monotype Corsiva" panose="03010101010201010101" pitchFamily="66" charset="0"/>
              </a:rPr>
            </a:br>
            <a:r>
              <a:rPr lang="ru-RU" sz="2100" dirty="0">
                <a:latin typeface="Monotype Corsiva" panose="03010101010201010101" pitchFamily="66" charset="0"/>
              </a:rPr>
              <a:t>Он, гляди, какой бедовый!</a:t>
            </a:r>
            <a:br>
              <a:rPr lang="ru-RU" sz="2100" dirty="0">
                <a:latin typeface="Monotype Corsiva" panose="03010101010201010101" pitchFamily="66" charset="0"/>
              </a:rPr>
            </a:br>
            <a:r>
              <a:rPr lang="ru-RU" sz="2100" dirty="0">
                <a:latin typeface="Monotype Corsiva" panose="03010101010201010101" pitchFamily="66" charset="0"/>
              </a:rPr>
              <a:t>- Ничего, - вздыхает Вова,</a:t>
            </a:r>
            <a:br>
              <a:rPr lang="ru-RU" sz="2100" dirty="0">
                <a:latin typeface="Monotype Corsiva" panose="03010101010201010101" pitchFamily="66" charset="0"/>
              </a:rPr>
            </a:br>
            <a:r>
              <a:rPr lang="ru-RU" sz="2100" dirty="0">
                <a:latin typeface="Monotype Corsiva" panose="03010101010201010101" pitchFamily="66" charset="0"/>
              </a:rPr>
              <a:t>- На уроке отдохнём.</a:t>
            </a:r>
          </a:p>
        </p:txBody>
      </p:sp>
      <p:pic>
        <p:nvPicPr>
          <p:cNvPr id="1026" name="Picture 2" descr="C:\Users\Кирие\Desktop\106643500_SMAYLIK_DUMAE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1471" y="2746374"/>
            <a:ext cx="1416593" cy="140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0577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04856" cy="194421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>
                <a:latin typeface="Monotype Corsiva" panose="03010101010201010101" pitchFamily="66" charset="0"/>
              </a:rPr>
              <a:t>Учащиеся 7 класса перед уроком физкультуры находились в раздевалке. После звонка все ушли в спортивный зал, а Дима задержался и похитил мобильный телефон у своего одноклассника. Какое преступление совершил подросток?</a:t>
            </a:r>
          </a:p>
        </p:txBody>
      </p:sp>
      <p:pic>
        <p:nvPicPr>
          <p:cNvPr id="14338" name="Picture 2" descr="C:\Users\Кирие\Desktop\thief-5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96952"/>
            <a:ext cx="3600400" cy="297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38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67744" y="944304"/>
            <a:ext cx="6264696" cy="510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2800" b="1" dirty="0">
                <a:solidFill>
                  <a:srgbClr val="FF3300"/>
                </a:solidFill>
                <a:latin typeface="Monotype Corsiva" panose="03010101010201010101" pitchFamily="66" charset="0"/>
              </a:rPr>
              <a:t>ПАМЯТКА</a:t>
            </a:r>
          </a:p>
          <a:p>
            <a:pPr algn="ctr"/>
            <a:endParaRPr lang="ru-RU" altLang="ru-RU" sz="2800" b="1" dirty="0">
              <a:solidFill>
                <a:srgbClr val="FF3300"/>
              </a:solidFill>
              <a:latin typeface="Monotype Corsiva" panose="03010101010201010101" pitchFamily="66" charset="0"/>
            </a:endParaRPr>
          </a:p>
          <a:p>
            <a:pPr>
              <a:buFontTx/>
              <a:buChar char="•"/>
            </a:pPr>
            <a:r>
              <a:rPr lang="ru-RU" altLang="ru-RU" sz="2800" b="1" dirty="0">
                <a:latin typeface="Monotype Corsiva" panose="03010101010201010101" pitchFamily="66" charset="0"/>
              </a:rPr>
              <a:t>Не играть на проезжей части  улицы. </a:t>
            </a:r>
          </a:p>
          <a:p>
            <a:pPr>
              <a:buFontTx/>
              <a:buChar char="•"/>
            </a:pPr>
            <a:r>
              <a:rPr lang="ru-RU" altLang="ru-RU" sz="2800" b="1" dirty="0">
                <a:latin typeface="Monotype Corsiva" panose="03010101010201010101" pitchFamily="66" charset="0"/>
              </a:rPr>
              <a:t>Переходить улицу только в положен- </a:t>
            </a:r>
          </a:p>
          <a:p>
            <a:r>
              <a:rPr lang="ru-RU" altLang="ru-RU" sz="2800" b="1" dirty="0">
                <a:latin typeface="Monotype Corsiva" panose="03010101010201010101" pitchFamily="66" charset="0"/>
              </a:rPr>
              <a:t> ном месте и только на зелёный свет. </a:t>
            </a:r>
          </a:p>
          <a:p>
            <a:pPr>
              <a:buFontTx/>
              <a:buChar char="•"/>
            </a:pPr>
            <a:r>
              <a:rPr lang="ru-RU" altLang="ru-RU" sz="2800" b="1" dirty="0">
                <a:latin typeface="Monotype Corsiva" panose="03010101010201010101" pitchFamily="66" charset="0"/>
              </a:rPr>
              <a:t>Изучать правила дорожного </a:t>
            </a:r>
            <a:r>
              <a:rPr lang="ru-RU" altLang="ru-RU" sz="2800" b="1" dirty="0" smtClean="0">
                <a:latin typeface="Monotype Corsiva" panose="03010101010201010101" pitchFamily="66" charset="0"/>
              </a:rPr>
              <a:t>движения</a:t>
            </a:r>
            <a:r>
              <a:rPr lang="ru-RU" altLang="ru-RU" sz="2800" b="1" dirty="0">
                <a:latin typeface="Monotype Corsiva" panose="03010101010201010101" pitchFamily="66" charset="0"/>
              </a:rPr>
              <a:t>. </a:t>
            </a:r>
          </a:p>
          <a:p>
            <a:pPr>
              <a:buFontTx/>
              <a:buChar char="•"/>
            </a:pPr>
            <a:r>
              <a:rPr lang="ru-RU" altLang="ru-RU" sz="2800" b="1" dirty="0">
                <a:latin typeface="Monotype Corsiva" panose="03010101010201010101" pitchFamily="66" charset="0"/>
              </a:rPr>
              <a:t>Не цепляться к транспорту. </a:t>
            </a:r>
          </a:p>
          <a:p>
            <a:pPr>
              <a:buFontTx/>
              <a:buChar char="•"/>
            </a:pPr>
            <a:r>
              <a:rPr lang="ru-RU" altLang="ru-RU" sz="2800" b="1" dirty="0">
                <a:latin typeface="Monotype Corsiva" panose="03010101010201010101" pitchFamily="66" charset="0"/>
              </a:rPr>
              <a:t>Если ты катаешься на самокате, </a:t>
            </a:r>
            <a:r>
              <a:rPr lang="ru-RU" altLang="ru-RU" sz="2800" b="1" dirty="0" smtClean="0">
                <a:latin typeface="Monotype Corsiva" panose="03010101010201010101" pitchFamily="66" charset="0"/>
              </a:rPr>
              <a:t>роликах </a:t>
            </a:r>
            <a:r>
              <a:rPr lang="ru-RU" altLang="ru-RU" sz="2800" b="1" dirty="0">
                <a:latin typeface="Monotype Corsiva" panose="03010101010201010101" pitchFamily="66" charset="0"/>
              </a:rPr>
              <a:t>или велосипеде, не выезжай </a:t>
            </a:r>
          </a:p>
          <a:p>
            <a:r>
              <a:rPr lang="ru-RU" altLang="ru-RU" sz="2800" b="1" dirty="0">
                <a:latin typeface="Monotype Corsiva" panose="03010101010201010101" pitchFamily="66" charset="0"/>
              </a:rPr>
              <a:t> на проезжую часть. </a:t>
            </a:r>
          </a:p>
          <a:p>
            <a:pPr>
              <a:buFontTx/>
              <a:buChar char="•"/>
            </a:pPr>
            <a:r>
              <a:rPr lang="ru-RU" altLang="ru-RU" sz="2800" b="1" dirty="0">
                <a:latin typeface="Monotype Corsiva" panose="03010101010201010101" pitchFamily="66" charset="0"/>
              </a:rPr>
              <a:t>Вышел на прогулку – не ходи со </a:t>
            </a:r>
            <a:r>
              <a:rPr lang="ru-RU" altLang="ru-RU" sz="2800" b="1" dirty="0" smtClean="0">
                <a:latin typeface="Monotype Corsiva" panose="03010101010201010101" pitchFamily="66" charset="0"/>
              </a:rPr>
              <a:t>двора</a:t>
            </a:r>
            <a:r>
              <a:rPr lang="ru-RU" altLang="ru-RU" sz="2800" b="1" dirty="0">
                <a:latin typeface="Monotype Corsiva" panose="03010101010201010101" pitchFamily="66" charset="0"/>
              </a:rPr>
              <a:t>.</a:t>
            </a:r>
            <a:r>
              <a:rPr lang="ru-RU" altLang="ru-RU" b="1" dirty="0">
                <a:latin typeface="Monotype Corsiva" panose="03010101010201010101" pitchFamily="66" charset="0"/>
              </a:rPr>
              <a:t> </a:t>
            </a:r>
          </a:p>
          <a:p>
            <a:pPr algn="ctr" eaLnBrk="0" hangingPunct="0"/>
            <a:endParaRPr lang="ru-RU" altLang="ru-RU" b="1" dirty="0"/>
          </a:p>
        </p:txBody>
      </p:sp>
      <p:pic>
        <p:nvPicPr>
          <p:cNvPr id="5" name="Picture 5" descr="ZIP4XCAKABCCFCA6VXRS8CAIQ0D9QCAJ44P8OCAJNGF3PCAZPSBKSCAJSEWNFCA95MGTLCAWFUG88CAMUOG4HCAGTUN3UCA7H9BELCA3CISGFCASSL7VUCANUCBL9CAR01FBQCARV7MP2CADUX21CCAZ9YLZ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5228" y="952790"/>
            <a:ext cx="1433513" cy="208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ZIP4XCAKABCCFCA6VXRS8CAIQ0D9QCAJ44P8OCAJNGF3PCAZPSBKSCAJSEWNFCA95MGTLCAWFUG88CAMUOG4HCAGTUN3UCA7H9BELCA3CISGFCASSL7VUCANUCBL9CAR01FBQCARV7MP2CADUX21CCAZ9YLZ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6002" y="3534361"/>
            <a:ext cx="1433513" cy="208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706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920880" cy="1944216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Monotype Corsiva" panose="03010101010201010101" pitchFamily="66" charset="0"/>
              </a:rPr>
              <a:t>- Кто борется с преступностью? Люди, какой профессии, рискуя своей жизнью, ловят преступников?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5445224"/>
            <a:ext cx="3456384" cy="64807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latin typeface="Monotype Corsiva" panose="03010101010201010101" pitchFamily="66" charset="0"/>
              </a:rPr>
              <a:t>полиция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15362" name="Picture 2" descr="C:\Users\Кирие\Desktop\25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08920"/>
            <a:ext cx="2524049" cy="252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426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04856" cy="194421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>
                <a:latin typeface="Monotype Corsiva" panose="03010101010201010101" pitchFamily="66" charset="0"/>
              </a:rPr>
              <a:t>Мы с вами говорили о правах, обязанностях и ответственности детей. Мы предлагаем вам ситуации из вашей жизни. Если вы ответите честно на вопросы, то поймете, все ли вы делаете верно, или вам еще надо </a:t>
            </a:r>
            <a:r>
              <a:rPr lang="ru-RU" sz="2400" dirty="0" smtClean="0">
                <a:latin typeface="Monotype Corsiva" panose="03010101010201010101" pitchFamily="66" charset="0"/>
              </a:rPr>
              <a:t>работа-9ть </a:t>
            </a:r>
            <a:r>
              <a:rPr lang="ru-RU" sz="2400" dirty="0">
                <a:latin typeface="Monotype Corsiva" panose="03010101010201010101" pitchFamily="66" charset="0"/>
              </a:rPr>
              <a:t>над собой.</a:t>
            </a:r>
          </a:p>
        </p:txBody>
      </p:sp>
      <p:pic>
        <p:nvPicPr>
          <p:cNvPr id="16386" name="Picture 2" descr="C:\Users\Кирие\Desktop\a51d6b7c31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99280"/>
            <a:ext cx="6768752" cy="121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657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764704"/>
            <a:ext cx="5400600" cy="10081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>
                <a:latin typeface="Monotype Corsiva" panose="03010101010201010101" pitchFamily="66" charset="0"/>
              </a:rPr>
              <a:t>Тебе поручили оформить новогоднюю газету: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916833"/>
            <a:ext cx="7776864" cy="2088232"/>
          </a:xfrm>
        </p:spPr>
        <p:txBody>
          <a:bodyPr>
            <a:normAutofit/>
          </a:bodyPr>
          <a:lstStyle/>
          <a:p>
            <a:r>
              <a:rPr lang="ru-RU" dirty="0">
                <a:latin typeface="Monotype Corsiva" panose="03010101010201010101" pitchFamily="66" charset="0"/>
              </a:rPr>
              <a:t>а) Отложу все дела и займусь </a:t>
            </a:r>
            <a:r>
              <a:rPr lang="ru-RU" dirty="0" smtClean="0">
                <a:latin typeface="Monotype Corsiva" panose="03010101010201010101" pitchFamily="66" charset="0"/>
              </a:rPr>
              <a:t>оформлением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б</a:t>
            </a:r>
            <a:r>
              <a:rPr lang="ru-RU" dirty="0">
                <a:latin typeface="Monotype Corsiva" panose="03010101010201010101" pitchFamily="66" charset="0"/>
              </a:rPr>
              <a:t>) Займусь, когда будет свободное </a:t>
            </a:r>
            <a:r>
              <a:rPr lang="ru-RU" dirty="0" smtClean="0">
                <a:latin typeface="Monotype Corsiva" panose="03010101010201010101" pitchFamily="66" charset="0"/>
              </a:rPr>
              <a:t>время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в</a:t>
            </a:r>
            <a:r>
              <a:rPr lang="ru-RU" dirty="0">
                <a:latin typeface="Monotype Corsiva" panose="03010101010201010101" pitchFamily="66" charset="0"/>
              </a:rPr>
              <a:t>) Перепоручу другому однокласснику</a:t>
            </a:r>
          </a:p>
        </p:txBody>
      </p:sp>
      <p:pic>
        <p:nvPicPr>
          <p:cNvPr id="17410" name="Picture 2" descr="C:\Users\Кирие\Desktop\knopka-zakaz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509120"/>
            <a:ext cx="4600098" cy="82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755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764704"/>
            <a:ext cx="5400600" cy="10081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>
                <a:latin typeface="Monotype Corsiva" panose="03010101010201010101" pitchFamily="66" charset="0"/>
              </a:rPr>
              <a:t>Ты сидишь в транспорте. Заходит пожилая женщина: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916833"/>
            <a:ext cx="7776864" cy="2088232"/>
          </a:xfrm>
        </p:spPr>
        <p:txBody>
          <a:bodyPr>
            <a:normAutofit/>
          </a:bodyPr>
          <a:lstStyle/>
          <a:p>
            <a:r>
              <a:rPr lang="ru-RU" dirty="0">
                <a:latin typeface="Monotype Corsiva" panose="03010101010201010101" pitchFamily="66" charset="0"/>
              </a:rPr>
              <a:t>а) Уступлю </a:t>
            </a:r>
            <a:r>
              <a:rPr lang="ru-RU" dirty="0" smtClean="0">
                <a:latin typeface="Monotype Corsiva" panose="03010101010201010101" pitchFamily="66" charset="0"/>
              </a:rPr>
              <a:t>место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б</a:t>
            </a:r>
            <a:r>
              <a:rPr lang="ru-RU" dirty="0">
                <a:latin typeface="Monotype Corsiva" panose="03010101010201010101" pitchFamily="66" charset="0"/>
              </a:rPr>
              <a:t>) Попрошу соседа, чтобы уступил </a:t>
            </a:r>
            <a:r>
              <a:rPr lang="ru-RU" dirty="0" smtClean="0">
                <a:latin typeface="Monotype Corsiva" panose="03010101010201010101" pitchFamily="66" charset="0"/>
              </a:rPr>
              <a:t>место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в</a:t>
            </a:r>
            <a:r>
              <a:rPr lang="ru-RU" dirty="0">
                <a:latin typeface="Monotype Corsiva" panose="03010101010201010101" pitchFamily="66" charset="0"/>
              </a:rPr>
              <a:t>) Отвернусь, и буду смотреть в окно</a:t>
            </a:r>
          </a:p>
        </p:txBody>
      </p:sp>
      <p:pic>
        <p:nvPicPr>
          <p:cNvPr id="18434" name="Picture 2" descr="C:\Users\Кирие\Desktop\48363115_90425dca588bc8030d2b07ce3aebea91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93096"/>
            <a:ext cx="143827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917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764704"/>
            <a:ext cx="5400600" cy="10081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>
                <a:latin typeface="Monotype Corsiva" panose="03010101010201010101" pitchFamily="66" charset="0"/>
              </a:rPr>
              <a:t>Ты видишь, как бьют твоего одноклассника: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916833"/>
            <a:ext cx="7776864" cy="2088232"/>
          </a:xfrm>
        </p:spPr>
        <p:txBody>
          <a:bodyPr>
            <a:normAutofit/>
          </a:bodyPr>
          <a:lstStyle/>
          <a:p>
            <a:r>
              <a:rPr lang="ru-RU" dirty="0">
                <a:latin typeface="Monotype Corsiva" panose="03010101010201010101" pitchFamily="66" charset="0"/>
              </a:rPr>
              <a:t>а) Постараюсь </a:t>
            </a:r>
            <a:r>
              <a:rPr lang="ru-RU" dirty="0" smtClean="0">
                <a:latin typeface="Monotype Corsiva" panose="03010101010201010101" pitchFamily="66" charset="0"/>
              </a:rPr>
              <a:t>защитить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б</a:t>
            </a:r>
            <a:r>
              <a:rPr lang="ru-RU" dirty="0">
                <a:latin typeface="Monotype Corsiva" panose="03010101010201010101" pitchFamily="66" charset="0"/>
              </a:rPr>
              <a:t>) Попрошу вмешаться </a:t>
            </a:r>
            <a:r>
              <a:rPr lang="ru-RU" dirty="0" smtClean="0">
                <a:latin typeface="Monotype Corsiva" panose="03010101010201010101" pitchFamily="66" charset="0"/>
              </a:rPr>
              <a:t>прохожих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в</a:t>
            </a:r>
            <a:r>
              <a:rPr lang="ru-RU" dirty="0">
                <a:latin typeface="Monotype Corsiva" panose="03010101010201010101" pitchFamily="66" charset="0"/>
              </a:rPr>
              <a:t>) Пройду мимо</a:t>
            </a:r>
          </a:p>
        </p:txBody>
      </p:sp>
      <p:pic>
        <p:nvPicPr>
          <p:cNvPr id="19458" name="Picture 2" descr="C:\Users\Кирие\Desktop\Bankoboev.Ru_masha_i_medved_masha_dumaet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67100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904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764704"/>
            <a:ext cx="5400600" cy="10081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>
                <a:latin typeface="Monotype Corsiva" panose="03010101010201010101" pitchFamily="66" charset="0"/>
              </a:rPr>
              <a:t>Ты нашел кошелек, где было 100 рублей: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916833"/>
            <a:ext cx="7776864" cy="2088232"/>
          </a:xfrm>
        </p:spPr>
        <p:txBody>
          <a:bodyPr>
            <a:normAutofit/>
          </a:bodyPr>
          <a:lstStyle/>
          <a:p>
            <a:r>
              <a:rPr lang="ru-RU" dirty="0">
                <a:latin typeface="Monotype Corsiva" panose="03010101010201010101" pitchFamily="66" charset="0"/>
              </a:rPr>
              <a:t>а) Постараюсь вернуть </a:t>
            </a:r>
            <a:r>
              <a:rPr lang="ru-RU" dirty="0" smtClean="0">
                <a:latin typeface="Monotype Corsiva" panose="03010101010201010101" pitchFamily="66" charset="0"/>
              </a:rPr>
              <a:t>владельцу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б</a:t>
            </a:r>
            <a:r>
              <a:rPr lang="ru-RU" dirty="0">
                <a:latin typeface="Monotype Corsiva" panose="03010101010201010101" pitchFamily="66" charset="0"/>
              </a:rPr>
              <a:t>) Передам </a:t>
            </a:r>
            <a:r>
              <a:rPr lang="ru-RU" dirty="0" smtClean="0">
                <a:latin typeface="Monotype Corsiva" panose="03010101010201010101" pitchFamily="66" charset="0"/>
              </a:rPr>
              <a:t>взрослому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в</a:t>
            </a:r>
            <a:r>
              <a:rPr lang="ru-RU" dirty="0">
                <a:latin typeface="Monotype Corsiva" panose="03010101010201010101" pitchFamily="66" charset="0"/>
              </a:rPr>
              <a:t>) Возьму себе</a:t>
            </a:r>
          </a:p>
        </p:txBody>
      </p:sp>
      <p:pic>
        <p:nvPicPr>
          <p:cNvPr id="20482" name="Picture 2" descr="C:\Users\Кирие\Desktop\ava_mim005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56992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241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Кирие\Desktop\1295854948_mi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80728"/>
            <a:ext cx="4464496" cy="528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412776"/>
            <a:ext cx="2376264" cy="26642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>
                <a:latin typeface="Monotype Corsiva" panose="03010101010201010101" pitchFamily="66" charset="0"/>
              </a:rPr>
              <a:t>Ответ</a:t>
            </a:r>
            <a:br>
              <a:rPr lang="ru-RU" sz="2800" dirty="0" smtClean="0">
                <a:latin typeface="Monotype Corsiva" panose="03010101010201010101" pitchFamily="66" charset="0"/>
              </a:rPr>
            </a:br>
            <a:r>
              <a:rPr lang="ru-RU" sz="2800" dirty="0" smtClean="0">
                <a:latin typeface="Monotype Corsiva" panose="03010101010201010101" pitchFamily="66" charset="0"/>
              </a:rPr>
              <a:t>а</a:t>
            </a:r>
            <a:r>
              <a:rPr lang="ru-RU" sz="2800" dirty="0">
                <a:latin typeface="Monotype Corsiva" panose="03010101010201010101" pitchFamily="66" charset="0"/>
              </a:rPr>
              <a:t>) – 5 </a:t>
            </a:r>
            <a:r>
              <a:rPr lang="ru-RU" sz="2800" dirty="0" smtClean="0">
                <a:latin typeface="Monotype Corsiva" panose="03010101010201010101" pitchFamily="66" charset="0"/>
              </a:rPr>
              <a:t>баллов;</a:t>
            </a:r>
            <a:br>
              <a:rPr lang="ru-RU" sz="2800" dirty="0" smtClean="0">
                <a:latin typeface="Monotype Corsiva" panose="03010101010201010101" pitchFamily="66" charset="0"/>
              </a:rPr>
            </a:br>
            <a:r>
              <a:rPr lang="ru-RU" sz="2800" dirty="0" smtClean="0">
                <a:latin typeface="Monotype Corsiva" panose="03010101010201010101" pitchFamily="66" charset="0"/>
              </a:rPr>
              <a:t>б</a:t>
            </a:r>
            <a:r>
              <a:rPr lang="ru-RU" sz="2800" dirty="0">
                <a:latin typeface="Monotype Corsiva" panose="03010101010201010101" pitchFamily="66" charset="0"/>
              </a:rPr>
              <a:t>) – 3 </a:t>
            </a:r>
            <a:r>
              <a:rPr lang="ru-RU" sz="2800" dirty="0" smtClean="0">
                <a:latin typeface="Monotype Corsiva" panose="03010101010201010101" pitchFamily="66" charset="0"/>
              </a:rPr>
              <a:t>балла;</a:t>
            </a:r>
            <a:br>
              <a:rPr lang="ru-RU" sz="2800" dirty="0" smtClean="0">
                <a:latin typeface="Monotype Corsiva" panose="03010101010201010101" pitchFamily="66" charset="0"/>
              </a:rPr>
            </a:br>
            <a:r>
              <a:rPr lang="ru-RU" sz="2800" dirty="0" smtClean="0">
                <a:latin typeface="Monotype Corsiva" panose="03010101010201010101" pitchFamily="66" charset="0"/>
              </a:rPr>
              <a:t>в</a:t>
            </a:r>
            <a:r>
              <a:rPr lang="ru-RU" sz="2800" dirty="0">
                <a:latin typeface="Monotype Corsiva" panose="03010101010201010101" pitchFamily="66" charset="0"/>
              </a:rPr>
              <a:t>) – 0 баллов.</a:t>
            </a:r>
          </a:p>
        </p:txBody>
      </p:sp>
    </p:spTree>
    <p:extLst>
      <p:ext uri="{BB962C8B-B14F-4D97-AF65-F5344CB8AC3E}">
        <p14:creationId xmlns:p14="http://schemas.microsoft.com/office/powerpoint/2010/main" xmlns="" val="416104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04856" cy="194421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i="1" dirty="0">
                <a:latin typeface="Monotype Corsiva" panose="03010101010201010101" pitchFamily="66" charset="0"/>
              </a:rPr>
              <a:t>Если вы набрали от 15 – 20 баллов - вы порядочный человек. Продолжайте действовать так же уверено. Родители и школа могут гордиться вами.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22531" name="Picture 3" descr="C:\Users\Кирие\Desktop\88887759_klass__2_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096416"/>
            <a:ext cx="2914651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017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920880" cy="1728192"/>
          </a:xfrm>
        </p:spPr>
        <p:txBody>
          <a:bodyPr>
            <a:normAutofit/>
          </a:bodyPr>
          <a:lstStyle/>
          <a:p>
            <a:r>
              <a:rPr lang="ru-RU" b="1" i="1" dirty="0">
                <a:latin typeface="Monotype Corsiva" panose="03010101010201010101" pitchFamily="66" charset="0"/>
              </a:rPr>
              <a:t>- Какие ошибки в поведении допустил Вова</a:t>
            </a:r>
            <a:r>
              <a:rPr lang="ru-RU" b="1" i="1" dirty="0" smtClean="0">
                <a:latin typeface="Monotype Corsiva" panose="03010101010201010101" pitchFamily="66" charset="0"/>
              </a:rPr>
              <a:t>?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2050" name="Picture 2" descr="C:\Users\Кирие\Desktop\1369055574_boy-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132856"/>
            <a:ext cx="3810001" cy="509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446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04856" cy="194421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i="1" dirty="0">
                <a:latin typeface="Monotype Corsiva" panose="03010101010201010101" pitchFamily="66" charset="0"/>
              </a:rPr>
              <a:t>Если от 10 – 15 баллов - вам есть, над чем поработать.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23554" name="Picture 2" descr="C:\Users\Кирие\Desktop\478682390.jpg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068460"/>
            <a:ext cx="2247050" cy="280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722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04856" cy="194421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i="1" dirty="0">
                <a:latin typeface="Monotype Corsiva" panose="03010101010201010101" pitchFamily="66" charset="0"/>
              </a:rPr>
              <a:t>Если менее 10 баллов - здесь уже ничего не остается, как взять себя в руки и усиленно работать над собой.</a:t>
            </a:r>
            <a:endParaRPr lang="ru-RU" sz="4000" dirty="0">
              <a:latin typeface="Monotype Corsiva" panose="03010101010201010101" pitchFamily="66" charset="0"/>
            </a:endParaRPr>
          </a:p>
        </p:txBody>
      </p:sp>
      <p:pic>
        <p:nvPicPr>
          <p:cNvPr id="24578" name="Picture 2" descr="C:\Users\Кирие\Desktop\37910-2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08920"/>
            <a:ext cx="2952328" cy="295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282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628800"/>
            <a:ext cx="7704856" cy="309634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>
                <a:latin typeface="Monotype Corsiva" panose="03010101010201010101" pitchFamily="66" charset="0"/>
              </a:rPr>
              <a:t>Права есть, как у взрослых, так и у детей.</a:t>
            </a:r>
            <a:br>
              <a:rPr lang="ru-RU" sz="3200" dirty="0">
                <a:latin typeface="Monotype Corsiva" panose="03010101010201010101" pitchFamily="66" charset="0"/>
              </a:rPr>
            </a:br>
            <a:r>
              <a:rPr lang="ru-RU" sz="3200" dirty="0">
                <a:latin typeface="Monotype Corsiva" panose="03010101010201010101" pitchFamily="66" charset="0"/>
              </a:rPr>
              <a:t>Но не стоит забывать, что кроме прав у каждого есть и обязанности перед обществом.</a:t>
            </a:r>
            <a:br>
              <a:rPr lang="ru-RU" sz="3200" dirty="0">
                <a:latin typeface="Monotype Corsiva" panose="03010101010201010101" pitchFamily="66" charset="0"/>
              </a:rPr>
            </a:br>
            <a:r>
              <a:rPr lang="ru-RU" sz="3200" dirty="0">
                <a:latin typeface="Monotype Corsiva" panose="03010101010201010101" pitchFamily="66" charset="0"/>
              </a:rPr>
              <a:t>Отстаивая свои права, не стоит забывать, что у других людей есть тоже такие же права, как и твои.</a:t>
            </a:r>
          </a:p>
        </p:txBody>
      </p:sp>
    </p:spTree>
    <p:extLst>
      <p:ext uri="{BB962C8B-B14F-4D97-AF65-F5344CB8AC3E}">
        <p14:creationId xmlns:p14="http://schemas.microsoft.com/office/powerpoint/2010/main" xmlns="" val="393216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628800"/>
            <a:ext cx="7704856" cy="309634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7200" dirty="0">
                <a:latin typeface="Monotype Corsiva" panose="03010101010201010101" pitchFamily="66" charset="0"/>
              </a:rPr>
              <a:t>Уважай чужие права!</a:t>
            </a:r>
          </a:p>
        </p:txBody>
      </p:sp>
    </p:spTree>
    <p:extLst>
      <p:ext uri="{BB962C8B-B14F-4D97-AF65-F5344CB8AC3E}">
        <p14:creationId xmlns:p14="http://schemas.microsoft.com/office/powerpoint/2010/main" xmlns="" val="187569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92696"/>
            <a:ext cx="7632848" cy="5433467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nsportal.ru/nachalnaya-shkola/vospitatelnaya-rabota/klassnyi-chas-prostupok-pravonarushenie-prestuplenie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http://festival.1september.ru/articles/592645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nsportal.ru/shkola/vneklassnaya-rabota/library/kak-vospitat-pravovuyu-otvetstvennost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911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920880" cy="1944216"/>
          </a:xfrm>
        </p:spPr>
        <p:txBody>
          <a:bodyPr/>
          <a:lstStyle/>
          <a:p>
            <a:r>
              <a:rPr lang="ru-RU" dirty="0">
                <a:latin typeface="Monotype Corsiva" panose="03010101010201010101" pitchFamily="66" charset="0"/>
              </a:rPr>
              <a:t>На уроке будь старательным,</a:t>
            </a:r>
            <a:br>
              <a:rPr lang="ru-RU" dirty="0">
                <a:latin typeface="Monotype Corsiva" panose="03010101010201010101" pitchFamily="66" charset="0"/>
              </a:rPr>
            </a:br>
            <a:r>
              <a:rPr lang="ru-RU" dirty="0">
                <a:latin typeface="Monotype Corsiva" panose="03010101010201010101" pitchFamily="66" charset="0"/>
              </a:rPr>
              <a:t>Будь спокойным и …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5445224"/>
            <a:ext cx="3456384" cy="64807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latin typeface="Monotype Corsiva" panose="03010101010201010101" pitchFamily="66" charset="0"/>
              </a:rPr>
              <a:t>внимательным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3074" name="Picture 2" descr="C:\Users\Кирие\Desktop\5061539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016685"/>
            <a:ext cx="2781301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765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920880" cy="1944216"/>
          </a:xfrm>
        </p:spPr>
        <p:txBody>
          <a:bodyPr/>
          <a:lstStyle/>
          <a:p>
            <a:r>
              <a:rPr lang="ru-RU" dirty="0">
                <a:latin typeface="Monotype Corsiva" panose="03010101010201010101" pitchFamily="66" charset="0"/>
              </a:rPr>
              <a:t>Всё пиши, не отставая, </a:t>
            </a:r>
            <a:br>
              <a:rPr lang="ru-RU" dirty="0">
                <a:latin typeface="Monotype Corsiva" panose="03010101010201010101" pitchFamily="66" charset="0"/>
              </a:rPr>
            </a:br>
            <a:r>
              <a:rPr lang="ru-RU" dirty="0">
                <a:latin typeface="Monotype Corsiva" panose="03010101010201010101" pitchFamily="66" charset="0"/>
              </a:rPr>
              <a:t>Слушай не …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5445224"/>
            <a:ext cx="3456384" cy="64807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latin typeface="Monotype Corsiva" panose="03010101010201010101" pitchFamily="66" charset="0"/>
              </a:rPr>
              <a:t>перебивая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4098" name="Picture 2" descr="C:\Users\Кирие\Desktop\0_28a51_4058cc70_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24944"/>
            <a:ext cx="2232248" cy="175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284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76864" cy="230425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Как вы думаете, что такое закон?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8194" name="Picture 2" descr="C:\Users\Кирие\Desktop\question-mark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060848"/>
            <a:ext cx="1008112" cy="395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462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764704"/>
            <a:ext cx="3888432" cy="10081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u="sng" dirty="0"/>
              <a:t>ЗАКОН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060848"/>
            <a:ext cx="7848872" cy="2160240"/>
          </a:xfrm>
        </p:spPr>
        <p:txBody>
          <a:bodyPr/>
          <a:lstStyle/>
          <a:p>
            <a:pPr algn="ctr"/>
            <a:r>
              <a:rPr lang="ru-RU" dirty="0">
                <a:latin typeface="Monotype Corsiva" panose="03010101010201010101" pitchFamily="66" charset="0"/>
              </a:rPr>
              <a:t>нормативный акт, принятый высшим органом государственной власти в установленном конституцией порядке. Обладает высшей юридической силой.</a:t>
            </a:r>
          </a:p>
        </p:txBody>
      </p:sp>
      <p:pic>
        <p:nvPicPr>
          <p:cNvPr id="5122" name="Picture 2" descr="C:\Users\Кирие\Desktop\razdelitel-gerb-rf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05064"/>
            <a:ext cx="2072036" cy="221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260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76864" cy="230425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Как вы думаете, что такое правонарушение?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8194" name="Picture 2" descr="C:\Users\Кирие\Desktop\question-mark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060848"/>
            <a:ext cx="1008112" cy="395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984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764704"/>
            <a:ext cx="4536504" cy="10081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u="sng" dirty="0"/>
              <a:t>ПРАВОНАРУШЕНИЕ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060848"/>
            <a:ext cx="7848872" cy="216024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>
                <a:latin typeface="Monotype Corsiva" panose="03010101010201010101" pitchFamily="66" charset="0"/>
              </a:rPr>
              <a:t> виновное противоправное деяние, совершенное вменяемым человеком, достигшим установленного законом возраста. Правонарушения делятся на преступления и проступки (гражданские, административные, дисциплинарные).</a:t>
            </a:r>
          </a:p>
        </p:txBody>
      </p:sp>
      <p:pic>
        <p:nvPicPr>
          <p:cNvPr id="6146" name="Picture 2" descr="C:\Users\Кирие\Desktop\boev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7936" y="4156917"/>
            <a:ext cx="2024063" cy="202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526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568</Words>
  <Application>Microsoft Office PowerPoint</Application>
  <PresentationFormat>Экран (4:3)</PresentationFormat>
  <Paragraphs>72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Ответственность за правонарушения</vt:lpstr>
      <vt:lpstr>«Перемена, перемена!» -  Заливается звонок. Первым Вова непременно Вылетает за порог. Вылетает за порог –  Семерых сбивает с ног.  Неужели это Вова, Продремавший весь урок? Неужели это Вова Пять минут назад ни слова У доски сказать не мог? Если он, то, несомненно,  С ним – бо-о-ольшая перемена! Он за пять минут успел Переделать кучу дел:</vt:lpstr>
      <vt:lpstr>- Какие ошибки в поведении допустил Вова?</vt:lpstr>
      <vt:lpstr>На уроке будь старательным, Будь спокойным и …</vt:lpstr>
      <vt:lpstr>Всё пиши, не отставая,  Слушай не …</vt:lpstr>
      <vt:lpstr>Как вы думаете, что такое закон?</vt:lpstr>
      <vt:lpstr>ЗАКОН</vt:lpstr>
      <vt:lpstr>Как вы думаете, что такое правонарушение?</vt:lpstr>
      <vt:lpstr>ПРАВОНАРУШЕНИЕ</vt:lpstr>
      <vt:lpstr>Как вы думаете, кто такой нарушитель?</vt:lpstr>
      <vt:lpstr>Нарушитель </vt:lpstr>
      <vt:lpstr>Правосудие, или закон, возникло, когда люди вступили в какие – то общественные отношения между собой.</vt:lpstr>
      <vt:lpstr>Назовите основной закон нашего государства</vt:lpstr>
      <vt:lpstr>Знаете ли вы, что у вас с самого рождения есть права, которые защищает самая главная организация на нашей планете – Организация Объединённых Наций (ООН).</vt:lpstr>
      <vt:lpstr> Права детей записаны в очень серьёзном документе – Конвенции о правах ребёнка. Она была принята в 1989 году. Конвенцию подписали почти 150 стран мира, в том числе и Россия.</vt:lpstr>
      <vt:lpstr> Права детей записаны в очень серьёзном документе – Конвенции о правах ребёнка. Она была принята в 1989 году. Конвенцию подписали почти 150 стран мира, в том числе и Россия.</vt:lpstr>
      <vt:lpstr>Основные права детей.</vt:lpstr>
      <vt:lpstr>Серёжа и Саша играли во дворе в мяч. Ребята разбили мячом окно в доме соседа. Какое правонарушение совершили подростки?</vt:lpstr>
      <vt:lpstr>Рома и Петя ехали в автобусе, громко разговаривали, смеялись, нецензурно выражались, агрессивно реагировали на замечания окружающих. Какое правонарушение совершили подростки?</vt:lpstr>
      <vt:lpstr>Учащиеся 7 класса перед уроком физкультуры находились в раздевалке. После звонка все ушли в спортивный зал, а Дима задержался и похитил мобильный телефон у своего одноклассника. Какое преступление совершил подросток?</vt:lpstr>
      <vt:lpstr>Слайд 21</vt:lpstr>
      <vt:lpstr>- Кто борется с преступностью? Люди, какой профессии, рискуя своей жизнью, ловят преступников?</vt:lpstr>
      <vt:lpstr>Мы с вами говорили о правах, обязанностях и ответственности детей. Мы предлагаем вам ситуации из вашей жизни. Если вы ответите честно на вопросы, то поймете, все ли вы делаете верно, или вам еще надо работа-9ть над собой.</vt:lpstr>
      <vt:lpstr>Тебе поручили оформить новогоднюю газету:</vt:lpstr>
      <vt:lpstr>Ты сидишь в транспорте. Заходит пожилая женщина:</vt:lpstr>
      <vt:lpstr>Ты видишь, как бьют твоего одноклассника:</vt:lpstr>
      <vt:lpstr>Ты нашел кошелек, где было 100 рублей:</vt:lpstr>
      <vt:lpstr>Ответ а) – 5 баллов; б) – 3 балла; в) – 0 баллов.</vt:lpstr>
      <vt:lpstr>Если вы набрали от 15 – 20 баллов - вы порядочный человек. Продолжайте действовать так же уверено. Родители и школа могут гордиться вами.</vt:lpstr>
      <vt:lpstr>Если от 10 – 15 баллов - вам есть, над чем поработать.</vt:lpstr>
      <vt:lpstr>Если менее 10 баллов - здесь уже ничего не остается, как взять себя в руки и усиленно работать над собой.</vt:lpstr>
      <vt:lpstr>Права есть, как у взрослых, так и у детей. Но не стоит забывать, что кроме прав у каждого есть и обязанности перед обществом. Отстаивая свои права, не стоит забывать, что у других людей есть тоже такие же права, как и твои.</vt:lpstr>
      <vt:lpstr>Уважай чужие права!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Ответственность за правонарушения</dc:title>
  <dc:creator>Кирие</dc:creator>
  <cp:lastModifiedBy>днс</cp:lastModifiedBy>
  <cp:revision>12</cp:revision>
  <dcterms:created xsi:type="dcterms:W3CDTF">2014-01-27T07:53:14Z</dcterms:created>
  <dcterms:modified xsi:type="dcterms:W3CDTF">2017-01-13T15:38:24Z</dcterms:modified>
</cp:coreProperties>
</file>