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57" r:id="rId8"/>
    <p:sldId id="267" r:id="rId9"/>
    <p:sldId id="268" r:id="rId10"/>
    <p:sldId id="269" r:id="rId11"/>
    <p:sldId id="272" r:id="rId12"/>
    <p:sldId id="270" r:id="rId13"/>
    <p:sldId id="271" r:id="rId14"/>
    <p:sldId id="273" r:id="rId15"/>
    <p:sldId id="291" r:id="rId16"/>
    <p:sldId id="292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640342-D554-4039-AE76-7E26F5F1914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22D68E-F289-409D-A07D-2DF4B49997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04856" cy="12961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Исследовательская работа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на тему 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496944" cy="1752600"/>
          </a:xfrm>
        </p:spPr>
        <p:txBody>
          <a:bodyPr>
            <a:normAutofit/>
          </a:bodyPr>
          <a:lstStyle/>
          <a:p>
            <a:r>
              <a:rPr lang="ru-RU" sz="3600" b="1" i="1" dirty="0"/>
              <a:t>«Наш земляк – герой </a:t>
            </a:r>
            <a:r>
              <a:rPr lang="ru-RU" sz="3600" b="1" i="1" dirty="0" err="1"/>
              <a:t>Валиулин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Салахутдин</a:t>
            </a:r>
            <a:r>
              <a:rPr lang="ru-RU" sz="3600" b="1" i="1" dirty="0" smtClean="0"/>
              <a:t>  </a:t>
            </a:r>
            <a:r>
              <a:rPr lang="ru-RU" sz="3600" b="1" i="1" dirty="0" err="1"/>
              <a:t>Халиуллович</a:t>
            </a:r>
            <a:r>
              <a:rPr lang="ru-RU" sz="3600" b="1" i="1" dirty="0"/>
              <a:t>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37251"/>
            <a:ext cx="469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«Кадетская школа-интернат </a:t>
            </a:r>
            <a:r>
              <a:rPr lang="ru-RU" dirty="0" err="1" smtClean="0"/>
              <a:t>г.Тетюши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имени генерал – майора </a:t>
            </a:r>
            <a:r>
              <a:rPr lang="ru-RU" dirty="0" err="1" smtClean="0"/>
              <a:t>Хапаева</a:t>
            </a:r>
            <a:r>
              <a:rPr lang="ru-RU" dirty="0" smtClean="0"/>
              <a:t> В.А.»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437112"/>
            <a:ext cx="6443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Работу выполнил: кадет 11 класса Балашов Вячеслав</a:t>
            </a:r>
          </a:p>
          <a:p>
            <a:r>
              <a:rPr lang="ru-RU" sz="2000" b="1" dirty="0" smtClean="0"/>
              <a:t>Руководители: учитель истории Лабутин А.Н. </a:t>
            </a:r>
          </a:p>
          <a:p>
            <a:r>
              <a:rPr lang="ru-RU" sz="2000" b="1" dirty="0" smtClean="0"/>
              <a:t>                 воспитатель 5 класса </a:t>
            </a:r>
            <a:r>
              <a:rPr lang="ru-RU" sz="2000" b="1" dirty="0" err="1" smtClean="0"/>
              <a:t>Чалышев</a:t>
            </a:r>
            <a:r>
              <a:rPr lang="ru-RU" sz="2000" b="1" dirty="0" smtClean="0"/>
              <a:t> А.П.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088450"/>
            <a:ext cx="234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г. Тетюши – 2014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66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661648" cy="612068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Отсюда возникает вопрос – откуда берутся истоки мужества и героизма? Ведь не за награды наши воины шли в бой, они не думали о чувстве самосохранения, и прихожу к выводу, что ими двигало высокое чувство патриотизма, любви к Родине, к своей семье и родителям. </a:t>
            </a:r>
            <a:r>
              <a:rPr lang="ru-RU" u="sng" dirty="0" smtClean="0"/>
              <a:t>Просто они выполняли долг настоящих мужчин: защищали свое Отечество. </a:t>
            </a:r>
            <a:r>
              <a:rPr lang="ru-RU" dirty="0" smtClean="0"/>
              <a:t>Они не думали о себе, они думали о других. Поэтому </a:t>
            </a:r>
            <a:r>
              <a:rPr lang="ru-RU" dirty="0" err="1" smtClean="0"/>
              <a:t>Салахутдин</a:t>
            </a:r>
            <a:r>
              <a:rPr lang="ru-RU" dirty="0" smtClean="0"/>
              <a:t> </a:t>
            </a:r>
            <a:r>
              <a:rPr lang="ru-RU" dirty="0" err="1" smtClean="0"/>
              <a:t>Валиуллин</a:t>
            </a:r>
            <a:r>
              <a:rPr lang="ru-RU" dirty="0" smtClean="0"/>
              <a:t> спас своих товарищей от вражеского пулемета, заглушил его своей грудью. </a:t>
            </a:r>
            <a:endParaRPr lang="ru-RU" dirty="0" smtClean="0"/>
          </a:p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r>
              <a:rPr lang="ru-RU" dirty="0" smtClean="0"/>
              <a:t>	Участвуя в работе .всероссийского историко-краеведческого лагеря «Мы патриоты России!» в </a:t>
            </a:r>
            <a:r>
              <a:rPr lang="ru-RU" dirty="0" err="1" smtClean="0"/>
              <a:t>г.Анапе</a:t>
            </a:r>
            <a:r>
              <a:rPr lang="ru-RU" dirty="0" smtClean="0"/>
              <a:t> мы посетили  Малую землю и порт Новороссийск, видели поросшие травой сохранившиеся окопы и воронки от бомб и снарядов, военную технику времен ВОВ, посетили мемориал воинам-десантникам, освободившим город-герой Новороссийск. </a:t>
            </a:r>
          </a:p>
        </p:txBody>
      </p:sp>
    </p:spTree>
    <p:extLst>
      <p:ext uri="{BB962C8B-B14F-4D97-AF65-F5344CB8AC3E}">
        <p14:creationId xmlns:p14="http://schemas.microsoft.com/office/powerpoint/2010/main" val="13596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89"/>
            <a:ext cx="9533410" cy="68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ЕЙ ЛАБУТИН\Desktop\новороссийс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4099" name="Picture 3" descr="C:\Users\АЛЕКСЕЙ ЛАБУТИН\Documents\мемориал д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289512" cy="6858000"/>
          </a:xfrm>
        </p:spPr>
      </p:pic>
    </p:spTree>
    <p:extLst>
      <p:ext uri="{BB962C8B-B14F-4D97-AF65-F5344CB8AC3E}">
        <p14:creationId xmlns:p14="http://schemas.microsoft.com/office/powerpoint/2010/main" val="28011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7"/>
            <a:ext cx="10174002" cy="68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1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Анапа фото 4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107"/>
            <a:ext cx="10701029" cy="6858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1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1121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1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048712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 smtClean="0"/>
              <a:t>Поэтому я подробней решил исследовать подвиг нашего земляка </a:t>
            </a:r>
            <a:r>
              <a:rPr lang="ru-RU" dirty="0" err="1" smtClean="0"/>
              <a:t>Валиуллина</a:t>
            </a:r>
            <a:r>
              <a:rPr lang="ru-RU" dirty="0" smtClean="0"/>
              <a:t>, показавшего силу духа российского солдата, ведь за всю ВОВ ни один немецкий солдат не повторил этот подвиг, ни один немецкий летчик не выдерживал лобовой атаки. Это могли делать только люди с внутренней готовностью к подвигу и с чувством высокой морали.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 descr="C:\Users\АЛЕКСЕЙ ЛАБУТИН\Documents\1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9685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sz="4200" dirty="0" smtClean="0"/>
              <a:t>                  </a:t>
            </a:r>
            <a:r>
              <a:rPr lang="ru-RU" sz="4200" dirty="0" smtClean="0"/>
              <a:t>   </a:t>
            </a:r>
            <a:r>
              <a:rPr lang="ru-RU" sz="4200" dirty="0" smtClean="0">
                <a:solidFill>
                  <a:srgbClr val="FFC000"/>
                </a:solidFill>
              </a:rPr>
              <a:t>Основная часть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spcBef>
                <a:spcPts val="0"/>
              </a:spcBef>
              <a:buNone/>
            </a:pPr>
            <a:r>
              <a:rPr lang="ru-RU" dirty="0" smtClean="0"/>
              <a:t>				</a:t>
            </a:r>
            <a:r>
              <a:rPr lang="ru-RU" sz="1800" dirty="0" smtClean="0"/>
              <a:t>Малая Земля. Кровавая земля…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/>
              <a:t>				Яростный десант. Сердец летает твердь.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/>
              <a:t>				Малая Земля – геройская земля,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/>
              <a:t>				Братство презиравших смерть</a:t>
            </a:r>
            <a:r>
              <a:rPr lang="ru-RU" dirty="0" smtClean="0"/>
              <a:t>. 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						</a:t>
            </a:r>
            <a:r>
              <a:rPr lang="ru-RU" sz="1800" dirty="0" smtClean="0"/>
              <a:t>Сл. Н. Добронравова</a:t>
            </a:r>
          </a:p>
          <a:p>
            <a:pPr marL="13716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Салахутдин</a:t>
            </a:r>
            <a:r>
              <a:rPr lang="ru-RU" sz="2000" dirty="0" smtClean="0"/>
              <a:t> </a:t>
            </a:r>
            <a:r>
              <a:rPr lang="ru-RU" sz="2000" dirty="0" err="1" smtClean="0"/>
              <a:t>Халиуллович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Влиуллин</a:t>
            </a:r>
            <a:r>
              <a:rPr lang="ru-RU" sz="2000" dirty="0" smtClean="0"/>
              <a:t> родился в 1902 году в селе </a:t>
            </a:r>
            <a:r>
              <a:rPr lang="ru-RU" sz="2000" dirty="0" err="1" smtClean="0"/>
              <a:t>Кляшево</a:t>
            </a:r>
            <a:r>
              <a:rPr lang="ru-RU" sz="2000" dirty="0" smtClean="0"/>
              <a:t> </a:t>
            </a:r>
            <a:r>
              <a:rPr lang="ru-RU" sz="2000" dirty="0" err="1" smtClean="0"/>
              <a:t>Тетюшского</a:t>
            </a:r>
            <a:r>
              <a:rPr lang="ru-RU" sz="2000" dirty="0" smtClean="0"/>
              <a:t> уезда в крестьянской семье. После смерти отца мать с двухлетним </a:t>
            </a:r>
            <a:r>
              <a:rPr lang="ru-RU" sz="2000" dirty="0" err="1" smtClean="0"/>
              <a:t>Салахутдином</a:t>
            </a:r>
            <a:r>
              <a:rPr lang="ru-RU" sz="2000" dirty="0" smtClean="0"/>
              <a:t> вышла замуж и переехала в город Баку. После окончания школы, он работает на Бакинских нефтепромыслах, становится известным рационализатором. С начала Великой Отечественной войны </a:t>
            </a:r>
            <a:r>
              <a:rPr lang="ru-RU" sz="2000" dirty="0" err="1" smtClean="0"/>
              <a:t>Салахутдина</a:t>
            </a:r>
            <a:r>
              <a:rPr lang="ru-RU" sz="2000" dirty="0" smtClean="0"/>
              <a:t> призвали в армию и направили на фронт защищать Родину. 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/>
              <a:t>	В</a:t>
            </a:r>
            <a:r>
              <a:rPr lang="ru-RU" sz="2000" dirty="0" smtClean="0"/>
              <a:t>от  выдержка из газеты «Бакинский рабочий» от 15 сентября 1960 года «… в моих руках фотографии давних лет. С  душевным трепетом вглядываюсь в молодое лицо </a:t>
            </a:r>
            <a:r>
              <a:rPr lang="ru-RU" sz="2000" dirty="0" err="1" smtClean="0"/>
              <a:t>Салахутдина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Валиуллина</a:t>
            </a:r>
            <a:r>
              <a:rPr lang="ru-RU" sz="2000" dirty="0" smtClean="0"/>
              <a:t>. И нашел я эти снимки мужественного воина не в музее, нет. В Грозном, по улице Февральская 55 в квартире 5 живет семья героя. Жена </a:t>
            </a:r>
            <a:r>
              <a:rPr lang="ru-RU" sz="2000" dirty="0" err="1" smtClean="0"/>
              <a:t>Нагимя</a:t>
            </a:r>
            <a:r>
              <a:rPr lang="ru-RU" sz="2000" dirty="0" smtClean="0"/>
              <a:t> </a:t>
            </a:r>
            <a:r>
              <a:rPr lang="ru-RU" sz="2000" dirty="0" err="1" smtClean="0"/>
              <a:t>Рахматона</a:t>
            </a:r>
            <a:r>
              <a:rPr lang="ru-RU" sz="2000" dirty="0" smtClean="0"/>
              <a:t>, сын Шамиль, внучки Роза и Наиля. Тихо в комнате. Шамиль бережно достает сверток и показывает книги, газеты, официальные документы – свидетельство бессмертного подвига его отца. Крупные черты лица, сосредоточенный взгляд. Одет по рабочему, в простенькую рубашку и пиджак, на голове кепка. Его, чуткого человека, стахановца и рационализатора, еще до войны товарищи приняли в партию», </a:t>
            </a:r>
            <a:r>
              <a:rPr lang="ru-RU" sz="2000" baseline="30000" dirty="0" smtClean="0"/>
              <a:t>1</a:t>
            </a:r>
            <a:r>
              <a:rPr lang="ru-RU" sz="2000" baseline="30000" dirty="0"/>
              <a:t> </a:t>
            </a:r>
            <a:r>
              <a:rPr lang="ru-RU" sz="2000" dirty="0" smtClean="0"/>
              <a:t>(Газета «Бакинский рабочий»  от 15 сентября 1960 года. </a:t>
            </a:r>
            <a:r>
              <a:rPr lang="ru-RU" sz="2000" dirty="0" err="1"/>
              <a:t>с</a:t>
            </a:r>
            <a:r>
              <a:rPr lang="ru-RU" sz="2000" dirty="0" err="1" smtClean="0"/>
              <a:t>тр</a:t>
            </a:r>
            <a:r>
              <a:rPr lang="ru-RU" sz="2000" dirty="0" smtClean="0"/>
              <a:t> 2).</a:t>
            </a:r>
          </a:p>
          <a:p>
            <a:pPr marL="137160" indent="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88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65400"/>
            <a:ext cx="9144000" cy="1143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FF99"/>
                </a:solidFill>
              </a:rPr>
              <a:t>Обоснование выбора темы.</a:t>
            </a:r>
            <a:endParaRPr lang="ru-RU" sz="44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12072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sz="1800" dirty="0" smtClean="0"/>
              <a:t>	Ставка Верховного Главного Командования отдало приказ об одновременном начале боевых действий на краснодарском направлении войскам Черноморской группы (план «МОРЕ»). Силами 42-ой армии и морских десантов при поддержке авиации планировалось разгромить противника в районе Новороссийска. </a:t>
            </a:r>
          </a:p>
          <a:p>
            <a:pPr marL="137160" indent="0">
              <a:buNone/>
            </a:pPr>
            <a:endParaRPr lang="ru-RU" dirty="0" smtClean="0"/>
          </a:p>
        </p:txBody>
      </p:sp>
      <p:pic>
        <p:nvPicPr>
          <p:cNvPr id="6146" name="Picture 2" descr="C:\Users\АЛЕКСЕЙ ЛАБУТИН\Documents\6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20680" cy="47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12072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Для высадки десантных частей были намечены 2 района. Основной – в районе Южная </a:t>
            </a:r>
            <a:r>
              <a:rPr lang="ru-RU" sz="2000" dirty="0" err="1" smtClean="0"/>
              <a:t>Озерейка</a:t>
            </a:r>
            <a:r>
              <a:rPr lang="ru-RU" sz="2000" dirty="0" smtClean="0"/>
              <a:t> и вспомогательный – на берегу </a:t>
            </a:r>
            <a:r>
              <a:rPr lang="ru-RU" sz="2000" dirty="0" err="1" smtClean="0"/>
              <a:t>Цемесской</a:t>
            </a:r>
            <a:r>
              <a:rPr lang="ru-RU" sz="2000" dirty="0" smtClean="0"/>
              <a:t> бухты в районе </a:t>
            </a:r>
            <a:r>
              <a:rPr lang="ru-RU" sz="2000" dirty="0" err="1" smtClean="0"/>
              <a:t>Станички</a:t>
            </a:r>
            <a:r>
              <a:rPr lang="ru-RU" sz="2000" dirty="0" smtClean="0"/>
              <a:t>. Высадка десанта намечалась после того, как соединения 47-ой армии прорвут вражескую оборону восточнее Новороссийска. 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(История второй мировой войны 1939-1945г. Военное издательство МО СССР. Москва 1976 г. Т.6. стр. 100). Стремясь оказать помощь наступающим частям в освобождении Новороссийска, командир Черноморской группы приказал высадить морской десант не дожидаясь прорыва обороны противника. </a:t>
            </a:r>
          </a:p>
          <a:p>
            <a:pPr marL="137160" indent="0">
              <a:buNone/>
            </a:pPr>
            <a:endParaRPr lang="ru-RU" sz="1800" dirty="0" smtClean="0"/>
          </a:p>
        </p:txBody>
      </p:sp>
      <p:pic>
        <p:nvPicPr>
          <p:cNvPr id="7170" name="Picture 2" descr="C:\Users\АЛЕКСЕЙ ЛАБУТИН\Documents\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/>
          <a:stretch/>
        </p:blipFill>
        <p:spPr bwMode="auto">
          <a:xfrm>
            <a:off x="2176497" y="3140968"/>
            <a:ext cx="5112568" cy="34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624736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137160" indent="0">
              <a:buNone/>
            </a:pPr>
            <a:r>
              <a:rPr lang="ru-RU" sz="3100" dirty="0" smtClean="0"/>
              <a:t>Высадка </a:t>
            </a:r>
            <a:r>
              <a:rPr lang="ru-RU" sz="3100" dirty="0" smtClean="0"/>
              <a:t>началась </a:t>
            </a:r>
            <a:endParaRPr lang="ru-RU" sz="3100" dirty="0" smtClean="0"/>
          </a:p>
          <a:p>
            <a:pPr marL="137160" indent="0">
              <a:buNone/>
            </a:pPr>
            <a:r>
              <a:rPr lang="ru-RU" sz="3100" dirty="0" smtClean="0"/>
              <a:t>в </a:t>
            </a:r>
            <a:r>
              <a:rPr lang="ru-RU" sz="3100" dirty="0" smtClean="0"/>
              <a:t>ночь на 4 февраля.</a:t>
            </a:r>
          </a:p>
          <a:p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 algn="just">
              <a:buNone/>
            </a:pPr>
            <a:r>
              <a:rPr lang="ru-RU" sz="2000" dirty="0" smtClean="0"/>
              <a:t>	Из-за упорного сопротивления противника и недочетов в организации взаимодействия высадить основные силы десанта в районе Южная </a:t>
            </a:r>
            <a:r>
              <a:rPr lang="ru-RU" sz="2000" dirty="0" err="1" smtClean="0"/>
              <a:t>Озерейка</a:t>
            </a:r>
            <a:r>
              <a:rPr lang="ru-RU" sz="2000" dirty="0" smtClean="0"/>
              <a:t> не удалась. Оценив ситуацию, командир  Черноморского флота </a:t>
            </a:r>
            <a:r>
              <a:rPr lang="ru-RU" sz="2000" dirty="0" err="1" smtClean="0"/>
              <a:t>перенацелил</a:t>
            </a:r>
            <a:r>
              <a:rPr lang="ru-RU" sz="2000" dirty="0" smtClean="0"/>
              <a:t> основные силы десанта на вспомогательное направление. За несколько корабли флота переправили на плацдарм в район </a:t>
            </a:r>
            <a:r>
              <a:rPr lang="ru-RU" sz="2000" dirty="0" err="1" smtClean="0"/>
              <a:t>Станички</a:t>
            </a:r>
            <a:r>
              <a:rPr lang="ru-RU" sz="2000" dirty="0"/>
              <a:t> </a:t>
            </a:r>
            <a:r>
              <a:rPr lang="ru-RU" sz="2000" dirty="0" smtClean="0"/>
              <a:t>11тысяч бойцов, 95 орудий и минометов, 86 пулеметов и 440 тонн боеприпасов.3 (Там же стр.101). К 10 февраля удалось занять населенный пункт Алексина и Мысхако. В боях был расширен плацдарм до 87 км в последующем на этот плацдарм, получившись название «Малая земля» были переброшены части 10-ой армии.</a:t>
            </a:r>
          </a:p>
        </p:txBody>
      </p:sp>
      <p:pic>
        <p:nvPicPr>
          <p:cNvPr id="1026" name="Picture 2" descr="C:\Users\АЛЕКСЕЙ ЛАБУТИН\Desktop\мыс ха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9391"/>
            <a:ext cx="4148373" cy="35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2000" dirty="0" smtClean="0"/>
              <a:t>В этих боях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получил первую награду – </a:t>
            </a:r>
            <a:endParaRPr lang="ru-RU" sz="2000" dirty="0" smtClean="0"/>
          </a:p>
          <a:p>
            <a:pPr marL="137160" indent="0" algn="ctr">
              <a:buNone/>
            </a:pPr>
            <a:r>
              <a:rPr lang="ru-RU" sz="2000" dirty="0" smtClean="0"/>
              <a:t>орден </a:t>
            </a:r>
            <a:r>
              <a:rPr lang="ru-RU" sz="2000" dirty="0" smtClean="0"/>
              <a:t>Красной </a:t>
            </a:r>
            <a:r>
              <a:rPr lang="ru-RU" sz="2000" dirty="0" smtClean="0"/>
              <a:t> Звезды</a:t>
            </a: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                                                          </a:t>
            </a: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	</a:t>
            </a:r>
          </a:p>
          <a:p>
            <a:pPr marL="137160" indent="0" algn="just">
              <a:buNone/>
            </a:pPr>
            <a:r>
              <a:rPr lang="ru-RU" sz="2000" dirty="0" smtClean="0"/>
              <a:t>В апреле 1941 года старший сержант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был переведен в 142-ой отдельный батальон 225-ой морской стрелковой бригады, на должность помощника командира взвода. Но было ясно, «что войны-десантники полны решимости драться с врагом до полного его разгрома. С 15 февраля началась героическая семи месячная эпопея Малой земли. Враг предпринимал атаки за атакой. Часами в небе висели фашистские самолеты, Сбрасывая на десантников тысячи бомб на плацдарме не было метра куда бы не свалилась бомба, не попала мина или снаряд.»</a:t>
            </a:r>
          </a:p>
          <a:p>
            <a:pPr marL="137160" indent="0" algn="just">
              <a:buNone/>
            </a:pPr>
            <a:r>
              <a:rPr lang="ru-RU" sz="2000" baseline="30000" dirty="0" smtClean="0"/>
              <a:t>3</a:t>
            </a:r>
            <a:r>
              <a:rPr lang="ru-RU" sz="2000" dirty="0" smtClean="0"/>
              <a:t>(</a:t>
            </a:r>
            <a:r>
              <a:rPr lang="ru-RU" sz="2000" dirty="0" err="1" smtClean="0"/>
              <a:t>С.А.Борзенко</a:t>
            </a:r>
            <a:r>
              <a:rPr lang="ru-RU" sz="2000" dirty="0" smtClean="0"/>
              <a:t> «Жизнь на войне». Москва. Стр.187.)</a:t>
            </a:r>
            <a:endParaRPr lang="ru-RU" sz="2000" dirty="0"/>
          </a:p>
        </p:txBody>
      </p:sp>
      <p:pic>
        <p:nvPicPr>
          <p:cNvPr id="2050" name="Picture 2" descr="F:\Download\ZV0053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 ЛАБУТИН\Desktop\вручают орд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44" y="915124"/>
            <a:ext cx="3447845" cy="25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	</a:t>
            </a:r>
          </a:p>
          <a:p>
            <a:pPr marL="137160" indent="0">
              <a:buNone/>
            </a:pPr>
            <a:endParaRPr lang="ru-RU" sz="2000" dirty="0"/>
          </a:p>
          <a:p>
            <a:pPr marL="137160" indent="0" algn="just">
              <a:buNone/>
            </a:pPr>
            <a:r>
              <a:rPr lang="ru-RU" sz="2000" dirty="0" smtClean="0"/>
              <a:t>	Старший сержант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личным примером парторга второй роты 142 батальона 225 морской стрелковой бригады поднимал боевой дух воинов. Так, командир </a:t>
            </a:r>
            <a:r>
              <a:rPr lang="ru-RU" sz="2000" dirty="0" err="1" smtClean="0"/>
              <a:t>Валиуллина</a:t>
            </a:r>
            <a:r>
              <a:rPr lang="ru-RU" sz="2000" dirty="0" smtClean="0"/>
              <a:t>, Семен Тимофеевич Григорьев писал автору книги «Малая земля» </a:t>
            </a:r>
            <a:r>
              <a:rPr lang="ru-RU" sz="2000" dirty="0" err="1" smtClean="0"/>
              <a:t>Л.И.Брежневу</a:t>
            </a:r>
            <a:r>
              <a:rPr lang="ru-RU" sz="2000" dirty="0" smtClean="0"/>
              <a:t> (когда он собирал материал для книги), что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проявил себя как отважный командир. </a:t>
            </a:r>
          </a:p>
          <a:p>
            <a:pPr marL="137160" indent="0" algn="just">
              <a:buNone/>
            </a:pPr>
            <a:r>
              <a:rPr lang="ru-RU" sz="2000" dirty="0" smtClean="0"/>
              <a:t>	Вспоминая об этих боях, Маршал СССР Жуков говорил, что его беспокоит вопрос, выдержат ли наши войны удары фашистов и удержат ли плацдарм? Но было ясно, «что войны-десантники полны решимости драться с врагом до полного его разгрома и сбросить себя в море не дадут.» </a:t>
            </a:r>
            <a:r>
              <a:rPr lang="ru-RU" sz="2000" baseline="30000" dirty="0" smtClean="0"/>
              <a:t>4</a:t>
            </a:r>
            <a:r>
              <a:rPr lang="ru-RU" sz="2000" dirty="0" smtClean="0"/>
              <a:t>(</a:t>
            </a:r>
            <a:r>
              <a:rPr lang="ru-RU" sz="2000" dirty="0" err="1" smtClean="0"/>
              <a:t>Г.К.Жуков</a:t>
            </a:r>
            <a:r>
              <a:rPr lang="ru-RU" sz="2000" dirty="0" smtClean="0"/>
              <a:t>. Воспоминания и размышления. Том 2 стр.150.)</a:t>
            </a:r>
          </a:p>
          <a:p>
            <a:pPr marL="137160" indent="0" algn="just">
              <a:buNone/>
            </a:pPr>
            <a:r>
              <a:rPr lang="ru-RU" sz="2000" dirty="0" smtClean="0"/>
              <a:t>	Успешное наступление советской Армии на лево Бережной Украине, освобождение северного побережья Азовского моря ставило немецко-фашистское командование на Таманском полуострове в сложное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8455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2000" dirty="0" smtClean="0"/>
          </a:p>
          <a:p>
            <a:pPr marL="137160" indent="0" algn="just">
              <a:buNone/>
            </a:pPr>
            <a:r>
              <a:rPr lang="ru-RU" sz="2000" dirty="0"/>
              <a:t>	</a:t>
            </a:r>
            <a:endParaRPr lang="ru-RU" sz="2000" dirty="0" smtClean="0"/>
          </a:p>
          <a:p>
            <a:pPr marL="13716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Считая Новороссийск ключом обороны всего Таманского полуострова, командование вермахта приложило большое усилие для превращения города и окрестных высот в неприступную крепость. Опасаясь высадки морского десанта в Новороссийском порту, они оборону. Подход к порту закрывали </a:t>
            </a:r>
            <a:r>
              <a:rPr lang="ru-RU" sz="2000" dirty="0" err="1" smtClean="0"/>
              <a:t>бронесетевыми</a:t>
            </a:r>
            <a:r>
              <a:rPr lang="ru-RU" sz="2000" dirty="0" smtClean="0"/>
              <a:t> ограждениями. «Первый отряд (225-я морская стрелковая бригада) попала под шквальный огонь немецкой артиллерии и пулеметов. К тому же из-за малой глубины у места высадки корабли не могли подойти близко к берегу».</a:t>
            </a:r>
            <a:r>
              <a:rPr lang="ru-RU" sz="2000" baseline="30000" dirty="0" smtClean="0"/>
              <a:t>5</a:t>
            </a:r>
            <a:r>
              <a:rPr lang="ru-RU" sz="2000" dirty="0" smtClean="0"/>
              <a:t>(там же стр.225). Поэтому бойцы-десантники по призыву парторга </a:t>
            </a:r>
            <a:r>
              <a:rPr lang="ru-RU" sz="2000" dirty="0" err="1" smtClean="0"/>
              <a:t>Валиуллина</a:t>
            </a:r>
            <a:r>
              <a:rPr lang="ru-RU" sz="2000" dirty="0" smtClean="0"/>
              <a:t> бросились в воду и вплавь добрались под огнем врага к берегу и вступили в бой. Одновременно с действиями десантов началось наступление со стороны цементного завода «Октябрь» и плацдарма Мысхако восточной и западной сухопутных групп 18-й армии. В течении 10 сентября они вели ожесточенные бои, но прорвать оборону противника не смогли. При поддержке танков вражеская пехота оказала упорное сопротивление. </a:t>
            </a:r>
          </a:p>
        </p:txBody>
      </p:sp>
    </p:spTree>
    <p:extLst>
      <p:ext uri="{BB962C8B-B14F-4D97-AF65-F5344CB8AC3E}">
        <p14:creationId xmlns:p14="http://schemas.microsoft.com/office/powerpoint/2010/main" val="12236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95739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 smtClean="0"/>
              <a:t>	Бои </a:t>
            </a:r>
            <a:r>
              <a:rPr lang="ru-RU" sz="2000" dirty="0"/>
              <a:t>носили крайне ожесточенный характер. Особенно в трудных условиях оказалась 225-я морская стрелковая бригада,  где воевал парторг старшина </a:t>
            </a:r>
            <a:r>
              <a:rPr lang="ru-RU" sz="2000" dirty="0" err="1"/>
              <a:t>Салахутдин</a:t>
            </a:r>
            <a:r>
              <a:rPr lang="ru-RU" sz="2000" dirty="0"/>
              <a:t> </a:t>
            </a:r>
            <a:r>
              <a:rPr lang="ru-RU" sz="2000" dirty="0" err="1"/>
              <a:t>Валиуллин</a:t>
            </a:r>
            <a:r>
              <a:rPr lang="ru-RU" sz="2000" dirty="0"/>
              <a:t>. Ей  пришлось атаковать позиции противника разрозненными силами. Натиск бойцов сдерживал сильный огонь </a:t>
            </a:r>
            <a:r>
              <a:rPr lang="ru-RU" sz="2000" dirty="0" smtClean="0"/>
              <a:t>противника. </a:t>
            </a:r>
            <a:r>
              <a:rPr lang="ru-RU" sz="2000" dirty="0"/>
              <a:t>Но парторг </a:t>
            </a:r>
            <a:r>
              <a:rPr lang="ru-RU" sz="2000" dirty="0" err="1"/>
              <a:t>Валиуллин</a:t>
            </a:r>
            <a:r>
              <a:rPr lang="ru-RU" sz="2000" dirty="0"/>
              <a:t> партийным словом поднимал боевой дух воинов и сам всегда шел впереди в атаки и контратаки. Поредевшие подразделения в ночь на 11 сентября пробились к западной сухопутной группе, наступавшей на Новороссийск с юга</a:t>
            </a:r>
            <a:r>
              <a:rPr lang="ru-RU" sz="2000" dirty="0" smtClean="0"/>
              <a:t>.</a:t>
            </a:r>
          </a:p>
          <a:p>
            <a:pPr marL="137160" indent="0" algn="just">
              <a:buNone/>
            </a:pPr>
            <a:r>
              <a:rPr lang="ru-RU" sz="2000" dirty="0" smtClean="0"/>
              <a:t>	12 и 13 сентября были критическими в развитии операции. Усиление восточной сухопутной группировки 18-й армии изменило соотношение сил в районе Новороссийска в пользу советских войск. 14 сентября путь отряду Григорьева преградил двухэтажный кирпичный дом, превращенный фашистами в крепость. Трижды бойцы пытались взять его штурмом, но не имели успеха. Тогда из добровольцев второй роты была создана штурмовая группа для прорыва, которую возглавил старший сержант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, под прикрытием огня штурмовая группа ворвалась в дом и уничтожила засевших там фашистов, при этом первым в доме оказался парторг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80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 smtClean="0"/>
              <a:t>	</a:t>
            </a:r>
          </a:p>
          <a:p>
            <a:pPr marL="13716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Так </a:t>
            </a:r>
            <a:r>
              <a:rPr lang="ru-RU" sz="2000" dirty="0" err="1" smtClean="0"/>
              <a:t>Салахутдин</a:t>
            </a:r>
            <a:r>
              <a:rPr lang="ru-RU" sz="2000" dirty="0" smtClean="0"/>
              <a:t> подошел к своему последнему подвигу. 15 сентября 1943 года 2-я рота с боями продвигалась к элеватору. Неожиданно со стороны моста из замаскированного дзота ударил вражеский пулемет, почти в упор, расстреливая наших бойцов. Рота залегла, но продолжала нести потери.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подполз к своему заместителю – старшине Дьяченко и передал ему: «Как только пулемет прекратит огонь, поднимай бойцов в атаку и броском к мосту!»</a:t>
            </a:r>
            <a:r>
              <a:rPr lang="ru-RU" sz="2000" dirty="0"/>
              <a:t> 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(там же стр.22). А сам он быстро пополз к вражескому дзоту.</a:t>
            </a:r>
          </a:p>
          <a:p>
            <a:pPr marL="137160" indent="0" algn="just">
              <a:buNone/>
            </a:pPr>
            <a:r>
              <a:rPr lang="ru-RU" sz="2000" dirty="0" smtClean="0"/>
              <a:t>	Враги заметили его, и смельчак был ранен, но успел бросить гранату. Наступила тишина. Наши бойцы с криком «Ура» поднялись в атаку. И тут вражеский пулемет ожил. Тогда, собрав последние силы,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оторвался от земли и, приблизившись к амбразуре, изрыгавшей огонь и свинец, закрыл ее своим телом. Рота сделала бросок и овладела мостом.</a:t>
            </a:r>
          </a:p>
          <a:p>
            <a:pPr marL="137160" indent="0" algn="just">
              <a:buNone/>
            </a:pPr>
            <a:r>
              <a:rPr lang="ru-RU" sz="2000" dirty="0" smtClean="0"/>
              <a:t>	15 сентября оборона врага в районе Новороссийска рухнула. К 10 часам 16 сентября порт и города были полностью очищены от гитлеровцев. В этот день Москва торжествовала, салютовала войнам Северо-кавказского фронта и морякам Черноморского флота, освободившим Новороссийск.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58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250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</a:p>
          <a:p>
            <a:pPr marL="137160" indent="0" algn="just">
              <a:buNone/>
            </a:pPr>
            <a:endParaRPr lang="ru-RU" sz="7400" dirty="0"/>
          </a:p>
          <a:p>
            <a:pPr marL="137160" indent="0" algn="just">
              <a:buNone/>
            </a:pPr>
            <a:r>
              <a:rPr lang="ru-RU" sz="7400" dirty="0" smtClean="0"/>
              <a:t>	О храбрости </a:t>
            </a:r>
            <a:r>
              <a:rPr lang="ru-RU" sz="7400" dirty="0" err="1" smtClean="0"/>
              <a:t>Салахутдина</a:t>
            </a:r>
            <a:r>
              <a:rPr lang="ru-RU" sz="7400" dirty="0" smtClean="0"/>
              <a:t> </a:t>
            </a:r>
            <a:r>
              <a:rPr lang="ru-RU" sz="7400" dirty="0" err="1" smtClean="0"/>
              <a:t>Валиуллина</a:t>
            </a:r>
            <a:r>
              <a:rPr lang="ru-RU" sz="7400" dirty="0" smtClean="0"/>
              <a:t> упоминает и Л.И. Брежнев в книге «Малая земля».</a:t>
            </a:r>
          </a:p>
          <a:p>
            <a:pPr marL="137160" indent="0" algn="just">
              <a:buNone/>
            </a:pPr>
            <a:r>
              <a:rPr lang="ru-RU" sz="7400" dirty="0"/>
              <a:t>	</a:t>
            </a:r>
            <a:r>
              <a:rPr lang="ru-RU" sz="7400" dirty="0" smtClean="0"/>
              <a:t>«10 сентября 1943 года подразделения 142-го и 327-го отдельных батальонов морской пехоты (отряд Григорьева) на катерах ворвались в порт Новороссийск и высадились в районе цементного завода «Пролетарий», взаимодействуя с 1339-ым полком. В ходе жестокого кровопролитного боя </a:t>
            </a:r>
            <a:r>
              <a:rPr lang="ru-RU" sz="7400" dirty="0" err="1" smtClean="0"/>
              <a:t>Валиуллин</a:t>
            </a:r>
            <a:r>
              <a:rPr lang="ru-RU" sz="7400" dirty="0" smtClean="0"/>
              <a:t> неоднократно поднимал бойцов в атаку. На следующий день районы, прилегающие к заводу и Адамовича балка, были очищены от противника.» </a:t>
            </a:r>
            <a:r>
              <a:rPr lang="ru-RU" sz="7400" baseline="30000" dirty="0" smtClean="0"/>
              <a:t>7</a:t>
            </a:r>
            <a:r>
              <a:rPr lang="ru-RU" sz="7400" dirty="0" smtClean="0"/>
              <a:t>(</a:t>
            </a:r>
            <a:r>
              <a:rPr lang="ru-RU" sz="7400" dirty="0" err="1" smtClean="0"/>
              <a:t>Л.И.Брежнев</a:t>
            </a:r>
            <a:r>
              <a:rPr lang="ru-RU" sz="7400" dirty="0" smtClean="0"/>
              <a:t> «Малая земля» </a:t>
            </a:r>
            <a:r>
              <a:rPr lang="ru-RU" sz="7400" dirty="0" err="1" smtClean="0"/>
              <a:t>Изд.политической</a:t>
            </a:r>
            <a:r>
              <a:rPr lang="ru-RU" sz="7400" dirty="0" smtClean="0"/>
              <a:t> литературы 1961 г. Стр. 18).</a:t>
            </a:r>
          </a:p>
          <a:p>
            <a:pPr marL="137160" indent="0" algn="just">
              <a:buNone/>
            </a:pPr>
            <a:r>
              <a:rPr lang="ru-RU" sz="7400" dirty="0"/>
              <a:t>	</a:t>
            </a:r>
            <a:r>
              <a:rPr lang="ru-RU" sz="7400" dirty="0" smtClean="0"/>
              <a:t>«</a:t>
            </a:r>
            <a:r>
              <a:rPr lang="ru-RU" sz="7400" dirty="0" err="1" smtClean="0"/>
              <a:t>Салахутдина</a:t>
            </a:r>
            <a:r>
              <a:rPr lang="ru-RU" sz="7400" dirty="0" smtClean="0"/>
              <a:t> </a:t>
            </a:r>
            <a:r>
              <a:rPr lang="ru-RU" sz="7400" dirty="0" err="1" smtClean="0"/>
              <a:t>Валиуллина</a:t>
            </a:r>
            <a:r>
              <a:rPr lang="ru-RU" sz="7400" dirty="0" smtClean="0"/>
              <a:t> я хорошо знал по Малой земле, он был одним из лучших парторгов» – пишет в книге «Малая земля» Л.И. Брежнев. «Подписывая на него наградной лист, думал о природе таких подвигов, бесспорно, человек знал, что идет на верную смерть. Но вряд ли говорил себе в этот момент: «Сейчас совершу подвиг». Нет, эта храбрость была не картинно-героическая немногословная, неброская, я бы даже сказал скромная. </a:t>
            </a:r>
            <a:r>
              <a:rPr lang="ru-RU" sz="7400" baseline="30000" dirty="0" smtClean="0"/>
              <a:t>8 </a:t>
            </a:r>
            <a:r>
              <a:rPr lang="ru-RU" sz="7400" dirty="0" smtClean="0"/>
              <a:t>(Л.И. Брежнев там же стр.24).</a:t>
            </a:r>
          </a:p>
          <a:p>
            <a:pPr marL="137160" indent="0" algn="just">
              <a:buNone/>
            </a:pPr>
            <a:r>
              <a:rPr lang="ru-RU" sz="7400" dirty="0"/>
              <a:t>	</a:t>
            </a:r>
            <a:r>
              <a:rPr lang="ru-RU" sz="7400" dirty="0" smtClean="0"/>
              <a:t>Заключая свою мысль, Леонид Ильич говорит, что подвиг это – не безотчетное действие, а убеждённость в правоте и величии дела, за которое человек сознательно отдает свою жизнь.</a:t>
            </a:r>
          </a:p>
          <a:p>
            <a:pPr marL="137160" indent="0" algn="just">
              <a:buNone/>
            </a:pPr>
            <a:endParaRPr lang="ru-RU" sz="7400" dirty="0"/>
          </a:p>
          <a:p>
            <a:pPr marL="137160" indent="0" algn="just">
              <a:buNone/>
            </a:pPr>
            <a:endParaRPr lang="ru-RU" sz="2700" dirty="0" smtClean="0"/>
          </a:p>
          <a:p>
            <a:pPr marL="137160" indent="0" algn="just">
              <a:buNone/>
            </a:pPr>
            <a:endParaRPr lang="ru-RU" sz="2700" dirty="0"/>
          </a:p>
          <a:p>
            <a:pPr marL="137160" indent="0" algn="just">
              <a:buNone/>
            </a:pPr>
            <a:endParaRPr lang="ru-RU" sz="2700" dirty="0" smtClean="0"/>
          </a:p>
          <a:p>
            <a:pPr marL="137160" indent="0" algn="just">
              <a:buNone/>
            </a:pPr>
            <a:endParaRPr lang="ru-RU" sz="2700" dirty="0" smtClean="0"/>
          </a:p>
          <a:p>
            <a:pPr marL="137160" indent="0" algn="just">
              <a:buNone/>
            </a:pPr>
            <a:r>
              <a:rPr lang="ru-RU" sz="2700" dirty="0"/>
              <a:t>	</a:t>
            </a:r>
            <a:endParaRPr lang="ru-RU" sz="2700" dirty="0" smtClean="0"/>
          </a:p>
          <a:p>
            <a:pPr marL="13716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2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/>
              <a:t>Победа </a:t>
            </a:r>
            <a:r>
              <a:rPr lang="ru-RU" sz="2200" dirty="0"/>
              <a:t>достигнутая под Новороссийском, имела большое значение. Она обеспечила развитие наступления Северо-кавказского фронта, которое привело к изгнанию противника со всего Таманского полуострова и победоносному завершению битвы за Кавказ</a:t>
            </a:r>
            <a:r>
              <a:rPr lang="ru-RU" sz="2200" dirty="0" smtClean="0"/>
              <a:t>.</a:t>
            </a:r>
          </a:p>
          <a:p>
            <a:pPr marL="137160" indent="0" algn="just">
              <a:buNone/>
            </a:pPr>
            <a:r>
              <a:rPr lang="ru-RU" sz="2200" dirty="0" smtClean="0"/>
              <a:t>	В сентябре 1974 года Генеральный секретарь ЦК КПСС  Л.И. Брежнев при вручении Новороссийску ордена Ленина и медали «Золотая Звезда» говорил:</a:t>
            </a:r>
          </a:p>
          <a:p>
            <a:pPr marL="137160" indent="0" algn="just">
              <a:buNone/>
            </a:pPr>
            <a:r>
              <a:rPr lang="ru-RU" sz="2200" dirty="0"/>
              <a:t>	</a:t>
            </a:r>
            <a:r>
              <a:rPr lang="ru-RU" sz="2200" dirty="0" smtClean="0"/>
              <a:t>«Десант на Новороссийск, проведенный в сентябре 1943 года, в котором принимали участие все виды и рода войск, был одним из крупнейших, классических десантов периода ВОВ».                   </a:t>
            </a:r>
            <a:r>
              <a:rPr lang="ru-RU" sz="2200" baseline="30000" dirty="0" smtClean="0"/>
              <a:t>9</a:t>
            </a:r>
            <a:r>
              <a:rPr lang="ru-RU" sz="2200" dirty="0" smtClean="0"/>
              <a:t> (История ВОВ. Том 7 стр. 228).</a:t>
            </a:r>
            <a:endParaRPr lang="ru-RU" sz="2200" dirty="0"/>
          </a:p>
          <a:p>
            <a:pPr marL="13716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Немного о семье </a:t>
            </a:r>
            <a:r>
              <a:rPr lang="ru-RU" sz="2000" dirty="0" err="1" smtClean="0"/>
              <a:t>Валиуллиных</a:t>
            </a:r>
            <a:r>
              <a:rPr lang="ru-RU" sz="2000" dirty="0" smtClean="0"/>
              <a:t> после войны. «Сын героя Шамиль – коммунист, работает столяром в </a:t>
            </a:r>
            <a:r>
              <a:rPr lang="ru-RU" sz="2000" dirty="0" err="1" smtClean="0"/>
              <a:t>тампонажной</a:t>
            </a:r>
            <a:r>
              <a:rPr lang="ru-RU" sz="2000" dirty="0" smtClean="0"/>
              <a:t> конторе </a:t>
            </a:r>
            <a:r>
              <a:rPr lang="ru-RU" sz="2000" dirty="0" err="1" smtClean="0"/>
              <a:t>бъединения</a:t>
            </a:r>
            <a:r>
              <a:rPr lang="ru-RU" sz="2000" dirty="0" smtClean="0"/>
              <a:t> «</a:t>
            </a:r>
            <a:r>
              <a:rPr lang="ru-RU" sz="2000" dirty="0" err="1" smtClean="0"/>
              <a:t>Грознефть</a:t>
            </a:r>
            <a:r>
              <a:rPr lang="ru-RU" sz="2000" dirty="0" smtClean="0"/>
              <a:t>» он ударник коммунистического труда, награжден медалью.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04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Разрешите представиться!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6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Я – кадет 11 класса известной не только в нашей Республике, но и в Российской Федерации МБОУ «Кадетской школы – интернат </a:t>
            </a:r>
            <a:r>
              <a:rPr lang="ru-RU" dirty="0" err="1" smtClean="0"/>
              <a:t>г.Тетюши</a:t>
            </a:r>
            <a:r>
              <a:rPr lang="ru-RU" dirty="0" smtClean="0"/>
              <a:t> имени генерал – майора </a:t>
            </a:r>
            <a:r>
              <a:rPr lang="ru-RU" dirty="0" err="1" smtClean="0"/>
              <a:t>Хапаева</a:t>
            </a:r>
            <a:r>
              <a:rPr lang="ru-RU" dirty="0" smtClean="0"/>
              <a:t> В.А.» Балашов Вячеслав. Эту известность нашему кадетскому корпусу принесли мои друзья – простые мальчишки в военной форме на республиканских и военно-патриотических сборах военных корпусов. Причем эти громкие победы повторяются из года в год. Как-то я задумался, в чем причина наших успехов? Конечно, в каждодневном кропотливом труде наших офицеров-воспитателей и учителей предметников, которые не жалеют личного времени для нашего воспитания и образования. </a:t>
            </a:r>
          </a:p>
          <a:p>
            <a:pPr marL="137160" indent="0" algn="just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56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 smtClean="0"/>
              <a:t>Примером для подражания служит отец. А внучка Роза работает продавцом, а Наиля еще школьница»  </a:t>
            </a:r>
            <a:r>
              <a:rPr lang="ru-RU" sz="2000" baseline="30000" dirty="0" smtClean="0"/>
              <a:t>10 </a:t>
            </a:r>
            <a:r>
              <a:rPr lang="ru-RU" sz="2000" dirty="0" smtClean="0"/>
              <a:t>(Газета «Бакинский рабочий» стр. 2). Но дети </a:t>
            </a:r>
            <a:r>
              <a:rPr lang="ru-RU" sz="2000" dirty="0" err="1" smtClean="0"/>
              <a:t>Валиуллина</a:t>
            </a:r>
            <a:r>
              <a:rPr lang="ru-RU" sz="2000" dirty="0" smtClean="0"/>
              <a:t> живо интересовались судьбой отца и искали однополчан и разузнали о его подвиге подробно. Шамиль посетил места жарких боев на Малой земле, встретился с однополчанами отца. Не однократно беседовал он с бывшим командиром 142 отдельного батальона, председателем Новороссийского совета ветеранов 18 армии, капитаном второго ранга в отставке Семеном Тимофеевичем Григорьевым. «…Он меня называет сынком, а его батей», - с гордостью говорит Шамиль. Много интересных   подробностей из фронтовой жизни отца узнал я от ветерана войны. Оказывается, на первом же партийном собрании отец был избран парторгом второй роты. При отражении многочисленных атак </a:t>
            </a:r>
            <a:r>
              <a:rPr lang="ru-RU" sz="2000" dirty="0" err="1" smtClean="0"/>
              <a:t>Салахутдин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Валиуллин</a:t>
            </a:r>
            <a:r>
              <a:rPr lang="ru-RU" sz="2000" dirty="0" smtClean="0"/>
              <a:t> всегда находился в первых рядах. Особенно он отличился в ходе апрельских сражений: лично подбил два фашистских танка. В перерывах между боями успевал побеседовать с бойцами своей роты, поднять их боевой дух и внушить им уверенность в победу. Таким он запомнился в глазах своих сослуживцев.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060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/>
          <a:lstStyle/>
          <a:p>
            <a:r>
              <a:rPr lang="ru-RU" dirty="0" smtClean="0"/>
              <a:t>Заключени</a:t>
            </a:r>
            <a:r>
              <a:rPr lang="ru-RU" dirty="0"/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62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В заключение хочу поставить вопрос, а можем ли мы, сегодняшние мальчишки, быть достойными наследниками и продолжить эти славные традиции мужества и героизма, если потребуется?</a:t>
            </a:r>
          </a:p>
          <a:p>
            <a:pPr marL="13716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Хотя на нас, сегодняшнюю молодежь льется большим потоком низкопробная массовая культура, которая стремится «растворить» высокие моральные качества молодых людей. Мне кажется, что все-таки кадетское воспитание вообще и в частности в нашей школе не позволит низвести эти качества. И я вспоминаю слова учителя на уроках истории, когда проходили тему обороны Москвы, о наших почти ровесниках – курсантах Подольских военных училищ, погибших, но закрывших собой дорогу на Москву танком Гудериана. Военный корреспондент С.А. Борзенко писал, что «… курсанты шли в атаку, обгоняя друг друга и сам миг начала атаки ждали как будто всю жизнь» </a:t>
            </a:r>
            <a:r>
              <a:rPr lang="ru-RU" baseline="30000" dirty="0" smtClean="0"/>
              <a:t>11</a:t>
            </a:r>
            <a:r>
              <a:rPr lang="ru-RU" dirty="0" smtClean="0"/>
              <a:t> (С.А. Борзенко. «Жизнь на войне». Москва 1965 год. </a:t>
            </a:r>
            <a:r>
              <a:rPr lang="ru-RU" dirty="0" err="1"/>
              <a:t>с</a:t>
            </a:r>
            <a:r>
              <a:rPr lang="ru-RU" dirty="0" err="1" smtClean="0"/>
              <a:t>тр</a:t>
            </a:r>
            <a:r>
              <a:rPr lang="ru-RU" dirty="0" smtClean="0"/>
              <a:t> .195).</a:t>
            </a:r>
          </a:p>
          <a:p>
            <a:pPr marL="13716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Я уверен, что так будет всегда, на нашей земле. И подтверждением этому служат и продолжатели героических традиций – наши воины, участники Афганских и Чеченских  воин, которые своей службой и мужеством не дают усомниться нашим друзьям и недругам в способности в любое время подняться в атаку как в свое время Подольские курсанты. </a:t>
            </a:r>
          </a:p>
          <a:p>
            <a:pPr marL="137160" indent="0" algn="just">
              <a:buNone/>
            </a:pPr>
            <a:r>
              <a:rPr lang="ru-RU" dirty="0" smtClean="0"/>
              <a:t>	Свою исследовательскую работу хочу завершить  известными словами «Нам есть что защищать! Нам есть чем защищать! Нам есть кому защищать!». Эти слова были актуальны в ХХ веке, остаются актуальными и в ХХ</a:t>
            </a:r>
            <a:r>
              <a:rPr lang="en-US" dirty="0" smtClean="0"/>
              <a:t>I</a:t>
            </a:r>
            <a:r>
              <a:rPr lang="ru-RU" dirty="0" smtClean="0"/>
              <a:t> веке.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06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/>
          <a:lstStyle/>
          <a:p>
            <a:r>
              <a:rPr lang="ru-RU" dirty="0" smtClean="0"/>
              <a:t>Используемая 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ru-RU" sz="2000" dirty="0" smtClean="0"/>
              <a:t>История Второй Мировой войны. Том 6-7.</a:t>
            </a:r>
          </a:p>
          <a:p>
            <a:pPr marL="651510" indent="-514350">
              <a:buAutoNum type="arabicPeriod"/>
            </a:pPr>
            <a:r>
              <a:rPr lang="ru-RU" sz="2000" dirty="0" smtClean="0"/>
              <a:t>Г.К. Жуков «Воспоминания и размышления». Том 2. </a:t>
            </a:r>
          </a:p>
          <a:p>
            <a:pPr marL="651510" indent="-514350">
              <a:buAutoNum type="arabicPeriod"/>
            </a:pPr>
            <a:r>
              <a:rPr lang="ru-RU" sz="2000" dirty="0" smtClean="0"/>
              <a:t>С.А. Борзенко «Жизнь на войне».</a:t>
            </a:r>
          </a:p>
          <a:p>
            <a:pPr marL="651510" indent="-514350">
              <a:buAutoNum type="arabicPeriod"/>
            </a:pPr>
            <a:r>
              <a:rPr lang="ru-RU" sz="2000" dirty="0" smtClean="0"/>
              <a:t>Л.И. Брежнев «Малая земля».</a:t>
            </a:r>
          </a:p>
          <a:p>
            <a:pPr marL="651510" indent="-514350">
              <a:buAutoNum type="arabicPeriod"/>
            </a:pPr>
            <a:r>
              <a:rPr lang="ru-RU" sz="2000" dirty="0" smtClean="0"/>
              <a:t>Газета «Бакинской рабочий». 1960 год.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994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  <a:r>
              <a:rPr lang="ru-RU" sz="2400" dirty="0" err="1" smtClean="0"/>
              <a:t>Тетюшская</a:t>
            </a:r>
            <a:r>
              <a:rPr lang="ru-RU" sz="2400" dirty="0" smtClean="0"/>
              <a:t> земля традиционно славиться своими доблестными защитниками, ведь само географическое положение моей малой Родины воспитывало в наших предка чувства долга и воинской доблести. </a:t>
            </a:r>
            <a:r>
              <a:rPr lang="ru-RU" sz="2400" dirty="0"/>
              <a:t>Об этом говорит и тот факт, что крепость </a:t>
            </a:r>
            <a:r>
              <a:rPr lang="ru-RU" sz="2400" dirty="0" smtClean="0"/>
              <a:t>Тетюши была южным форпостом Российского государства до строительства в 1648 году крепости Симбирска. </a:t>
            </a:r>
            <a:endParaRPr lang="ru-RU" sz="2400" dirty="0"/>
          </a:p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endParaRPr lang="ru-RU" sz="3200" dirty="0"/>
          </a:p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</a:t>
            </a:r>
            <a:r>
              <a:rPr lang="ru-RU" sz="2400" dirty="0" smtClean="0"/>
              <a:t>    Тетюшская </a:t>
            </a:r>
            <a:r>
              <a:rPr lang="ru-RU" sz="2400" dirty="0" smtClean="0"/>
              <a:t>сторожевая башня</a:t>
            </a:r>
            <a:endParaRPr lang="ru-RU" sz="2400" dirty="0"/>
          </a:p>
        </p:txBody>
      </p:sp>
      <p:pic>
        <p:nvPicPr>
          <p:cNvPr id="1026" name="Picture 2" descr="C:\Users\АЛЕКСЕЙ ЛАБУТИН\Documents\bash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08995"/>
            <a:ext cx="4061214" cy="30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976704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 smtClean="0"/>
              <a:t>	Примером подтверждения этому может служить и то ,что в годы Великой Отечественной войны многие </a:t>
            </a:r>
            <a:r>
              <a:rPr lang="ru-RU" dirty="0" err="1" smtClean="0"/>
              <a:t>тетюшане</a:t>
            </a:r>
            <a:r>
              <a:rPr lang="ru-RU" dirty="0" smtClean="0"/>
              <a:t> стали героями. Имена этих героев известны не только нам, но и всей  России. Побывав</a:t>
            </a:r>
            <a:r>
              <a:rPr lang="ru-RU" dirty="0"/>
              <a:t> </a:t>
            </a:r>
            <a:r>
              <a:rPr lang="ru-RU" dirty="0" smtClean="0"/>
              <a:t>во всероссийском историко-краеведческом лагере «Мы патриоты России! в г. Анапа и посетив, город-герой Новороссийск, директор Санкт-Петербургской межрегиональной ассоциации дополнительного образования Алексей Александрович Ахромеев приводит всегда в пример наш город Тетюши как родину 13 героев нашей страны, что вызывает у слушателей неподдельное удивление и нашу гордость за наш небольшой городок.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264696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 algn="just">
              <a:buNone/>
            </a:pPr>
            <a:r>
              <a:rPr lang="ru-RU" b="1" dirty="0" smtClean="0"/>
              <a:t>	Я </a:t>
            </a:r>
            <a:r>
              <a:rPr lang="ru-RU" b="1" dirty="0"/>
              <a:t>выбрал эту тему для исследовательской работы так как думаю, что нельзя забывать о подвигах совершенных во время Великой Отечественной Войны. </a:t>
            </a:r>
            <a:r>
              <a:rPr lang="ru-RU" b="1" dirty="0" smtClean="0"/>
              <a:t>У нас в </a:t>
            </a:r>
            <a:r>
              <a:rPr lang="ru-RU" b="1" dirty="0" err="1" smtClean="0"/>
              <a:t>Тетюшском</a:t>
            </a:r>
            <a:r>
              <a:rPr lang="ru-RU" b="1" dirty="0" smtClean="0"/>
              <a:t> районе  в селе </a:t>
            </a:r>
            <a:r>
              <a:rPr lang="ru-RU" b="1" dirty="0" err="1" smtClean="0"/>
              <a:t>Кляшево</a:t>
            </a:r>
            <a:r>
              <a:rPr lang="ru-RU" b="1" dirty="0" smtClean="0"/>
              <a:t> имеется, я считаю, еще один герой, повторивший подвиг Александра Матросова. Им является уроженец этого села </a:t>
            </a:r>
            <a:r>
              <a:rPr lang="ru-RU" b="1" dirty="0" err="1" smtClean="0"/>
              <a:t>Салахутдин</a:t>
            </a:r>
            <a:r>
              <a:rPr lang="ru-RU" b="1" dirty="0" smtClean="0"/>
              <a:t> </a:t>
            </a:r>
            <a:r>
              <a:rPr lang="ru-RU" b="1" dirty="0" err="1" smtClean="0"/>
              <a:t>Халиуллович</a:t>
            </a:r>
            <a:r>
              <a:rPr lang="ru-RU" b="1" dirty="0" smtClean="0"/>
              <a:t> </a:t>
            </a:r>
            <a:r>
              <a:rPr lang="ru-RU" b="1" dirty="0" err="1" smtClean="0"/>
              <a:t>Валиуллин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6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Фотография из газеты «Бакинский рабочий» от 15 сентября 1960 года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528392" cy="4655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256490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Валиуллин</a:t>
            </a:r>
            <a:endParaRPr lang="ru-RU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Салахутдин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Халлиулович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0487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37160" indent="0" algn="ctr">
              <a:buNone/>
            </a:pPr>
            <a:r>
              <a:rPr lang="ru-RU" b="1" dirty="0" smtClean="0">
                <a:ln w="11430"/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закрыл своей грудью амбразуру немецкого дота во время боев на Малой земле во время освобождения Новороссийска. </a:t>
            </a:r>
            <a:endParaRPr lang="ru-RU" b="1" dirty="0">
              <a:ln w="11430"/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ЕЙ ЛАБУТИН\Desktop\закрывает до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 bwMode="auto">
          <a:xfrm>
            <a:off x="1043608" y="1772816"/>
            <a:ext cx="73079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3024336" cy="532859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этот подвиг он был награжден посмертно                   </a:t>
            </a:r>
          </a:p>
          <a:p>
            <a:pPr marL="137160" indent="0" algn="ctr">
              <a:buNone/>
            </a:pPr>
            <a:r>
              <a:rPr lang="ru-RU" sz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орденом Ленина.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 descr="C:\Users\АЛЕКСЕЙ ЛАБУТИН\Desktop\XGAGnGqZVl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54868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414</Words>
  <Application>Microsoft Office PowerPoint</Application>
  <PresentationFormat>Экран (4:3)</PresentationFormat>
  <Paragraphs>118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Исследовательская работа на тему :   </vt:lpstr>
      <vt:lpstr>Обоснование выбора темы.</vt:lpstr>
      <vt:lpstr>Разрешите представиться!</vt:lpstr>
      <vt:lpstr>Презентация PowerPoint</vt:lpstr>
      <vt:lpstr>Презентация PowerPoint</vt:lpstr>
      <vt:lpstr> </vt:lpstr>
      <vt:lpstr>Фотография из газеты «Бакинский рабочий» от 15 сентября 1960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Используемая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:</dc:title>
  <dc:creator>АЛЕКСЕЙ ЛАБУТИН</dc:creator>
  <cp:lastModifiedBy>Наташа</cp:lastModifiedBy>
  <cp:revision>48</cp:revision>
  <dcterms:created xsi:type="dcterms:W3CDTF">2014-12-16T11:26:14Z</dcterms:created>
  <dcterms:modified xsi:type="dcterms:W3CDTF">2014-12-19T10:05:27Z</dcterms:modified>
</cp:coreProperties>
</file>