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58" r:id="rId5"/>
    <p:sldId id="272" r:id="rId6"/>
    <p:sldId id="259" r:id="rId7"/>
    <p:sldId id="260" r:id="rId8"/>
    <p:sldId id="261" r:id="rId9"/>
    <p:sldId id="273" r:id="rId10"/>
    <p:sldId id="274" r:id="rId11"/>
    <p:sldId id="262" r:id="rId12"/>
    <p:sldId id="275" r:id="rId13"/>
    <p:sldId id="27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916" autoAdjust="0"/>
    <p:restoredTop sz="94664" autoAdjust="0"/>
  </p:normalViewPr>
  <p:slideViewPr>
    <p:cSldViewPr>
      <p:cViewPr>
        <p:scale>
          <a:sx n="75" d="100"/>
          <a:sy n="75" d="100"/>
        </p:scale>
        <p:origin x="-99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0C99EE0-452D-4A1A-8FE7-97ADD6B1DAAC}" type="datetimeFigureOut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169C4AE-5233-4063-AAAA-CB32CFCC81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DB8BA-A5F8-49D4-98E7-60BAED52F4EA}" type="datetimeFigureOut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B3B6E-AF54-4179-B45B-CAE4801AF3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E8F83-D5ED-442B-BAB4-1EE34248C925}" type="datetimeFigureOut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CCE1C-E002-436E-9D03-ACFC63DB15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2CA5A-C461-4030-B118-76CADB0E8BFA}" type="datetimeFigureOut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3C021-BB72-444C-B95E-2B3EA11A9E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C0CCC-4C9A-4DE0-959B-BADF2E0E317D}" type="datetimeFigureOut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9CEDF-8C8B-4A56-8864-522229C3E6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0E3CA2F-0EB3-4CCD-A8FC-2798A2CAD60F}" type="datetimeFigureOut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FABE542-5051-4822-8F1A-EB8D341D02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9B9E4-F391-437B-B3AE-B3B669C1B263}" type="datetimeFigureOut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416F0-B3CE-4C53-95A6-9A2E0D2DE9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F27F71B-8B13-4065-90EE-3B756EC5F90F}" type="datetimeFigureOut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2599779-BA10-4B1C-9F65-8D97D6448A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813EA-B584-4B48-BE87-AA4335354D07}" type="datetimeFigureOut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813CF-B459-4E2A-A98F-4CC3FB0CB0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E433E93-A7B1-4849-87A8-FDC661C9DCEA}" type="datetimeFigureOut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A26AC63-1817-4641-B218-66010AF36C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ACCBD49-3D7B-4E97-B882-E61F09A3C4EF}" type="datetimeFigureOut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E6C1E74-6E83-4C6C-AE40-DC6A7FE781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5B6D1B7-8833-4F4E-9D14-D1612F8ABD8E}" type="datetimeFigureOut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54AA3A6-D238-48AE-844D-A38698137B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70B90D8E-9657-413C-8063-04036149F3AB}" type="datetimeFigureOut">
              <a:rPr lang="ru-RU"/>
              <a:pPr>
                <a:defRPr/>
              </a:pPr>
              <a:t>21.05.2017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D2DB71F8-F61A-4DCD-8DED-FB4CDF6BF1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4" r:id="rId3"/>
    <p:sldLayoutId id="2147483671" r:id="rId4"/>
    <p:sldLayoutId id="2147483675" r:id="rId5"/>
    <p:sldLayoutId id="2147483670" r:id="rId6"/>
    <p:sldLayoutId id="2147483676" r:id="rId7"/>
    <p:sldLayoutId id="2147483677" r:id="rId8"/>
    <p:sldLayoutId id="2147483678" r:id="rId9"/>
    <p:sldLayoutId id="2147483669" r:id="rId10"/>
    <p:sldLayoutId id="2147483668" r:id="rId11"/>
    <p:sldLayoutId id="214748366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2800" i="1" dirty="0" smtClean="0">
                <a:solidFill>
                  <a:srgbClr val="61161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г.Москвы, ЮЗАО, ГБОУ Школа № 2115 СП 4</a:t>
            </a:r>
            <a:endParaRPr lang="ru-RU" sz="2800" i="1" dirty="0" smtClean="0">
              <a:solidFill>
                <a:srgbClr val="61161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14338" name="Содержимое 4"/>
          <p:cNvSpPr>
            <a:spLocks noGrp="1"/>
          </p:cNvSpPr>
          <p:nvPr>
            <p:ph sz="half" idx="1"/>
          </p:nvPr>
        </p:nvSpPr>
        <p:spPr>
          <a:xfrm>
            <a:off x="1435100" y="1524000"/>
            <a:ext cx="3657600" cy="46640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sz="2000" dirty="0" smtClean="0"/>
          </a:p>
          <a:p>
            <a:pPr eaLnBrk="1" hangingPunct="1">
              <a:buFont typeface="Wingdings 2" pitchFamily="18" charset="2"/>
              <a:buNone/>
            </a:pPr>
            <a:endParaRPr lang="ru-RU" sz="2000" dirty="0" smtClean="0"/>
          </a:p>
          <a:p>
            <a:pPr eaLnBrk="1" hangingPunct="1">
              <a:buFont typeface="Wingdings 2" pitchFamily="18" charset="2"/>
              <a:buNone/>
            </a:pPr>
            <a:endParaRPr lang="ru-RU" sz="2000" dirty="0" smtClean="0"/>
          </a:p>
          <a:p>
            <a:pPr algn="ctr" eaLnBrk="1" hangingPunct="1">
              <a:buFont typeface="Wingdings 2" pitchFamily="18" charset="2"/>
              <a:buNone/>
            </a:pPr>
            <a:r>
              <a:rPr lang="ru-RU" sz="2400" b="1" i="1" dirty="0" smtClean="0">
                <a:solidFill>
                  <a:srgbClr val="611617"/>
                </a:solidFill>
                <a:latin typeface="Arial" charset="0"/>
              </a:rPr>
              <a:t>Семейный спортивный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2400" b="1" i="1" dirty="0" smtClean="0">
                <a:solidFill>
                  <a:srgbClr val="611617"/>
                </a:solidFill>
                <a:latin typeface="Arial" charset="0"/>
              </a:rPr>
              <a:t>клуб</a:t>
            </a:r>
          </a:p>
          <a:p>
            <a:pPr algn="ctr" eaLnBrk="1" hangingPunct="1">
              <a:buFont typeface="Wingdings 2" pitchFamily="18" charset="2"/>
              <a:buNone/>
            </a:pPr>
            <a:endParaRPr lang="ru-RU" sz="3200" b="1" i="1" dirty="0" smtClean="0">
              <a:solidFill>
                <a:srgbClr val="611617"/>
              </a:solidFill>
              <a:latin typeface="Arial" charset="0"/>
            </a:endParaRPr>
          </a:p>
        </p:txBody>
      </p:sp>
      <p:pic>
        <p:nvPicPr>
          <p:cNvPr id="14339" name="Picture 5" descr="IMG_37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89358">
            <a:off x="4643438" y="2133600"/>
            <a:ext cx="3960812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2000" b="1" smtClean="0">
                <a:solidFill>
                  <a:srgbClr val="61161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Физкультурное развлечение для детей </a:t>
            </a:r>
            <a:r>
              <a:rPr lang="ru-RU" sz="1600" b="1" smtClean="0">
                <a:solidFill>
                  <a:srgbClr val="61161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и</a:t>
            </a:r>
            <a:r>
              <a:rPr lang="ru-RU" sz="2000" b="1" smtClean="0">
                <a:solidFill>
                  <a:srgbClr val="61161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родителями с использованием</a:t>
            </a:r>
            <a:r>
              <a:rPr lang="ru-RU" sz="1600" b="1" smtClean="0">
                <a:solidFill>
                  <a:srgbClr val="61161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600" b="1" smtClean="0">
                <a:solidFill>
                  <a:srgbClr val="61161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элементов</a:t>
            </a:r>
            <a:r>
              <a:rPr lang="ru-RU" sz="2000" b="1" smtClean="0">
                <a:solidFill>
                  <a:srgbClr val="61161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sz="2000" b="1" smtClean="0">
                <a:solidFill>
                  <a:srgbClr val="61161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игрового стрейчинга</a:t>
            </a:r>
          </a:p>
        </p:txBody>
      </p:sp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196975"/>
            <a:ext cx="7280275" cy="545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5113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13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  <a:r>
              <a:rPr lang="ru-RU" sz="2000" b="1" dirty="0" smtClean="0">
                <a:solidFill>
                  <a:srgbClr val="61161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Для предоставления родителям более конкретной информации о работе семейно-спортивного клуба </a:t>
            </a:r>
            <a:r>
              <a:rPr lang="ru-RU" sz="2000" b="1" dirty="0" smtClean="0">
                <a:solidFill>
                  <a:srgbClr val="61161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ru-RU" sz="2000" b="1" dirty="0" smtClean="0">
                <a:solidFill>
                  <a:srgbClr val="61161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имеются материалы для просвещения родителей</a:t>
            </a:r>
            <a:br>
              <a:rPr lang="ru-RU" sz="2000" b="1" dirty="0" smtClean="0">
                <a:solidFill>
                  <a:srgbClr val="61161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2000" b="1" dirty="0" smtClean="0">
              <a:solidFill>
                <a:srgbClr val="611617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6626" name="Picture 2" descr="E:\родители 14.02.2011\DSC007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52675" y="2000250"/>
            <a:ext cx="5664200" cy="42481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2000" b="1" smtClean="0">
                <a:solidFill>
                  <a:srgbClr val="61161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Игровой массаж и дыхательная гимнастика</a:t>
            </a:r>
          </a:p>
        </p:txBody>
      </p:sp>
      <p:pic>
        <p:nvPicPr>
          <p:cNvPr id="27650" name="Picture 4" descr="IMG_36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196975"/>
            <a:ext cx="7708900" cy="53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H="1">
            <a:off x="9786938" y="274638"/>
            <a:ext cx="928687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435100" y="428625"/>
            <a:ext cx="3657600" cy="5759450"/>
          </a:xfrm>
        </p:spPr>
        <p:txBody>
          <a:bodyPr>
            <a:normAutofit/>
          </a:bodyPr>
          <a:lstStyle/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Мы считаем, что полноценное  воспитание  дошкольника происходит  в условиях  одновременного  влияния  на  него  семьи и дошкольного  учреждения. 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Диалог между  детским  садом и семьей строится на  основе демонстрации педагогами достижений  ребенка,  его  положительных качеств,  веры в его силы  и способности.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9699" name="Picture 5" descr="IMG_36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807364">
            <a:off x="5435600" y="1557338"/>
            <a:ext cx="3009900" cy="244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143000" y="214313"/>
            <a:ext cx="7715250" cy="1203325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 нашем детском саду в сентябре </a:t>
            </a:r>
            <a:r>
              <a:rPr lang="ru-RU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2016 </a:t>
            </a:r>
            <a:r>
              <a:rPr lang="ru-RU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года начал работать семейный спортивный клуб </a:t>
            </a:r>
          </a:p>
        </p:txBody>
      </p:sp>
      <p:sp>
        <p:nvSpPr>
          <p:cNvPr id="15362" name="Содержимое 7"/>
          <p:cNvSpPr>
            <a:spLocks noGrp="1"/>
          </p:cNvSpPr>
          <p:nvPr>
            <p:ph sz="half" idx="1"/>
          </p:nvPr>
        </p:nvSpPr>
        <p:spPr>
          <a:xfrm>
            <a:off x="1331913" y="1412875"/>
            <a:ext cx="3657600" cy="50720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800" b="1" i="1" dirty="0" smtClean="0">
                <a:latin typeface="Arial" charset="0"/>
              </a:rPr>
              <a:t>Основные цели создания семейного клуба </a:t>
            </a:r>
            <a:r>
              <a:rPr lang="ru-RU" sz="1800" b="1" i="1" dirty="0" smtClean="0">
                <a:latin typeface="Arial" charset="0"/>
              </a:rPr>
              <a:t>- </a:t>
            </a:r>
            <a:r>
              <a:rPr lang="ru-RU" sz="1800" b="1" i="1" dirty="0" smtClean="0">
                <a:latin typeface="Arial" charset="0"/>
              </a:rPr>
              <a:t>это: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latin typeface="Arial" charset="0"/>
              </a:rPr>
              <a:t>Укрепление позитивных взаимоотношений между сверстниками; между детьми и родителями при непосредственном участии педагогов детского сада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latin typeface="Arial" charset="0"/>
              </a:rPr>
              <a:t>Повышение уверенности детей в собственных силах (физическое воспитание помогает стать детям более активными, независимыми, развивает чувство самоконтроля)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latin typeface="Arial" charset="0"/>
              </a:rPr>
              <a:t>Освоение навыков здорового образа жизни.</a:t>
            </a:r>
          </a:p>
          <a:p>
            <a:pPr eaLnBrk="1" hangingPunct="1">
              <a:lnSpc>
                <a:spcPct val="80000"/>
              </a:lnSpc>
            </a:pPr>
            <a:endParaRPr lang="ru-RU" sz="18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ru-RU" sz="1300" dirty="0" smtClean="0"/>
          </a:p>
        </p:txBody>
      </p:sp>
      <p:pic>
        <p:nvPicPr>
          <p:cNvPr id="15363" name="Picture 2" descr="E:\фото\садик Вишенка\DSC_042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59338" y="2276475"/>
            <a:ext cx="4146550" cy="30273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908050"/>
            <a:ext cx="7499350" cy="936625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  <a:r>
              <a:rPr lang="ru-RU" sz="1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 марте 2013 года в нашем детском саду в рамках спортивного семейного клуба «Обруч» мы провели исследование, задачей которого было оказать помощь в установление эмоционально-тактильного контакта с детьми младшего возраста в процессе совместной двигательной деятельности и осознание полезности «Гимнастики вдвоем»</a:t>
            </a:r>
          </a:p>
        </p:txBody>
      </p:sp>
      <p:pic>
        <p:nvPicPr>
          <p:cNvPr id="16386" name="Picture 8" descr="IMG_35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887200" y="-7543800"/>
            <a:ext cx="10083800" cy="672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9" descr="IMG_357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2205038"/>
            <a:ext cx="5765800" cy="384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ru-RU" sz="2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ru-RU" sz="1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Для родителей старших дошкольников, мы, в рамках семейного спортивного клуба предложили эксперимент продолжительностью 3 месяца по повышению уровня развития представлений детей о здоровом образе жизни посредством физического воспитания</a:t>
            </a:r>
          </a:p>
        </p:txBody>
      </p:sp>
      <p:pic>
        <p:nvPicPr>
          <p:cNvPr id="20482" name="Picture 5" descr="IMG_37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95023">
            <a:off x="2124075" y="1844675"/>
            <a:ext cx="6161088" cy="462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ru-RU" sz="2000" b="1" smtClean="0">
                <a:solidFill>
                  <a:srgbClr val="61161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Уровни сформированности представлений старших дошкольников о здоровом образе жизни </a:t>
            </a:r>
            <a:br>
              <a:rPr lang="ru-RU" sz="2000" b="1" smtClean="0">
                <a:solidFill>
                  <a:srgbClr val="61161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ru-RU" sz="2000" b="1" smtClean="0">
                <a:solidFill>
                  <a:srgbClr val="61161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ru-RU" sz="2000" b="1" smtClean="0">
                <a:solidFill>
                  <a:srgbClr val="61161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ru-RU" sz="2000" b="1" smtClean="0">
                <a:solidFill>
                  <a:srgbClr val="61161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 месяц</a:t>
            </a:r>
          </a:p>
        </p:txBody>
      </p:sp>
      <p:sp>
        <p:nvSpPr>
          <p:cNvPr id="18441" name="Rectangle 4"/>
          <p:cNvSpPr>
            <a:spLocks noChangeArrowheads="1"/>
          </p:cNvSpPr>
          <p:nvPr/>
        </p:nvSpPr>
        <p:spPr bwMode="auto">
          <a:xfrm>
            <a:off x="0" y="2514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42" name="Rectangle 6"/>
          <p:cNvSpPr>
            <a:spLocks noChangeArrowheads="1"/>
          </p:cNvSpPr>
          <p:nvPr/>
        </p:nvSpPr>
        <p:spPr bwMode="auto">
          <a:xfrm>
            <a:off x="0" y="2228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43" name="Rectangle 8"/>
          <p:cNvSpPr>
            <a:spLocks noChangeArrowheads="1"/>
          </p:cNvSpPr>
          <p:nvPr/>
        </p:nvSpPr>
        <p:spPr bwMode="auto">
          <a:xfrm>
            <a:off x="0" y="2228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8439" name="Object 7"/>
          <p:cNvGraphicFramePr>
            <a:graphicFrameLocks noChangeAspect="1"/>
          </p:cNvGraphicFramePr>
          <p:nvPr/>
        </p:nvGraphicFramePr>
        <p:xfrm>
          <a:off x="2628900" y="1981200"/>
          <a:ext cx="5892800" cy="3822700"/>
        </p:xfrm>
        <a:graphic>
          <a:graphicData uri="http://schemas.openxmlformats.org/presentationml/2006/ole">
            <p:oleObj spid="_x0000_s18439" name="Диаграмма" r:id="rId3" imgW="4467149" imgH="2895600" progId="MSGraph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2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3 месяц</a:t>
            </a:r>
          </a:p>
        </p:txBody>
      </p:sp>
      <p:sp>
        <p:nvSpPr>
          <p:cNvPr id="19465" name="Rectangle 8"/>
          <p:cNvSpPr>
            <a:spLocks noChangeArrowheads="1"/>
          </p:cNvSpPr>
          <p:nvPr/>
        </p:nvSpPr>
        <p:spPr bwMode="auto">
          <a:xfrm>
            <a:off x="0" y="2514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9463" name="Object 7"/>
          <p:cNvGraphicFramePr>
            <a:graphicFrameLocks noChangeAspect="1"/>
          </p:cNvGraphicFramePr>
          <p:nvPr/>
        </p:nvGraphicFramePr>
        <p:xfrm>
          <a:off x="2124075" y="1628775"/>
          <a:ext cx="5616575" cy="3744913"/>
        </p:xfrm>
        <a:graphic>
          <a:graphicData uri="http://schemas.openxmlformats.org/presentationml/2006/ole">
            <p:oleObj spid="_x0000_s19463" name="Диаграмма" r:id="rId3" imgW="2743200" imgH="1828800" progId="MSGraph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350" y="0"/>
            <a:ext cx="7499350" cy="1654175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Физкультурный досуг «Будь здоров!»</a:t>
            </a:r>
          </a:p>
        </p:txBody>
      </p:sp>
      <p:pic>
        <p:nvPicPr>
          <p:cNvPr id="22530" name="Picture 4" descr="DSC001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91826">
            <a:off x="1619250" y="1412875"/>
            <a:ext cx="7002463" cy="4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654175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13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  <a:r>
              <a:rPr lang="ru-RU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Родители принимали самое активное участие в работе клуба </a:t>
            </a:r>
          </a:p>
        </p:txBody>
      </p:sp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04658">
            <a:off x="3059113" y="1916113"/>
            <a:ext cx="3857625" cy="457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2000" b="1" smtClean="0">
                <a:solidFill>
                  <a:srgbClr val="61161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И </a:t>
            </a:r>
            <a:r>
              <a:rPr lang="ru-RU" sz="2000" b="1" smtClean="0">
                <a:solidFill>
                  <a:srgbClr val="61161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радовались маленьким победам своих детей</a:t>
            </a:r>
          </a:p>
        </p:txBody>
      </p:sp>
      <p:pic>
        <p:nvPicPr>
          <p:cNvPr id="24578" name="Picture 4" descr="IMG_359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1412875"/>
            <a:ext cx="7007225" cy="467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358</TotalTime>
  <Words>195</Words>
  <Application>Microsoft Office PowerPoint</Application>
  <PresentationFormat>Экран (4:3)</PresentationFormat>
  <Paragraphs>23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Солнцестояние</vt:lpstr>
      <vt:lpstr>Диаграмма</vt:lpstr>
      <vt:lpstr>  г.Москвы, ЮЗАО, ГБОУ Школа № 2115 СП 4</vt:lpstr>
      <vt:lpstr>В нашем детском саду в сентябре 2016 года начал работать семейный спортивный клуб </vt:lpstr>
      <vt:lpstr>     В марте 2013 года в нашем детском саду в рамках спортивного семейного клуба «Обруч» мы провели исследование, задачей которого было оказать помощь в установление эмоционально-тактильного контакта с детьми младшего возраста в процессе совместной двигательной деятельности и осознание полезности «Гимнастики вдвоем»</vt:lpstr>
      <vt:lpstr>  Для родителей старших дошкольников, мы, в рамках семейного спортивного клуба предложили эксперимент продолжительностью 3 месяца по повышению уровня развития представлений детей о здоровом образе жизни посредством физического воспитания</vt:lpstr>
      <vt:lpstr>Уровни сформированности представлений старших дошкольников о здоровом образе жизни   1 месяц</vt:lpstr>
      <vt:lpstr> 3 месяц</vt:lpstr>
      <vt:lpstr>Физкультурный досуг «Будь здоров!»</vt:lpstr>
      <vt:lpstr>     Родители принимали самое активное участие в работе клуба </vt:lpstr>
      <vt:lpstr> И радовались маленьким победам своих детей</vt:lpstr>
      <vt:lpstr>Физкультурное развлечение для детей и родителями с использованием элементов игрового стрейчинга</vt:lpstr>
      <vt:lpstr>     Для предоставления родителям более конкретной информации о работе семейно-спортивного клуба   имеются материалы для просвещения родителей </vt:lpstr>
      <vt:lpstr>Игровой массаж и дыхательная гимнастика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ВОУО ГОУ г.Москвы детский сад  комбинированного вида №2229</dc:title>
  <dc:creator>Аня</dc:creator>
  <cp:lastModifiedBy>Москалева Ольга</cp:lastModifiedBy>
  <cp:revision>18</cp:revision>
  <dcterms:created xsi:type="dcterms:W3CDTF">2011-02-06T16:43:10Z</dcterms:created>
  <dcterms:modified xsi:type="dcterms:W3CDTF">2017-05-21T10:51:57Z</dcterms:modified>
</cp:coreProperties>
</file>