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1" r:id="rId5"/>
    <p:sldId id="257" r:id="rId6"/>
    <p:sldId id="259" r:id="rId7"/>
    <p:sldId id="258" r:id="rId8"/>
    <p:sldId id="260" r:id="rId9"/>
    <p:sldId id="261" r:id="rId10"/>
    <p:sldId id="262" r:id="rId11"/>
    <p:sldId id="328" r:id="rId12"/>
    <p:sldId id="264" r:id="rId13"/>
    <p:sldId id="265" r:id="rId14"/>
    <p:sldId id="266" r:id="rId15"/>
    <p:sldId id="267" r:id="rId16"/>
    <p:sldId id="269" r:id="rId17"/>
    <p:sldId id="270" r:id="rId18"/>
    <p:sldId id="329" r:id="rId19"/>
    <p:sldId id="272" r:id="rId20"/>
    <p:sldId id="273" r:id="rId21"/>
    <p:sldId id="274" r:id="rId22"/>
    <p:sldId id="275" r:id="rId23"/>
    <p:sldId id="276" r:id="rId24"/>
    <p:sldId id="277" r:id="rId25"/>
    <p:sldId id="282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5" r:id="rId37"/>
    <p:sldId id="314" r:id="rId38"/>
    <p:sldId id="283" r:id="rId39"/>
    <p:sldId id="330" r:id="rId40"/>
    <p:sldId id="316" r:id="rId41"/>
    <p:sldId id="317" r:id="rId42"/>
    <p:sldId id="318" r:id="rId43"/>
    <p:sldId id="319" r:id="rId44"/>
    <p:sldId id="320" r:id="rId45"/>
    <p:sldId id="321" r:id="rId46"/>
    <p:sldId id="284" r:id="rId47"/>
    <p:sldId id="331" r:id="rId48"/>
    <p:sldId id="338" r:id="rId49"/>
    <p:sldId id="339" r:id="rId50"/>
    <p:sldId id="340" r:id="rId51"/>
    <p:sldId id="341" r:id="rId52"/>
    <p:sldId id="342" r:id="rId53"/>
    <p:sldId id="301" r:id="rId54"/>
    <p:sldId id="296" r:id="rId55"/>
    <p:sldId id="297" r:id="rId56"/>
    <p:sldId id="299" r:id="rId57"/>
    <p:sldId id="300" r:id="rId58"/>
    <p:sldId id="343" r:id="rId59"/>
    <p:sldId id="344" r:id="rId60"/>
    <p:sldId id="345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D89CD-578F-40D8-8DF9-C94E2F28DA9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70583-5E01-4110-92DF-29C95DE02B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6600" b="1" dirty="0" smtClean="0">
                <a:solidFill>
                  <a:srgbClr val="FF6600"/>
                </a:solidFill>
              </a:rPr>
              <a:t>Интеллектуальный аукцион</a:t>
            </a:r>
            <a:br>
              <a:rPr lang="ru-RU" sz="6600" b="1" dirty="0" smtClean="0">
                <a:solidFill>
                  <a:srgbClr val="FF6600"/>
                </a:solidFill>
              </a:rPr>
            </a:br>
            <a:r>
              <a:rPr lang="ru-RU" sz="6600" b="1" dirty="0" smtClean="0">
                <a:solidFill>
                  <a:srgbClr val="FF6600"/>
                </a:solidFill>
              </a:rPr>
              <a:t>естественных наук.</a:t>
            </a:r>
            <a:br>
              <a:rPr lang="ru-RU" sz="6600" b="1" dirty="0" smtClean="0">
                <a:solidFill>
                  <a:srgbClr val="FF6600"/>
                </a:solidFill>
              </a:rPr>
            </a:br>
            <a:r>
              <a:rPr lang="ru-RU" sz="2400" b="1" dirty="0" err="1" smtClean="0"/>
              <a:t>Бояршинова</a:t>
            </a:r>
            <a:r>
              <a:rPr lang="ru-RU" sz="2400" b="1" dirty="0" smtClean="0"/>
              <a:t> Ольга Рудольфовна</a:t>
            </a:r>
            <a:br>
              <a:rPr lang="ru-RU" sz="2400" b="1" dirty="0" smtClean="0"/>
            </a:br>
            <a:r>
              <a:rPr lang="ru-RU" sz="2400" b="1" dirty="0" smtClean="0"/>
              <a:t>учитель биологии 1 категории</a:t>
            </a:r>
            <a:br>
              <a:rPr lang="ru-RU" sz="2400" b="1" dirty="0" smtClean="0"/>
            </a:br>
            <a:r>
              <a:rPr lang="ru-RU" sz="2400" b="1" dirty="0" smtClean="0"/>
              <a:t>МАОУ « Лицей №3»</a:t>
            </a:r>
            <a:br>
              <a:rPr lang="ru-RU" sz="2400" b="1" dirty="0" smtClean="0"/>
            </a:br>
            <a:r>
              <a:rPr lang="ru-RU" sz="2400" b="1" dirty="0" smtClean="0"/>
              <a:t>г. </a:t>
            </a:r>
            <a:r>
              <a:rPr lang="ru-RU" sz="2400" b="1" smtClean="0"/>
              <a:t>Пермь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886200"/>
            <a:ext cx="4136504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Леонардо  да Винчи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     </a:t>
            </a:r>
            <a:r>
              <a:rPr lang="ru-RU" sz="8000" b="1" dirty="0" smtClean="0">
                <a:solidFill>
                  <a:srgbClr val="FF0000"/>
                </a:solidFill>
              </a:rPr>
              <a:t>Вопрос  № 2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28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 Эта  </a:t>
            </a:r>
            <a:r>
              <a:rPr lang="ru-RU" sz="4000" b="1" dirty="0"/>
              <a:t>«Железная дама» </a:t>
            </a:r>
            <a:r>
              <a:rPr lang="ru-RU" sz="4000" b="1" dirty="0" smtClean="0"/>
              <a:t>появилась в 1889 году  на Всемирной выставке.</a:t>
            </a:r>
            <a:endParaRPr lang="ru-RU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8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   Через 20  лет её планировали снести. Но  оказалось, что она может быть громоотводом, радио и телеантенной.</a:t>
            </a:r>
            <a:endParaRPr lang="ru-RU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  От коррозии её спасают, благодаря 57 тоннам краски, которую необходимо обновлять каждые 7 лет. </a:t>
            </a:r>
            <a:endParaRPr lang="ru-RU" sz="4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   Это </a:t>
            </a:r>
            <a:r>
              <a:rPr lang="ru-RU" sz="4000" b="1" dirty="0"/>
              <a:t>самая узнаваемая архитектурная </a:t>
            </a:r>
            <a:r>
              <a:rPr lang="ru-RU" sz="4000" b="1" dirty="0" smtClean="0"/>
              <a:t>достопримечательность одной из европейских столиц.</a:t>
            </a:r>
            <a:endParaRPr lang="ru-RU" sz="4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6144683" cy="460851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Эйфелева башня в Париже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    Вопрос  </a:t>
            </a:r>
            <a:r>
              <a:rPr lang="ru-RU" sz="8000" b="1" dirty="0">
                <a:solidFill>
                  <a:srgbClr val="FF0000"/>
                </a:solidFill>
              </a:rPr>
              <a:t>№ </a:t>
            </a:r>
            <a:r>
              <a:rPr lang="ru-RU" sz="8000" b="1" dirty="0" smtClean="0">
                <a:solidFill>
                  <a:srgbClr val="FF0000"/>
                </a:solidFill>
              </a:rPr>
              <a:t>3</a:t>
            </a:r>
            <a:endParaRPr lang="ru-RU" sz="80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128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 </a:t>
            </a:r>
            <a:r>
              <a:rPr lang="ru-RU" sz="4000" b="1" dirty="0" smtClean="0"/>
              <a:t>Это аморфное  высокомолекулярное соединение </a:t>
            </a:r>
            <a:r>
              <a:rPr lang="ru-RU" sz="4000" b="1" dirty="0"/>
              <a:t>органических кислот</a:t>
            </a:r>
          </a:p>
        </p:txBody>
      </p:sp>
    </p:spTree>
    <p:extLst>
      <p:ext uri="{BB962C8B-B14F-4D97-AF65-F5344CB8AC3E}">
        <p14:creationId xmlns:p14="http://schemas.microsoft.com/office/powerpoint/2010/main" val="351139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 </a:t>
            </a:r>
            <a:r>
              <a:rPr lang="ru-RU" sz="4000" b="1" dirty="0" smtClean="0"/>
              <a:t>Данная интеллектуальная игра включает в себя вопросы по естественным наукам и предназначена для учащихся 7-9 классов.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69461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8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 </a:t>
            </a:r>
          </a:p>
          <a:p>
            <a:pPr marL="0" indent="0" algn="ctr">
              <a:buNone/>
            </a:pPr>
            <a:r>
              <a:rPr lang="ru-RU" sz="4000" b="1" dirty="0" smtClean="0"/>
              <a:t> Древние греки называли его            « электрон» и </a:t>
            </a:r>
            <a:r>
              <a:rPr lang="ru-RU" sz="4000" b="1" dirty="0"/>
              <a:t>считали его камнем </a:t>
            </a:r>
            <a:r>
              <a:rPr lang="ru-RU" sz="4000" b="1" dirty="0" smtClean="0"/>
              <a:t>Солнца. </a:t>
            </a:r>
            <a:r>
              <a:rPr lang="ru-RU" sz="4000" b="1" dirty="0"/>
              <a:t>Именно они обнаружили свойство камня притягивать пепел и пыль после натирания его шелковой </a:t>
            </a:r>
            <a:r>
              <a:rPr lang="ru-RU" sz="4000" b="1" dirty="0" smtClean="0"/>
              <a:t>тканью.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35467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  Самые </a:t>
            </a:r>
            <a:r>
              <a:rPr lang="ru-RU" sz="4000" b="1" dirty="0"/>
              <a:t>большие месторождения </a:t>
            </a:r>
            <a:r>
              <a:rPr lang="ru-RU" sz="4000" b="1" dirty="0" smtClean="0"/>
              <a:t>расположены </a:t>
            </a:r>
            <a:r>
              <a:rPr lang="ru-RU" sz="4000" b="1" dirty="0"/>
              <a:t>на побережье Балтийского моря, поэтому его называют «золотом Балтики»</a:t>
            </a:r>
          </a:p>
        </p:txBody>
      </p:sp>
    </p:spTree>
    <p:extLst>
      <p:ext uri="{BB962C8B-B14F-4D97-AF65-F5344CB8AC3E}">
        <p14:creationId xmlns:p14="http://schemas.microsoft.com/office/powerpoint/2010/main" val="3885241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3600" b="1" dirty="0" smtClean="0"/>
              <a:t>  </a:t>
            </a:r>
            <a:r>
              <a:rPr lang="ru-RU" sz="4000" b="1" dirty="0" smtClean="0"/>
              <a:t>Это окаменевшая  </a:t>
            </a:r>
            <a:r>
              <a:rPr lang="ru-RU" sz="4000" b="1" dirty="0"/>
              <a:t>смола древних </a:t>
            </a:r>
            <a:r>
              <a:rPr lang="ru-RU" sz="4000" b="1" dirty="0" smtClean="0"/>
              <a:t>деревьев, </a:t>
            </a:r>
            <a:r>
              <a:rPr lang="ru-RU" sz="4000" b="1" dirty="0"/>
              <a:t>которые росли на нашей планете 38-120 млн лет </a:t>
            </a:r>
            <a:r>
              <a:rPr lang="ru-RU" sz="4000" b="1" dirty="0" smtClean="0"/>
              <a:t>назад.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7024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6336704" cy="4752528"/>
          </a:xfrm>
        </p:spPr>
      </p:pic>
    </p:spTree>
    <p:extLst>
      <p:ext uri="{BB962C8B-B14F-4D97-AF65-F5344CB8AC3E}">
        <p14:creationId xmlns:p14="http://schemas.microsoft.com/office/powerpoint/2010/main" val="3969094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Янтарь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31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    </a:t>
            </a:r>
            <a:r>
              <a:rPr lang="ru-RU" sz="8000" b="1" dirty="0" smtClean="0">
                <a:solidFill>
                  <a:srgbClr val="FF0000"/>
                </a:solidFill>
              </a:rPr>
              <a:t>Вопрос № 4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34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В  1989 году   Эрик  </a:t>
            </a:r>
            <a:r>
              <a:rPr lang="ru-RU" b="1" dirty="0" err="1" smtClean="0"/>
              <a:t>Лехнер</a:t>
            </a:r>
            <a:r>
              <a:rPr lang="ru-RU" b="1" dirty="0" smtClean="0"/>
              <a:t> , Ларс </a:t>
            </a:r>
            <a:r>
              <a:rPr lang="ru-RU" b="1" dirty="0" err="1" smtClean="0"/>
              <a:t>Норпченер</a:t>
            </a:r>
            <a:r>
              <a:rPr lang="ru-RU" b="1" dirty="0" smtClean="0"/>
              <a:t> и </a:t>
            </a:r>
            <a:r>
              <a:rPr lang="ru-RU" b="1" dirty="0"/>
              <a:t>Мэтью </a:t>
            </a:r>
            <a:r>
              <a:rPr lang="ru-RU" b="1" dirty="0" smtClean="0"/>
              <a:t>Кауфман дали объявление  в одной из австралийских газет.  В нем говорилось об опасном химикате.</a:t>
            </a:r>
            <a:r>
              <a:rPr lang="ru-RU" b="1" dirty="0"/>
              <a:t> Данный химикат называется </a:t>
            </a:r>
            <a:r>
              <a:rPr lang="ru-RU" b="1" dirty="0" err="1"/>
              <a:t>дигидрогена</a:t>
            </a:r>
            <a:r>
              <a:rPr lang="ru-RU" b="1" dirty="0"/>
              <a:t> </a:t>
            </a:r>
            <a:r>
              <a:rPr lang="ru-RU" b="1" dirty="0" err="1"/>
              <a:t>монооксид</a:t>
            </a:r>
            <a:r>
              <a:rPr lang="ru-RU" b="1" dirty="0"/>
              <a:t> (</a:t>
            </a:r>
            <a:r>
              <a:rPr lang="ru-RU" b="1" dirty="0" err="1"/>
              <a:t>Dihydrogen</a:t>
            </a:r>
            <a:r>
              <a:rPr lang="ru-RU" b="1" dirty="0"/>
              <a:t> </a:t>
            </a:r>
            <a:r>
              <a:rPr lang="ru-RU" b="1" dirty="0" err="1"/>
              <a:t>monoxide</a:t>
            </a:r>
            <a:r>
              <a:rPr lang="ru-RU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31262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8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Этот  химикат </a:t>
            </a:r>
            <a:r>
              <a:rPr lang="ru-RU" b="1" dirty="0"/>
              <a:t>используется для следующих целей:</a:t>
            </a:r>
          </a:p>
          <a:p>
            <a:pPr lvl="0"/>
            <a:r>
              <a:rPr lang="ru-RU" dirty="0"/>
              <a:t>В производстве как растворитель и охладитель</a:t>
            </a:r>
          </a:p>
          <a:p>
            <a:pPr lvl="0"/>
            <a:r>
              <a:rPr lang="ru-RU" dirty="0"/>
              <a:t>В ядерных реакторах</a:t>
            </a:r>
          </a:p>
          <a:p>
            <a:pPr lvl="0"/>
            <a:r>
              <a:rPr lang="ru-RU" dirty="0" smtClean="0"/>
              <a:t>В  </a:t>
            </a:r>
            <a:r>
              <a:rPr lang="ru-RU" dirty="0"/>
              <a:t>производстве </a:t>
            </a:r>
            <a:r>
              <a:rPr lang="ru-RU" dirty="0" smtClean="0"/>
              <a:t>пестицидов и 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/>
              <a:t>искусственных пищевых </a:t>
            </a:r>
            <a:r>
              <a:rPr lang="ru-RU" dirty="0" smtClean="0"/>
              <a:t>добавок</a:t>
            </a:r>
            <a:endParaRPr lang="ru-RU" dirty="0"/>
          </a:p>
          <a:p>
            <a:pPr lvl="0"/>
            <a:r>
              <a:rPr lang="ru-RU" dirty="0"/>
              <a:t>В огнетушителях</a:t>
            </a:r>
          </a:p>
          <a:p>
            <a:pPr lvl="0"/>
            <a:r>
              <a:rPr lang="ru-RU" dirty="0"/>
              <a:t>В химических и биологических лабораториях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140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Опасность этого вещества заключается в следующем:</a:t>
            </a:r>
          </a:p>
          <a:p>
            <a:pPr lvl="0"/>
            <a:r>
              <a:rPr lang="ru-RU" dirty="0"/>
              <a:t>Химикат присутствует в составе кислотных дождей</a:t>
            </a:r>
          </a:p>
          <a:p>
            <a:pPr lvl="0"/>
            <a:r>
              <a:rPr lang="ru-RU" dirty="0"/>
              <a:t>Вызывает эрозию почвы</a:t>
            </a:r>
          </a:p>
          <a:p>
            <a:pPr lvl="0"/>
            <a:r>
              <a:rPr lang="ru-RU" dirty="0"/>
              <a:t>Ускоряет коррозию металлов и вредит большинству электроприборов при попадании внутрь</a:t>
            </a:r>
          </a:p>
        </p:txBody>
      </p:sp>
    </p:spTree>
    <p:extLst>
      <p:ext uri="{BB962C8B-B14F-4D97-AF65-F5344CB8AC3E}">
        <p14:creationId xmlns:p14="http://schemas.microsoft.com/office/powerpoint/2010/main" val="4005528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/>
              <a:t>Длительный контакт с химикатом в его твёрдой форме приводит к серьёзным повреждениям кожи человека</a:t>
            </a:r>
          </a:p>
          <a:p>
            <a:pPr lvl="0"/>
            <a:r>
              <a:rPr lang="ru-RU" b="1" dirty="0"/>
              <a:t>Контакт с газообразной формой химиката приводит к сильным ожогам</a:t>
            </a:r>
          </a:p>
          <a:p>
            <a:pPr lvl="0"/>
            <a:r>
              <a:rPr lang="ru-RU" b="1" dirty="0"/>
              <a:t>Химикат развивает стойкую зависимость; жертвам при воздержании от потребления этого вещества грозит смерть в течение 168 часов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13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Правила игры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FF0000"/>
                </a:solidFill>
              </a:rPr>
              <a:t>В игре принимает участие команда из 6 человек.</a:t>
            </a:r>
          </a:p>
          <a:p>
            <a:pPr marL="742950" indent="-742950">
              <a:buAutoNum type="arabicPeriod"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На каждый вопрос команда может ответить </a:t>
            </a:r>
            <a:r>
              <a:rPr lang="ru-RU" sz="4400" b="1" dirty="0" smtClean="0">
                <a:solidFill>
                  <a:srgbClr val="FF0000"/>
                </a:solidFill>
              </a:rPr>
              <a:t>только 1 раз.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FF0000"/>
                </a:solidFill>
              </a:rPr>
              <a:t>На каждый вопрос команда получает 4 подсказки , при этом цена вопроса снижается на 2 балла.</a:t>
            </a:r>
          </a:p>
          <a:p>
            <a:pPr marL="742950" indent="-742950">
              <a:buAutoNum type="arabicPeriod"/>
            </a:pPr>
            <a:endParaRPr lang="ru-RU" sz="4400" b="1" dirty="0" smtClean="0">
              <a:solidFill>
                <a:srgbClr val="FF0000"/>
              </a:solidFill>
            </a:endParaRP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93070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 Несмотря </a:t>
            </a:r>
            <a:r>
              <a:rPr lang="ru-RU" b="1" dirty="0"/>
              <a:t>на эти опасности, это вещество активно и безнаказанно используется в </a:t>
            </a:r>
            <a:r>
              <a:rPr lang="ru-RU" b="1" dirty="0" smtClean="0"/>
              <a:t>индустрии. </a:t>
            </a:r>
            <a:r>
              <a:rPr lang="ru-RU" b="1" dirty="0"/>
              <a:t>Правительство не предприняло никаких попыток борьбы с </a:t>
            </a:r>
            <a:r>
              <a:rPr lang="ru-RU" b="1" dirty="0" smtClean="0"/>
              <a:t>этим  химикатом  при попадании его  </a:t>
            </a:r>
            <a:r>
              <a:rPr lang="ru-RU" b="1" dirty="0"/>
              <a:t>в большинство водопроводных </a:t>
            </a:r>
            <a:r>
              <a:rPr lang="ru-RU" b="1" dirty="0" smtClean="0"/>
              <a:t>систем.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8471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b="1" dirty="0" smtClean="0"/>
          </a:p>
          <a:p>
            <a:pPr algn="ctr">
              <a:buNone/>
            </a:pPr>
            <a:r>
              <a:rPr lang="ru-RU" sz="7200" b="1" dirty="0" smtClean="0">
                <a:solidFill>
                  <a:schemeClr val="accent1"/>
                </a:solidFill>
              </a:rPr>
              <a:t>Вода</a:t>
            </a:r>
            <a:endParaRPr lang="ru-RU" sz="7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18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Вопрос №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101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Если двигаться с максимально возможной скоростью, то добраться до него можно за  8 секунд.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55136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8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Без него не могут жить автотрофы.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726130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Ученые называют его «Желтый карлик».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487823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4 балла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 </a:t>
            </a:r>
            <a:r>
              <a:rPr lang="ru-RU" sz="4000" b="1" dirty="0" smtClean="0"/>
              <a:t>А в русских сказках и былинах  уважительно величают Ярило.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753825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Это ближайшая к нам звезда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032419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Солнце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8005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Вопрос № 6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3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Вопрос № 1 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09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  Это самая совершенная структура, способная изучать сама себя.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671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8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3600" b="1" dirty="0"/>
              <a:t> </a:t>
            </a:r>
            <a:r>
              <a:rPr lang="ru-RU" sz="3600" b="1" dirty="0" smtClean="0"/>
              <a:t>Это орган, который  соответствует одной </a:t>
            </a:r>
            <a:r>
              <a:rPr lang="ru-RU" sz="3600" b="1" dirty="0"/>
              <a:t>пятидесятой части от общего веса тела. </a:t>
            </a:r>
            <a:r>
              <a:rPr lang="ru-RU" sz="3600" b="1" dirty="0" smtClean="0"/>
              <a:t>При этом   потребляет  </a:t>
            </a:r>
            <a:r>
              <a:rPr lang="ru-RU" sz="3600" b="1" dirty="0"/>
              <a:t>одну пятую часть </a:t>
            </a:r>
            <a:r>
              <a:rPr lang="ru-RU" sz="3600" b="1" dirty="0" smtClean="0"/>
              <a:t>поступающей   </a:t>
            </a:r>
            <a:r>
              <a:rPr lang="ru-RU" sz="3600" b="1" dirty="0"/>
              <a:t>в </a:t>
            </a:r>
            <a:r>
              <a:rPr lang="ru-RU" sz="3600" b="1" dirty="0" smtClean="0"/>
              <a:t>организм энергии.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179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900" b="1" dirty="0" smtClean="0"/>
              <a:t>В нем выделяют 5 отделов:</a:t>
            </a:r>
          </a:p>
          <a:p>
            <a:pPr marL="0" indent="0">
              <a:buNone/>
            </a:pPr>
            <a:r>
              <a:rPr lang="ru-RU" sz="3900" b="1" dirty="0" smtClean="0"/>
              <a:t>Передний</a:t>
            </a:r>
          </a:p>
          <a:p>
            <a:pPr marL="0" indent="0">
              <a:buNone/>
            </a:pPr>
            <a:r>
              <a:rPr lang="ru-RU" sz="3900" b="1" dirty="0" smtClean="0"/>
              <a:t>Задний</a:t>
            </a:r>
          </a:p>
          <a:p>
            <a:pPr marL="0" indent="0">
              <a:buNone/>
            </a:pPr>
            <a:r>
              <a:rPr lang="ru-RU" sz="3900" b="1" dirty="0" smtClean="0"/>
              <a:t>Продолговатый</a:t>
            </a:r>
          </a:p>
          <a:p>
            <a:pPr marL="0" indent="0">
              <a:buNone/>
            </a:pPr>
            <a:r>
              <a:rPr lang="ru-RU" sz="3900" b="1" dirty="0" smtClean="0"/>
              <a:t>Средний</a:t>
            </a:r>
          </a:p>
          <a:p>
            <a:pPr marL="0" indent="0">
              <a:buNone/>
            </a:pPr>
            <a:r>
              <a:rPr lang="ru-RU" sz="3900" b="1" dirty="0" smtClean="0"/>
              <a:t>Промежуточный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5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3600" b="1" dirty="0" smtClean="0"/>
              <a:t>Его работоспособность не связана с весом и размером. У мужчин он больше на 10 %,  но у женщин работает более эффективно. 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360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  Его правая часть контролирует левую половину тела и наоборот.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533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ctr"/>
            <a:r>
              <a:rPr lang="ru-RU" sz="4050" b="1" dirty="0"/>
              <a:t>Головной мозг человека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053988"/>
            <a:ext cx="4248472" cy="4248472"/>
          </a:xfrm>
        </p:spPr>
      </p:pic>
    </p:spTree>
    <p:extLst>
      <p:ext uri="{BB962C8B-B14F-4D97-AF65-F5344CB8AC3E}">
        <p14:creationId xmlns:p14="http://schemas.microsoft.com/office/powerpoint/2010/main" val="41301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    Вопрос № 7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523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653136"/>
            <a:ext cx="87953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2800" b="1" dirty="0" smtClean="0"/>
              <a:t>Это древнее вымершее животное называлось  </a:t>
            </a:r>
            <a:r>
              <a:rPr lang="ru-RU" sz="3600" b="1" dirty="0" err="1" smtClean="0"/>
              <a:t>мезогиппус</a:t>
            </a:r>
            <a:r>
              <a:rPr lang="ru-RU" sz="2800" b="1" i="1" dirty="0" smtClean="0"/>
              <a:t> . </a:t>
            </a:r>
            <a:r>
              <a:rPr lang="ru-RU" sz="2800" b="1" dirty="0" smtClean="0"/>
              <a:t>Это   предок  современного  животного,  которое  вы должны отгадать.</a:t>
            </a:r>
            <a:endParaRPr lang="ru-RU" sz="2800" dirty="0"/>
          </a:p>
        </p:txBody>
      </p:sp>
      <p:pic>
        <p:nvPicPr>
          <p:cNvPr id="10" name="Содержимое 9" descr="1302804307_mezogipp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860" y="1093270"/>
            <a:ext cx="5428279" cy="3884235"/>
          </a:xfrm>
        </p:spPr>
      </p:pic>
    </p:spTree>
    <p:extLst>
      <p:ext uri="{BB962C8B-B14F-4D97-AF65-F5344CB8AC3E}">
        <p14:creationId xmlns:p14="http://schemas.microsoft.com/office/powerpoint/2010/main" val="40249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8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 Одного из них звали Росинант, а другого Буцефал.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9286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  Три этих животных, бегущих вместе – один из символов России.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0000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b="1" dirty="0" smtClean="0"/>
          </a:p>
          <a:p>
            <a:r>
              <a:rPr lang="ru-RU" sz="4000" b="1" dirty="0" smtClean="0"/>
              <a:t>Это один из великих ученых эпохи Возрождения.</a:t>
            </a:r>
            <a:endParaRPr lang="ru-RU" sz="40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  Три этих животных, бегущих вместе – один из символов России.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522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  Это одно из тех домашних животных, без которых невозможно представить себе историю человечества.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035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3" y="142852"/>
            <a:ext cx="8629231" cy="5786478"/>
          </a:xfrm>
        </p:spPr>
      </p:pic>
    </p:spTree>
    <p:extLst>
      <p:ext uri="{BB962C8B-B14F-4D97-AF65-F5344CB8AC3E}">
        <p14:creationId xmlns:p14="http://schemas.microsoft.com/office/powerpoint/2010/main" val="365032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Вопрос № 8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439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/>
              <a:t>Они относятся к царству животные</a:t>
            </a:r>
          </a:p>
          <a:p>
            <a:r>
              <a:rPr lang="ru-RU" sz="3600" b="1" dirty="0"/>
              <a:t>Типу хордовые</a:t>
            </a:r>
          </a:p>
          <a:p>
            <a:r>
              <a:rPr lang="ru-RU" sz="3600" b="1" dirty="0"/>
              <a:t>Семейству  гоминиды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2017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8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sz="3600" b="1" dirty="0"/>
              <a:t>Их предки появились на земле около 14 миллионов лет назад. Вопросами их происхождения занимается специальная наука – антропология.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7458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sz="3600" b="1" dirty="0" smtClean="0"/>
              <a:t>Их </a:t>
            </a:r>
            <a:r>
              <a:rPr lang="ru-RU" sz="3600" b="1" dirty="0"/>
              <a:t>тела слабы и беззащитны , но они смогли расселиться по всем континентам и встречаются даже в Антарктиде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292949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  </a:t>
            </a:r>
            <a:r>
              <a:rPr lang="ru-RU" sz="4000" b="1" dirty="0"/>
              <a:t>Они очень разные, но все относятся к одному виду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1922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  </a:t>
            </a:r>
            <a:r>
              <a:rPr lang="ru-RU" sz="4000" b="1" dirty="0" smtClean="0"/>
              <a:t>По </a:t>
            </a:r>
            <a:r>
              <a:rPr lang="ru-RU" sz="4000" b="1" dirty="0"/>
              <a:t>латыни этот вид называется    </a:t>
            </a: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 </a:t>
            </a:r>
            <a:r>
              <a:rPr lang="en-US" sz="4000" b="1" dirty="0"/>
              <a:t>Homo sapiens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9566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8601638" cy="3600400"/>
          </a:xfrm>
        </p:spPr>
      </p:pic>
    </p:spTree>
    <p:extLst>
      <p:ext uri="{BB962C8B-B14F-4D97-AF65-F5344CB8AC3E}">
        <p14:creationId xmlns:p14="http://schemas.microsoft.com/office/powerpoint/2010/main" val="178274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8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Он сам вскрывал трупы людей и животных. Ему принадлежат более 800 анатомических рисунков и описаний органов.</a:t>
            </a:r>
            <a:endParaRPr lang="ru-RU" sz="40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chemeClr val="accent1"/>
                </a:solidFill>
              </a:rPr>
              <a:t>Спасибо за игру!</a:t>
            </a:r>
            <a:endParaRPr lang="ru-RU" sz="7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6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78488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В </a:t>
            </a:r>
            <a:r>
              <a:rPr lang="ru-RU" sz="4000" b="1" dirty="0"/>
              <a:t>числе его изобретений – летательные аппараты, артиллерийские орудия, самодвижущиеся </a:t>
            </a:r>
            <a:r>
              <a:rPr lang="ru-RU" sz="4000" b="1" dirty="0" smtClean="0"/>
              <a:t>конструкции</a:t>
            </a:r>
            <a:r>
              <a:rPr lang="ru-RU" sz="4000" b="1" dirty="0"/>
              <a:t>, </a:t>
            </a:r>
            <a:r>
              <a:rPr lang="ru-RU" sz="4000" b="1" dirty="0" smtClean="0"/>
              <a:t>костюм</a:t>
            </a:r>
            <a:r>
              <a:rPr lang="ru-RU" sz="4000" b="1" dirty="0"/>
              <a:t> для подводного </a:t>
            </a:r>
            <a:r>
              <a:rPr lang="ru-RU" sz="4000" b="1" dirty="0" smtClean="0"/>
              <a:t>плавания.</a:t>
            </a:r>
            <a:endParaRPr lang="ru-RU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Многие больше знают его как художника. Его картины украшают лучшие музеи мира. </a:t>
            </a:r>
            <a:endParaRPr lang="ru-RU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 балла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Новая папка\vitruviuian-m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92896"/>
            <a:ext cx="3134106" cy="428924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99792" y="1752252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«</a:t>
            </a:r>
            <a:r>
              <a:rPr lang="ru-RU" sz="2800" b="1" dirty="0" err="1"/>
              <a:t>Витрувианский</a:t>
            </a:r>
            <a:r>
              <a:rPr lang="ru-RU" sz="2800" b="1" dirty="0"/>
              <a:t> человек»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815</Words>
  <Application>Microsoft Office PowerPoint</Application>
  <PresentationFormat>Экран (4:3)</PresentationFormat>
  <Paragraphs>130</Paragraphs>
  <Slides>60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3" baseType="lpstr">
      <vt:lpstr>Arial</vt:lpstr>
      <vt:lpstr>Calibri</vt:lpstr>
      <vt:lpstr>Тема Office</vt:lpstr>
      <vt:lpstr>Интеллектуальный аукцион естественных наук. Бояршинова Ольга Рудольфовна учитель биологии 1 категории МАОУ « Лицей №3» г. Пермь</vt:lpstr>
      <vt:lpstr>Презентация PowerPoint</vt:lpstr>
      <vt:lpstr>Правила игры </vt:lpstr>
      <vt:lpstr>Презентация PowerPoint</vt:lpstr>
      <vt:lpstr>10 баллов</vt:lpstr>
      <vt:lpstr>8 баллов</vt:lpstr>
      <vt:lpstr>6 баллов</vt:lpstr>
      <vt:lpstr>4 балла</vt:lpstr>
      <vt:lpstr>2 балла</vt:lpstr>
      <vt:lpstr>Презентация PowerPoint</vt:lpstr>
      <vt:lpstr>Презентация PowerPoint</vt:lpstr>
      <vt:lpstr>10 баллов</vt:lpstr>
      <vt:lpstr>8 баллов</vt:lpstr>
      <vt:lpstr>6 баллов</vt:lpstr>
      <vt:lpstr>4 балла</vt:lpstr>
      <vt:lpstr>2 балла</vt:lpstr>
      <vt:lpstr>Презентация PowerPoint</vt:lpstr>
      <vt:lpstr>Презентация PowerPoint</vt:lpstr>
      <vt:lpstr>10 баллов</vt:lpstr>
      <vt:lpstr>8 баллов</vt:lpstr>
      <vt:lpstr>6 баллов</vt:lpstr>
      <vt:lpstr>4 балла</vt:lpstr>
      <vt:lpstr>2 балла</vt:lpstr>
      <vt:lpstr>Презентация PowerPoint</vt:lpstr>
      <vt:lpstr>Презентация PowerPoint</vt:lpstr>
      <vt:lpstr>10 баллов</vt:lpstr>
      <vt:lpstr>8 баллов</vt:lpstr>
      <vt:lpstr>6 баллов</vt:lpstr>
      <vt:lpstr>4 балла</vt:lpstr>
      <vt:lpstr>2 балла</vt:lpstr>
      <vt:lpstr>Презентация PowerPoint</vt:lpstr>
      <vt:lpstr>Презентация PowerPoint</vt:lpstr>
      <vt:lpstr>10 баллов</vt:lpstr>
      <vt:lpstr>8 баллов</vt:lpstr>
      <vt:lpstr>6 баллов</vt:lpstr>
      <vt:lpstr>4 балла</vt:lpstr>
      <vt:lpstr>2 балла</vt:lpstr>
      <vt:lpstr>Презентация PowerPoint</vt:lpstr>
      <vt:lpstr>Презентация PowerPoint</vt:lpstr>
      <vt:lpstr>10 баллов</vt:lpstr>
      <vt:lpstr>8 баллов</vt:lpstr>
      <vt:lpstr>6 баллов</vt:lpstr>
      <vt:lpstr>4 балла</vt:lpstr>
      <vt:lpstr>2 балла</vt:lpstr>
      <vt:lpstr>Головной мозг человека</vt:lpstr>
      <vt:lpstr>Презентация PowerPoint</vt:lpstr>
      <vt:lpstr>10 баллов</vt:lpstr>
      <vt:lpstr>8 баллов</vt:lpstr>
      <vt:lpstr>6 баллов</vt:lpstr>
      <vt:lpstr>4 балла</vt:lpstr>
      <vt:lpstr>2 балла</vt:lpstr>
      <vt:lpstr>Презентация PowerPoint</vt:lpstr>
      <vt:lpstr>Презентация PowerPoint</vt:lpstr>
      <vt:lpstr>10 баллов</vt:lpstr>
      <vt:lpstr>8 баллов</vt:lpstr>
      <vt:lpstr>6 баллов</vt:lpstr>
      <vt:lpstr>4 балла</vt:lpstr>
      <vt:lpstr>2 балла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Микс - вопрос</dc:title>
  <dc:creator>user</dc:creator>
  <cp:lastModifiedBy>User</cp:lastModifiedBy>
  <cp:revision>15</cp:revision>
  <dcterms:created xsi:type="dcterms:W3CDTF">2015-04-03T08:35:12Z</dcterms:created>
  <dcterms:modified xsi:type="dcterms:W3CDTF">2017-05-25T13:31:25Z</dcterms:modified>
</cp:coreProperties>
</file>