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51" r:id="rId8"/>
    <p:sldMasterId id="2147483764" r:id="rId9"/>
    <p:sldMasterId id="2147483777" r:id="rId10"/>
    <p:sldMasterId id="2147483791" r:id="rId11"/>
  </p:sldMasterIdLst>
  <p:notesMasterIdLst>
    <p:notesMasterId r:id="rId26"/>
  </p:notesMasterIdLst>
  <p:sldIdLst>
    <p:sldId id="256" r:id="rId12"/>
    <p:sldId id="260" r:id="rId13"/>
    <p:sldId id="258" r:id="rId14"/>
    <p:sldId id="259" r:id="rId15"/>
    <p:sldId id="262" r:id="rId16"/>
    <p:sldId id="270" r:id="rId17"/>
    <p:sldId id="272" r:id="rId18"/>
    <p:sldId id="265" r:id="rId19"/>
    <p:sldId id="268" r:id="rId20"/>
    <p:sldId id="266" r:id="rId21"/>
    <p:sldId id="269" r:id="rId22"/>
    <p:sldId id="271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78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C2491-F442-459A-A415-5283E17FF5D7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34BFD-359B-4160-8CD0-0C018B191B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092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4BFD-359B-4160-8CD0-0C018B191B9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75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987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540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087779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1123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18239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17080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3969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51163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23605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0966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14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92886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57382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67445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0041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22648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8231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1538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05374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48083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12266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281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3763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55796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16474-9458-4A6E-A044-8202F2EED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51902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93645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61338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12395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48934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99727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84488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79748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355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99196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19711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66049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79483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79473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5D43-FA08-41B2-A7E5-AB30487BE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497558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945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886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954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705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937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7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6709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280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200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428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061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022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723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828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647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592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747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701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627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592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744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4424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2611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8299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3984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715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69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828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3990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642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4948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167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139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4492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4704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4042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2808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15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0394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1951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1967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8818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9969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213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1657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321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2309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7597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84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2840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4320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5017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020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8990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7059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4209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4036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0425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0209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07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4690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0183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7493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2806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6677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9881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12820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2220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7624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206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5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7750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82298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5166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3282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1931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9421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56796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73922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73362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37011-68FC-43E1-B54E-73DAA2FAB8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7398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B70C-2F98-4278-9A8F-96BE97921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0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82553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FC6C-6220-4E76-805C-53D820AF90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2350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2921-E4C6-4D67-96F7-FF3E94F998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98974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9D43-2A92-4979-A57F-5AFBE4F759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93530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57C6-A4C1-495D-A0EA-9F1C93E1A4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872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BB9F-A86A-4D67-96B2-22FE829280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57109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E1E7-29AD-41F8-B438-AD5AF8973C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13887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BEC8-ABF7-4B97-A6D5-D6911A350E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65880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B04EA-C265-4CF9-AA13-E4E830BEF3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7555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AAFE-1D68-4649-9D22-3BF2B51252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2314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FBC3-8136-4BA0-A8DC-7F00A95B5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5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fld id="{9982B474-2F99-4DAC-94B0-F008EBEACC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fld id="{F5027FB5-1CDF-44C1-B458-755C759EF551}" type="datetimeFigureOut">
              <a:rPr lang="ru-RU" smtClean="0"/>
              <a:pPr/>
              <a:t>09.04.2017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12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54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89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45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63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38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3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73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08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9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6CEBC-BD4F-4263-8612-3B11411162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27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Задачи на  худший случай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857760"/>
            <a:ext cx="4643470" cy="1643074"/>
          </a:xfrm>
        </p:spPr>
        <p:txBody>
          <a:bodyPr/>
          <a:lstStyle/>
          <a:p>
            <a:r>
              <a:rPr lang="ru-RU" sz="2000" dirty="0" smtClean="0"/>
              <a:t>Подготовила: ученица 7 «А» класса </a:t>
            </a:r>
            <a:r>
              <a:rPr lang="ru-RU" sz="2000" dirty="0" err="1" smtClean="0"/>
              <a:t>Бахрова</a:t>
            </a:r>
            <a:r>
              <a:rPr lang="ru-RU" sz="2000" dirty="0" smtClean="0"/>
              <a:t> Юлия</a:t>
            </a:r>
          </a:p>
          <a:p>
            <a:r>
              <a:rPr lang="ru-RU" sz="2000" dirty="0" smtClean="0"/>
              <a:t>Руководитель:  </a:t>
            </a:r>
            <a:r>
              <a:rPr lang="ru-RU" sz="2000" dirty="0" err="1" smtClean="0"/>
              <a:t>Секисова</a:t>
            </a:r>
            <a:r>
              <a:rPr lang="ru-RU" sz="2000" dirty="0" smtClean="0"/>
              <a:t> Татьяна Николаевна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714380"/>
          </a:xfrm>
        </p:spPr>
        <p:txBody>
          <a:bodyPr/>
          <a:lstStyle/>
          <a:p>
            <a:r>
              <a:rPr lang="ru-RU" sz="2400" dirty="0" smtClean="0"/>
              <a:t>Задача №3</a:t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темном чулане 20 банок. Из них 8 с клубничным вареньем, 7 с малиновым и 5 с клюквенным. Какое наибольшее число банок нужно взять (не зажигая света), чтобы там наверняка осталось, по крайней мере, 4 банки одного и 3 банки другого варенья?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" name="Содержимое 9" descr="малина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3500438"/>
            <a:ext cx="935101" cy="979003"/>
          </a:xfrm>
          <a:prstGeom prst="rect">
            <a:avLst/>
          </a:prstGeom>
        </p:spPr>
      </p:pic>
      <p:pic>
        <p:nvPicPr>
          <p:cNvPr id="11" name="Рисунок 10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643182"/>
            <a:ext cx="971082" cy="727139"/>
          </a:xfrm>
          <a:prstGeom prst="rect">
            <a:avLst/>
          </a:prstGeom>
        </p:spPr>
      </p:pic>
      <p:pic>
        <p:nvPicPr>
          <p:cNvPr id="12" name="Рисунок 11" descr="клюкв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357694"/>
            <a:ext cx="1357322" cy="1357322"/>
          </a:xfrm>
          <a:prstGeom prst="rect">
            <a:avLst/>
          </a:prstGeom>
        </p:spPr>
      </p:pic>
      <p:pic>
        <p:nvPicPr>
          <p:cNvPr id="13" name="Рисунок 12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643182"/>
            <a:ext cx="971082" cy="727139"/>
          </a:xfrm>
          <a:prstGeom prst="rect">
            <a:avLst/>
          </a:prstGeom>
        </p:spPr>
      </p:pic>
      <p:pic>
        <p:nvPicPr>
          <p:cNvPr id="14" name="Рисунок 13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643182"/>
            <a:ext cx="971082" cy="727139"/>
          </a:xfrm>
          <a:prstGeom prst="rect">
            <a:avLst/>
          </a:prstGeom>
        </p:spPr>
      </p:pic>
      <p:pic>
        <p:nvPicPr>
          <p:cNvPr id="15" name="Рисунок 14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643182"/>
            <a:ext cx="971082" cy="727139"/>
          </a:xfrm>
          <a:prstGeom prst="rect">
            <a:avLst/>
          </a:prstGeom>
        </p:spPr>
      </p:pic>
      <p:pic>
        <p:nvPicPr>
          <p:cNvPr id="16" name="Рисунок 15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643182"/>
            <a:ext cx="971082" cy="727139"/>
          </a:xfrm>
          <a:prstGeom prst="rect">
            <a:avLst/>
          </a:prstGeom>
        </p:spPr>
      </p:pic>
      <p:pic>
        <p:nvPicPr>
          <p:cNvPr id="17" name="Рисунок 16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643182"/>
            <a:ext cx="971082" cy="727139"/>
          </a:xfrm>
          <a:prstGeom prst="rect">
            <a:avLst/>
          </a:prstGeom>
        </p:spPr>
      </p:pic>
      <p:pic>
        <p:nvPicPr>
          <p:cNvPr id="18" name="Рисунок 17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643182"/>
            <a:ext cx="971082" cy="727139"/>
          </a:xfrm>
          <a:prstGeom prst="rect">
            <a:avLst/>
          </a:prstGeom>
        </p:spPr>
      </p:pic>
      <p:pic>
        <p:nvPicPr>
          <p:cNvPr id="19" name="Рисунок 18" descr="клубни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643182"/>
            <a:ext cx="971082" cy="727139"/>
          </a:xfrm>
          <a:prstGeom prst="rect">
            <a:avLst/>
          </a:prstGeom>
        </p:spPr>
      </p:pic>
      <p:pic>
        <p:nvPicPr>
          <p:cNvPr id="20" name="Содержимое 9" descr="малин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28728" y="3500438"/>
            <a:ext cx="935101" cy="97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Содержимое 9" descr="малин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67011" y="3535892"/>
            <a:ext cx="928694" cy="97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Содержимое 9" descr="малин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26597" y="3571876"/>
            <a:ext cx="935101" cy="97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Содержимое 9" descr="малин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6815" y="3610654"/>
            <a:ext cx="935101" cy="97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Содержимое 9" descr="малин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33869" y="3610654"/>
            <a:ext cx="935101" cy="97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Содержимое 9" descr="малин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92080" y="3615186"/>
            <a:ext cx="935101" cy="97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Рисунок 25" descr="клюкв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357694"/>
            <a:ext cx="1357322" cy="1357322"/>
          </a:xfrm>
          <a:prstGeom prst="rect">
            <a:avLst/>
          </a:prstGeom>
        </p:spPr>
      </p:pic>
      <p:pic>
        <p:nvPicPr>
          <p:cNvPr id="27" name="Рисунок 26" descr="клюкв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4097" y="4389281"/>
            <a:ext cx="1357322" cy="1357322"/>
          </a:xfrm>
          <a:prstGeom prst="rect">
            <a:avLst/>
          </a:prstGeom>
        </p:spPr>
      </p:pic>
      <p:pic>
        <p:nvPicPr>
          <p:cNvPr id="28" name="Рисунок 27" descr="клюкв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4378564"/>
            <a:ext cx="1357322" cy="1357322"/>
          </a:xfrm>
          <a:prstGeom prst="rect">
            <a:avLst/>
          </a:prstGeom>
        </p:spPr>
      </p:pic>
      <p:pic>
        <p:nvPicPr>
          <p:cNvPr id="29" name="Рисунок 28" descr="клюкв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2554" y="4389281"/>
            <a:ext cx="1357322" cy="1357322"/>
          </a:xfrm>
          <a:prstGeom prst="rect">
            <a:avLst/>
          </a:prstGeom>
        </p:spPr>
      </p:pic>
    </p:spTree>
  </p:cSld>
  <p:clrMapOvr>
    <a:masterClrMapping/>
  </p:clrMapOvr>
  <p:transition spd="med" advTm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r>
              <a:rPr lang="ru-RU" sz="2800" dirty="0" smtClean="0"/>
              <a:t>    Дополнительные задачи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72494" cy="4367226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 b="1" dirty="0" smtClean="0"/>
              <a:t>1. </a:t>
            </a:r>
            <a:r>
              <a:rPr lang="ru-RU" sz="2000" dirty="0" smtClean="0"/>
              <a:t>Имеется 5 чемоданов и 5 ключей от этих чемоданов. Какое</a:t>
            </a:r>
          </a:p>
          <a:p>
            <a:pPr marL="457200" indent="-457200">
              <a:buNone/>
            </a:pPr>
            <a:r>
              <a:rPr lang="ru-RU" sz="2000" dirty="0" smtClean="0"/>
              <a:t>наибольшее число проб придется сделать, чтобы подобрать к</a:t>
            </a:r>
          </a:p>
          <a:p>
            <a:pPr marL="457200" indent="-457200">
              <a:buNone/>
            </a:pPr>
            <a:r>
              <a:rPr lang="ru-RU" sz="2000" dirty="0" smtClean="0"/>
              <a:t>каждому чемодану свой ключ?</a:t>
            </a:r>
          </a:p>
          <a:p>
            <a:pPr marL="457200" indent="-457200">
              <a:buNone/>
            </a:pPr>
            <a:r>
              <a:rPr lang="ru-RU" sz="2000" b="1" dirty="0" smtClean="0"/>
              <a:t>2. </a:t>
            </a:r>
            <a:r>
              <a:rPr lang="ru-RU" sz="2000" dirty="0" smtClean="0"/>
              <a:t>В ящике лежат шарики: 10 красных, 10 синих и 10 белых. Какое</a:t>
            </a:r>
          </a:p>
          <a:p>
            <a:pPr marL="457200" indent="-457200">
              <a:buNone/>
            </a:pPr>
            <a:r>
              <a:rPr lang="ru-RU" sz="2000" dirty="0" smtClean="0"/>
              <a:t>наименьшее количество шариков нужно взять, чтобы среди них</a:t>
            </a:r>
          </a:p>
          <a:p>
            <a:pPr marL="457200" indent="-457200">
              <a:buNone/>
            </a:pPr>
            <a:r>
              <a:rPr lang="ru-RU" sz="2000" dirty="0" smtClean="0"/>
              <a:t>оказалось: 2 шарика одного цветы; 2 шарика разных цветов?</a:t>
            </a:r>
          </a:p>
          <a:p>
            <a:pPr marL="457200" indent="-457200">
              <a:buNone/>
            </a:pPr>
            <a:r>
              <a:rPr lang="ru-RU" sz="2000" b="1" dirty="0" smtClean="0"/>
              <a:t>3. </a:t>
            </a:r>
            <a:r>
              <a:rPr lang="ru-RU" sz="2000" dirty="0" smtClean="0"/>
              <a:t>В коробке лежат 100 черных и 100 белых шаров. Они</a:t>
            </a:r>
          </a:p>
          <a:p>
            <a:pPr marL="457200" indent="-457200">
              <a:buNone/>
            </a:pPr>
            <a:r>
              <a:rPr lang="ru-RU" sz="2000" dirty="0" smtClean="0"/>
              <a:t>Тщательно перемешаны. Какое наименьшее число шаров нужно</a:t>
            </a:r>
          </a:p>
          <a:p>
            <a:pPr marL="457200" indent="-457200">
              <a:buNone/>
            </a:pPr>
            <a:r>
              <a:rPr lang="ru-RU" sz="2000" dirty="0" smtClean="0"/>
              <a:t> вынуть из коробки не глядя, чтобы среди них обязательно</a:t>
            </a:r>
          </a:p>
          <a:p>
            <a:pPr marL="457200" indent="-457200">
              <a:buNone/>
            </a:pPr>
            <a:r>
              <a:rPr lang="ru-RU" sz="2000" dirty="0" smtClean="0"/>
              <a:t>нашлось:</a:t>
            </a:r>
          </a:p>
          <a:p>
            <a:pPr marL="457200" indent="-457200">
              <a:buNone/>
            </a:pPr>
            <a:r>
              <a:rPr lang="ru-RU" sz="2000" dirty="0" smtClean="0"/>
              <a:t>а) 2 шара одного цвета;</a:t>
            </a:r>
          </a:p>
          <a:p>
            <a:pPr marL="457200" indent="-457200">
              <a:buNone/>
            </a:pPr>
            <a:r>
              <a:rPr lang="ru-RU" sz="2000" dirty="0" smtClean="0"/>
              <a:t>б) 100 шаров одного цвета.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7929618" cy="5010168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4. </a:t>
            </a:r>
            <a:r>
              <a:rPr lang="ru-RU" sz="2000" dirty="0" smtClean="0"/>
              <a:t>На карточках выписаны все двузначные числа. Сколько карточек нужно взять не глядя, чтобы, по крайней мере, одно из чисел делилось:</a:t>
            </a:r>
          </a:p>
          <a:p>
            <a:pPr>
              <a:buNone/>
            </a:pPr>
            <a:r>
              <a:rPr lang="ru-RU" sz="2000" dirty="0" smtClean="0"/>
              <a:t>а) на 2;</a:t>
            </a:r>
          </a:p>
          <a:p>
            <a:pPr>
              <a:buNone/>
            </a:pPr>
            <a:r>
              <a:rPr lang="ru-RU" sz="2000" dirty="0" smtClean="0"/>
              <a:t>б) на 7;</a:t>
            </a:r>
          </a:p>
          <a:p>
            <a:pPr>
              <a:buNone/>
            </a:pPr>
            <a:r>
              <a:rPr lang="ru-RU" sz="2000" dirty="0" smtClean="0"/>
              <a:t>в) на 2 или на 7?</a:t>
            </a:r>
          </a:p>
          <a:p>
            <a:pPr>
              <a:buNone/>
            </a:pPr>
            <a:r>
              <a:rPr lang="ru-RU" sz="2000" b="1" dirty="0" smtClean="0"/>
              <a:t>5. </a:t>
            </a:r>
            <a:r>
              <a:rPr lang="ru-RU" sz="2000" dirty="0" smtClean="0"/>
              <a:t>В ящике лежит сотня флажков: красные, зеленые, синие и</a:t>
            </a:r>
          </a:p>
          <a:p>
            <a:pPr>
              <a:buNone/>
            </a:pPr>
            <a:r>
              <a:rPr lang="ru-RU" sz="2000" dirty="0" smtClean="0"/>
              <a:t>желтые поровну. Какое наименьшее число флажков нужно </a:t>
            </a:r>
          </a:p>
          <a:p>
            <a:pPr>
              <a:buNone/>
            </a:pPr>
            <a:r>
              <a:rPr lang="ru-RU" sz="2000" dirty="0" smtClean="0"/>
              <a:t>взять, не глядя в ящик, чтобы среди них обязательно было не</a:t>
            </a:r>
          </a:p>
          <a:p>
            <a:pPr>
              <a:buNone/>
            </a:pPr>
            <a:r>
              <a:rPr lang="ru-RU" sz="2000" dirty="0" smtClean="0"/>
              <a:t>меньше 10 флажков одного цвета?</a:t>
            </a:r>
            <a:endParaRPr lang="ru-RU" sz="2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829576" cy="1185882"/>
          </a:xfrm>
        </p:spPr>
        <p:txBody>
          <a:bodyPr/>
          <a:lstStyle/>
          <a:p>
            <a:r>
              <a:rPr lang="ru-RU" sz="2800" dirty="0" smtClean="0"/>
              <a:t>Список литературы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81200"/>
            <a:ext cx="7786742" cy="3886200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 b="1" dirty="0" smtClean="0"/>
              <a:t>1. </a:t>
            </a:r>
            <a:r>
              <a:rPr lang="ru-RU" sz="2000" b="1" dirty="0" err="1" smtClean="0"/>
              <a:t>Фарков</a:t>
            </a:r>
            <a:r>
              <a:rPr lang="ru-RU" sz="2000" b="1" dirty="0" smtClean="0"/>
              <a:t> А.В</a:t>
            </a:r>
            <a:r>
              <a:rPr lang="ru-RU" sz="2000" dirty="0" smtClean="0"/>
              <a:t>.. Готовимся к олимпиадам по математике.</a:t>
            </a:r>
          </a:p>
          <a:p>
            <a:pPr marL="457200" indent="-457200">
              <a:buNone/>
            </a:pPr>
            <a:r>
              <a:rPr lang="ru-RU" sz="2000" dirty="0" err="1" smtClean="0"/>
              <a:t>Учебно</a:t>
            </a:r>
            <a:r>
              <a:rPr lang="ru-RU" sz="2000" dirty="0" smtClean="0"/>
              <a:t> - методическое пособие. – М.: Экзамен, 2006;</a:t>
            </a:r>
          </a:p>
          <a:p>
            <a:pPr>
              <a:buNone/>
            </a:pPr>
            <a:r>
              <a:rPr lang="ru-RU" sz="2000" b="1" dirty="0" smtClean="0"/>
              <a:t>2. Башмаков M. И.</a:t>
            </a:r>
            <a:r>
              <a:rPr lang="ru-RU" sz="2000" dirty="0" smtClean="0"/>
              <a:t>. Математика в кармане</a:t>
            </a:r>
          </a:p>
          <a:p>
            <a:pPr>
              <a:buNone/>
            </a:pPr>
            <a:r>
              <a:rPr lang="ru-RU" sz="2000" dirty="0" smtClean="0"/>
              <a:t>«Кенгуру».</a:t>
            </a:r>
            <a:r>
              <a:rPr lang="ru-RU" sz="2000" dirty="0" err="1" smtClean="0"/>
              <a:t>М.:Дрофа</a:t>
            </a:r>
            <a:r>
              <a:rPr lang="ru-RU" sz="2000" dirty="0" smtClean="0"/>
              <a:t>, 2011;</a:t>
            </a:r>
          </a:p>
          <a:p>
            <a:pPr>
              <a:buNone/>
            </a:pPr>
            <a:r>
              <a:rPr lang="ru-RU" sz="2000" b="1" dirty="0" smtClean="0"/>
              <a:t>3. Черепанова Л. Д. ; </a:t>
            </a:r>
            <a:r>
              <a:rPr lang="ru-RU" sz="2000" b="1" dirty="0" err="1" smtClean="0"/>
              <a:t>Шашлова</a:t>
            </a:r>
            <a:r>
              <a:rPr lang="ru-RU" sz="2000" b="1" dirty="0" smtClean="0"/>
              <a:t> Н. И. ; Шекера Г. В.  </a:t>
            </a:r>
            <a:r>
              <a:rPr lang="ru-RU" sz="2000" dirty="0" smtClean="0"/>
              <a:t>Сборник</a:t>
            </a:r>
          </a:p>
          <a:p>
            <a:pPr>
              <a:buNone/>
            </a:pPr>
            <a:r>
              <a:rPr lang="ru-RU" sz="2000" dirty="0" smtClean="0"/>
              <a:t>нестандартных задач по математике. – Хабаровск, 2016.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643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79585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500306"/>
            <a:ext cx="7500990" cy="22860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0" cmpd="sng">
                  <a:solidFill>
                    <a:srgbClr val="7030A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Спасибо за внимание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00164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2800" dirty="0" smtClean="0"/>
              <a:t>Введение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072494" cy="4295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2000" dirty="0" smtClean="0"/>
              <a:t>При решении нестандартных задач можно использовать</a:t>
            </a:r>
          </a:p>
          <a:p>
            <a:pPr>
              <a:buNone/>
            </a:pPr>
            <a:r>
              <a:rPr lang="ru-RU" sz="2000" dirty="0" smtClean="0"/>
              <a:t>некоторые специальные приёмы. Каждый </a:t>
            </a:r>
            <a:r>
              <a:rPr lang="ru-RU" sz="2000" dirty="0" smtClean="0"/>
              <a:t> </a:t>
            </a:r>
            <a:r>
              <a:rPr lang="ru-RU" sz="2000" dirty="0" smtClean="0"/>
              <a:t>приём помогает</a:t>
            </a:r>
          </a:p>
          <a:p>
            <a:pPr>
              <a:buNone/>
            </a:pPr>
            <a:r>
              <a:rPr lang="ru-RU" sz="2000" dirty="0" smtClean="0"/>
              <a:t>решить целую группу похожих задач. Одним из таких приёмов</a:t>
            </a:r>
          </a:p>
          <a:p>
            <a:pPr>
              <a:buNone/>
            </a:pPr>
            <a:r>
              <a:rPr lang="ru-RU" sz="2000" dirty="0" smtClean="0"/>
              <a:t>является рассмотрение худшего случая.</a:t>
            </a:r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dirty="0" smtClean="0"/>
              <a:t>  </a:t>
            </a:r>
            <a:r>
              <a:rPr lang="ru-RU" sz="2000" dirty="0" smtClean="0"/>
              <a:t>Это прием решения задачи, где для доказательства </a:t>
            </a:r>
            <a:r>
              <a:rPr lang="ru-RU" sz="2000" dirty="0" smtClean="0"/>
              <a:t>какого-</a:t>
            </a:r>
          </a:p>
          <a:p>
            <a:pPr>
              <a:buNone/>
            </a:pPr>
            <a:r>
              <a:rPr lang="ru-RU" sz="2000" dirty="0" smtClean="0"/>
              <a:t>л</a:t>
            </a:r>
            <a:r>
              <a:rPr lang="ru-RU" sz="2000" dirty="0" smtClean="0"/>
              <a:t>ибо</a:t>
            </a:r>
            <a:r>
              <a:rPr lang="ru-RU" sz="2000" dirty="0" smtClean="0"/>
              <a:t> </a:t>
            </a:r>
            <a:r>
              <a:rPr lang="ru-RU" sz="2000" dirty="0" smtClean="0"/>
              <a:t>утверждения </a:t>
            </a:r>
            <a:r>
              <a:rPr lang="ru-RU" sz="2000" dirty="0" smtClean="0"/>
              <a:t>можно рассмотреть самый неудобный, худший</a:t>
            </a:r>
          </a:p>
          <a:p>
            <a:pPr>
              <a:buNone/>
            </a:pPr>
            <a:r>
              <a:rPr lang="ru-RU" sz="2000" dirty="0" smtClean="0"/>
              <a:t>случай, в котором утверждение выполняется. Если мы докажем 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утверждение для худшего случая, то тем более оно будет верно и</a:t>
            </a:r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 smtClean="0"/>
              <a:t>остальных </a:t>
            </a:r>
            <a:r>
              <a:rPr lang="ru-RU" sz="2000" dirty="0" smtClean="0"/>
              <a:t>случаях. Главное – правильно определить этот</a:t>
            </a:r>
          </a:p>
          <a:p>
            <a:pPr>
              <a:buNone/>
            </a:pPr>
            <a:r>
              <a:rPr lang="ru-RU" sz="2000" dirty="0" smtClean="0"/>
              <a:t>худший случай.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57200"/>
            <a:ext cx="7972452" cy="1371600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   Цель данного исследования: </a:t>
            </a:r>
            <a:r>
              <a:rPr lang="ru-RU" sz="2000" dirty="0" smtClean="0"/>
              <a:t>на примере задач на худший случай показать приемы решения нестандартных задач.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929618" cy="408147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/>
              <a:t> Задачи </a:t>
            </a:r>
            <a:r>
              <a:rPr lang="ru-RU" sz="2800" dirty="0" smtClean="0"/>
              <a:t>: </a:t>
            </a:r>
          </a:p>
          <a:p>
            <a:pPr marL="457200" indent="-457200">
              <a:buNone/>
            </a:pPr>
            <a:r>
              <a:rPr lang="ru-RU" sz="2000" dirty="0" smtClean="0"/>
              <a:t>1) Применить прием рассмотрения худшего случая при решении</a:t>
            </a:r>
          </a:p>
          <a:p>
            <a:pPr marL="457200" indent="-457200">
              <a:buNone/>
            </a:pPr>
            <a:r>
              <a:rPr lang="ru-RU" sz="2000" dirty="0" smtClean="0"/>
              <a:t>задач.</a:t>
            </a:r>
          </a:p>
          <a:p>
            <a:pPr marL="457200" indent="-457200">
              <a:buNone/>
            </a:pPr>
            <a:r>
              <a:rPr lang="ru-RU" sz="2000" dirty="0" smtClean="0"/>
              <a:t>2) Применить прием создания упрощенной модели при решении</a:t>
            </a:r>
          </a:p>
          <a:p>
            <a:pPr marL="457200" indent="-457200">
              <a:buNone/>
            </a:pPr>
            <a:r>
              <a:rPr lang="ru-RU" sz="2000" dirty="0" smtClean="0"/>
              <a:t>задачи.</a:t>
            </a:r>
          </a:p>
          <a:p>
            <a:pPr marL="457200" indent="-457200">
              <a:buNone/>
            </a:pPr>
            <a:r>
              <a:rPr lang="ru-RU" sz="2000" dirty="0" smtClean="0"/>
              <a:t>3) Применить прием постановки дополнительных вопросов для</a:t>
            </a:r>
          </a:p>
          <a:p>
            <a:pPr marL="457200" indent="-457200">
              <a:buNone/>
            </a:pPr>
            <a:r>
              <a:rPr lang="ru-RU" sz="2000" dirty="0" smtClean="0"/>
              <a:t>решения задачи.</a:t>
            </a:r>
          </a:p>
          <a:p>
            <a:pPr marL="457200" indent="-457200">
              <a:buNone/>
            </a:pPr>
            <a:r>
              <a:rPr lang="ru-RU" sz="2000" dirty="0" smtClean="0"/>
              <a:t>4) Проиллюстрировать ход решения задачи с помощью</a:t>
            </a:r>
          </a:p>
          <a:p>
            <a:pPr marL="457200" indent="-457200">
              <a:buNone/>
            </a:pPr>
            <a:r>
              <a:rPr lang="ru-RU" sz="2000" dirty="0" smtClean="0"/>
              <a:t>динамических изображений.</a:t>
            </a:r>
            <a:endParaRPr lang="ru-RU" sz="2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7200"/>
            <a:ext cx="8001056" cy="1371600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r>
              <a:rPr lang="ru-RU" sz="2400" dirty="0" smtClean="0"/>
              <a:t>   Задача №1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Перед нами 10 закрытых замков и 10 похожих ключей к ним. К каждому замку подходит только один ключ, но ключи смешались. Сколько нужно произвести проб, чтобы гарантированно открыть все замки?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428868"/>
            <a:ext cx="7858180" cy="407196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latin typeface="+mj-lt"/>
              </a:rPr>
              <a:t>        </a:t>
            </a:r>
            <a:r>
              <a:rPr lang="ru-RU" sz="2000" dirty="0" smtClean="0"/>
              <a:t>Для 1-го замка достаточно 9 </a:t>
            </a:r>
            <a:r>
              <a:rPr lang="ru-RU" sz="2000" dirty="0" smtClean="0"/>
              <a:t>проб (10-я не обязательна), для 2-го - 8, для </a:t>
            </a:r>
            <a:r>
              <a:rPr lang="ru-RU" sz="2000" dirty="0" smtClean="0"/>
              <a:t>3-го </a:t>
            </a:r>
            <a:r>
              <a:rPr lang="ru-RU" sz="2000" dirty="0" smtClean="0"/>
              <a:t>- 7 и т.д., а для оставшегося 10-го не требуется ни одной. Общее число проб составит:</a:t>
            </a:r>
          </a:p>
          <a:p>
            <a:pPr>
              <a:buNone/>
            </a:pPr>
            <a:r>
              <a:rPr lang="ru-RU" sz="2000" b="1" dirty="0" smtClean="0"/>
              <a:t>     </a:t>
            </a:r>
            <a:r>
              <a:rPr lang="ru-RU" sz="2400" b="1" dirty="0" smtClean="0"/>
              <a:t>9 + 8 + 7 + 6 + 5 + 4 + 3 + 2 + 1 = 45.</a:t>
            </a:r>
            <a:endParaRPr lang="ru-RU" sz="2400" b="1" dirty="0"/>
          </a:p>
        </p:txBody>
      </p:sp>
      <p:pic>
        <p:nvPicPr>
          <p:cNvPr id="5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429000"/>
            <a:ext cx="285752" cy="657847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500306"/>
            <a:ext cx="571504" cy="7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429000"/>
            <a:ext cx="285752" cy="657847"/>
          </a:xfrm>
          <a:prstGeom prst="rect">
            <a:avLst/>
          </a:prstGeom>
          <a:noFill/>
        </p:spPr>
      </p:pic>
      <p:pic>
        <p:nvPicPr>
          <p:cNvPr id="18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429000"/>
            <a:ext cx="285752" cy="657847"/>
          </a:xfrm>
          <a:prstGeom prst="rect">
            <a:avLst/>
          </a:prstGeom>
          <a:noFill/>
        </p:spPr>
      </p:pic>
      <p:pic>
        <p:nvPicPr>
          <p:cNvPr id="19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429000"/>
            <a:ext cx="285752" cy="657847"/>
          </a:xfrm>
          <a:prstGeom prst="rect">
            <a:avLst/>
          </a:prstGeom>
          <a:noFill/>
        </p:spPr>
      </p:pic>
      <p:pic>
        <p:nvPicPr>
          <p:cNvPr id="20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429000"/>
            <a:ext cx="285752" cy="657847"/>
          </a:xfrm>
          <a:prstGeom prst="rect">
            <a:avLst/>
          </a:prstGeom>
          <a:noFill/>
        </p:spPr>
      </p:pic>
      <p:pic>
        <p:nvPicPr>
          <p:cNvPr id="21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429000"/>
            <a:ext cx="285752" cy="657847"/>
          </a:xfrm>
          <a:prstGeom prst="rect">
            <a:avLst/>
          </a:prstGeom>
          <a:noFill/>
        </p:spPr>
      </p:pic>
      <p:pic>
        <p:nvPicPr>
          <p:cNvPr id="22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429000"/>
            <a:ext cx="285752" cy="657847"/>
          </a:xfrm>
          <a:prstGeom prst="rect">
            <a:avLst/>
          </a:prstGeom>
          <a:noFill/>
        </p:spPr>
      </p:pic>
      <p:pic>
        <p:nvPicPr>
          <p:cNvPr id="23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429000"/>
            <a:ext cx="285752" cy="657847"/>
          </a:xfrm>
          <a:prstGeom prst="rect">
            <a:avLst/>
          </a:prstGeom>
          <a:noFill/>
        </p:spPr>
      </p:pic>
      <p:pic>
        <p:nvPicPr>
          <p:cNvPr id="24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429000"/>
            <a:ext cx="285752" cy="657847"/>
          </a:xfrm>
          <a:prstGeom prst="rect">
            <a:avLst/>
          </a:prstGeom>
          <a:noFill/>
        </p:spPr>
      </p:pic>
      <p:pic>
        <p:nvPicPr>
          <p:cNvPr id="25" name="Picture 6" descr="http://img-fotki.yandex.ru/get/5603/zomka.1ac/0_5e4db_86ed914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3429000"/>
            <a:ext cx="285752" cy="6578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/>
          <a:lstStyle/>
          <a:p>
            <a:r>
              <a:rPr lang="ru-RU" sz="2400" dirty="0" smtClean="0"/>
              <a:t>     Задача №2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4385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000" b="1" dirty="0" smtClean="0"/>
              <a:t>Построим упрощенную модель задачи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>
                <a:latin typeface="+mj-lt"/>
              </a:rPr>
              <a:t>В ящике лежат шары двух цветов. Какое наименьшее число шаров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(не видя их), надо взять из ящика, чтобы среди них были хотя бы 2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шара одного цвета?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71546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  </a:t>
            </a:r>
            <a:r>
              <a:rPr lang="ru-RU" sz="2000" dirty="0" smtClean="0">
                <a:latin typeface="+mj-lt"/>
              </a:rPr>
              <a:t>В </a:t>
            </a:r>
            <a:r>
              <a:rPr lang="ru-RU" sz="2000" dirty="0">
                <a:latin typeface="+mj-lt"/>
              </a:rPr>
              <a:t>ящике лежат 70 шаров: 20 красных, 20 синих и 20 желтых, а остальные черные и белые. Какое наименьшее число шаров надо взять, не видя их, чтобы среди них было не меньше 10 шаров одного цвета?</a:t>
            </a:r>
          </a:p>
        </p:txBody>
      </p:sp>
      <p:pic>
        <p:nvPicPr>
          <p:cNvPr id="1032" name="Picture 8" descr="D:\Загрузки\circ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00570"/>
            <a:ext cx="1214446" cy="1214446"/>
          </a:xfrm>
          <a:prstGeom prst="rect">
            <a:avLst/>
          </a:prstGeom>
          <a:noFill/>
        </p:spPr>
      </p:pic>
      <p:pic>
        <p:nvPicPr>
          <p:cNvPr id="12" name="Picture 8" descr="D:\Загрузки\circ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4313" y="4464846"/>
            <a:ext cx="1214446" cy="1214446"/>
          </a:xfrm>
          <a:prstGeom prst="rect">
            <a:avLst/>
          </a:prstGeom>
          <a:noFill/>
        </p:spPr>
      </p:pic>
      <p:pic>
        <p:nvPicPr>
          <p:cNvPr id="1035" name="Picture 11" descr="D:\Загрузки\circle(4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4500570"/>
            <a:ext cx="1178714" cy="11787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000108"/>
            <a:ext cx="8215370" cy="128588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714620"/>
            <a:ext cx="8043890" cy="342902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i="1" dirty="0" smtClean="0"/>
              <a:t>Вопрос основной задачи :</a:t>
            </a:r>
          </a:p>
          <a:p>
            <a:pPr>
              <a:buNone/>
            </a:pPr>
            <a:r>
              <a:rPr lang="ru-RU" sz="2000" dirty="0" smtClean="0"/>
              <a:t> Какое наименьшее число шаров надо взять ( не видя их ), чтобы</a:t>
            </a:r>
          </a:p>
          <a:p>
            <a:pPr>
              <a:buNone/>
            </a:pPr>
            <a:r>
              <a:rPr lang="ru-RU" sz="2000" dirty="0" smtClean="0"/>
              <a:t>среди них было не меньше 10 шаров одного цвета?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i="1" dirty="0" smtClean="0"/>
              <a:t>Вопрос обратной задачи :</a:t>
            </a:r>
          </a:p>
          <a:p>
            <a:pPr>
              <a:buNone/>
            </a:pPr>
            <a:r>
              <a:rPr lang="ru-RU" sz="2000" dirty="0" smtClean="0"/>
              <a:t>Какое наибольшее число шаров можно взять ( не видя их ), чтобы</a:t>
            </a:r>
          </a:p>
          <a:p>
            <a:pPr>
              <a:buNone/>
            </a:pPr>
            <a:r>
              <a:rPr lang="ru-RU" sz="2000" dirty="0" smtClean="0"/>
              <a:t>среди них было меньше 10 шаров одного цвета?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714512"/>
          </a:xfrm>
        </p:spPr>
        <p:txBody>
          <a:bodyPr/>
          <a:lstStyle/>
          <a:p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 Найти худший случай – значит ответить</a:t>
            </a:r>
            <a:b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 на вопрос обратной задачи</a:t>
            </a:r>
            <a:b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Lucida Sans Unicode" pitchFamily="34" charset="0"/>
                <a:cs typeface="Lucida Sans Unicode" pitchFamily="34" charset="0"/>
              </a:rPr>
            </a:br>
            <a:endParaRPr lang="ru-RU" sz="28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57200"/>
            <a:ext cx="7972452" cy="1971668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Какое наибольшее расстояние пройдет солдат до границы, чтобы не пересечь ее? (10м )</a:t>
            </a:r>
            <a:br>
              <a:rPr lang="ru-RU" sz="2000" dirty="0" smtClean="0"/>
            </a:br>
            <a:r>
              <a:rPr lang="ru-RU" sz="2000" dirty="0" smtClean="0"/>
              <a:t>2. Какое наименьшее расстояние </a:t>
            </a:r>
            <a:r>
              <a:rPr lang="ru-RU" sz="2000" dirty="0" smtClean="0"/>
              <a:t>должен </a:t>
            </a:r>
            <a:r>
              <a:rPr lang="ru-RU" sz="2000" dirty="0" smtClean="0"/>
              <a:t>пройти солдат, чтобы оказаться по другую сторону границы? ( 11м )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Разница в ответах на эти вопросы всегда составляет 1.</a:t>
            </a:r>
            <a:endParaRPr lang="ru-RU" sz="2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428860" y="4643446"/>
            <a:ext cx="4286280" cy="28575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000232" y="4857760"/>
            <a:ext cx="4643470" cy="42862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User\Pictures\стол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286124"/>
            <a:ext cx="2143140" cy="2143140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2000232" y="5786454"/>
            <a:ext cx="592935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857356" y="5643578"/>
            <a:ext cx="28654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7144562" y="571422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7786710" y="5715016"/>
            <a:ext cx="28654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Содержимое 5" descr="солдат.gif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85786" y="2857496"/>
            <a:ext cx="2071670" cy="2071670"/>
          </a:xfrm>
        </p:spPr>
      </p:pic>
      <p:sp>
        <p:nvSpPr>
          <p:cNvPr id="37" name="Прямоугольник 36"/>
          <p:cNvSpPr/>
          <p:nvPr/>
        </p:nvSpPr>
        <p:spPr>
          <a:xfrm>
            <a:off x="4357686" y="5357826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10 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286644" y="5429264"/>
            <a:ext cx="638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 м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/>
          <a:lstStyle/>
          <a:p>
            <a:r>
              <a:rPr lang="ru-RU" sz="2400" dirty="0" smtClean="0"/>
              <a:t>Вернемся к задаче №2.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В ящике лежат 70 шаров: 20 красных, 20 синих и 20 зеленых, а остальные черные и белые. Какое наименьшее число шаров надо взять, не видя их, чтобы среди них было не меньше 10 шаров одного цвета?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1026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428628" cy="428628"/>
          </a:xfrm>
          <a:prstGeom prst="rect">
            <a:avLst/>
          </a:prstGeom>
          <a:noFill/>
        </p:spPr>
      </p:pic>
      <p:pic>
        <p:nvPicPr>
          <p:cNvPr id="7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86124"/>
            <a:ext cx="428628" cy="428628"/>
          </a:xfrm>
          <a:prstGeom prst="rect">
            <a:avLst/>
          </a:prstGeom>
          <a:noFill/>
        </p:spPr>
      </p:pic>
      <p:pic>
        <p:nvPicPr>
          <p:cNvPr id="8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286124"/>
            <a:ext cx="428628" cy="428628"/>
          </a:xfrm>
          <a:prstGeom prst="rect">
            <a:avLst/>
          </a:prstGeom>
          <a:noFill/>
        </p:spPr>
      </p:pic>
      <p:pic>
        <p:nvPicPr>
          <p:cNvPr id="9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86124"/>
            <a:ext cx="428628" cy="428628"/>
          </a:xfrm>
          <a:prstGeom prst="rect">
            <a:avLst/>
          </a:prstGeom>
          <a:noFill/>
        </p:spPr>
      </p:pic>
      <p:pic>
        <p:nvPicPr>
          <p:cNvPr id="10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86124"/>
            <a:ext cx="428628" cy="428628"/>
          </a:xfrm>
          <a:prstGeom prst="rect">
            <a:avLst/>
          </a:prstGeom>
          <a:noFill/>
        </p:spPr>
      </p:pic>
      <p:pic>
        <p:nvPicPr>
          <p:cNvPr id="11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428628" cy="428628"/>
          </a:xfrm>
          <a:prstGeom prst="rect">
            <a:avLst/>
          </a:prstGeom>
          <a:noFill/>
        </p:spPr>
      </p:pic>
      <p:pic>
        <p:nvPicPr>
          <p:cNvPr id="12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286124"/>
            <a:ext cx="428628" cy="428628"/>
          </a:xfrm>
          <a:prstGeom prst="rect">
            <a:avLst/>
          </a:prstGeom>
          <a:noFill/>
        </p:spPr>
      </p:pic>
      <p:pic>
        <p:nvPicPr>
          <p:cNvPr id="13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8605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786058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86058"/>
            <a:ext cx="428628" cy="428628"/>
          </a:xfrm>
          <a:prstGeom prst="rect">
            <a:avLst/>
          </a:prstGeom>
          <a:noFill/>
        </p:spPr>
      </p:pic>
      <p:pic>
        <p:nvPicPr>
          <p:cNvPr id="17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786058"/>
            <a:ext cx="428628" cy="428628"/>
          </a:xfrm>
          <a:prstGeom prst="rect">
            <a:avLst/>
          </a:prstGeom>
          <a:noFill/>
        </p:spPr>
      </p:pic>
      <p:pic>
        <p:nvPicPr>
          <p:cNvPr id="18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786058"/>
            <a:ext cx="428628" cy="428628"/>
          </a:xfrm>
          <a:prstGeom prst="rect">
            <a:avLst/>
          </a:prstGeom>
          <a:noFill/>
        </p:spPr>
      </p:pic>
      <p:pic>
        <p:nvPicPr>
          <p:cNvPr id="19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786058"/>
            <a:ext cx="428628" cy="428628"/>
          </a:xfrm>
          <a:prstGeom prst="rect">
            <a:avLst/>
          </a:prstGeom>
          <a:noFill/>
        </p:spPr>
      </p:pic>
      <p:pic>
        <p:nvPicPr>
          <p:cNvPr id="20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786058"/>
            <a:ext cx="428628" cy="428628"/>
          </a:xfrm>
          <a:prstGeom prst="rect">
            <a:avLst/>
          </a:prstGeom>
          <a:noFill/>
        </p:spPr>
      </p:pic>
      <p:pic>
        <p:nvPicPr>
          <p:cNvPr id="21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86058"/>
            <a:ext cx="428628" cy="428628"/>
          </a:xfrm>
          <a:prstGeom prst="rect">
            <a:avLst/>
          </a:prstGeom>
          <a:noFill/>
        </p:spPr>
      </p:pic>
      <p:pic>
        <p:nvPicPr>
          <p:cNvPr id="22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86124"/>
            <a:ext cx="428628" cy="428628"/>
          </a:xfrm>
          <a:prstGeom prst="rect">
            <a:avLst/>
          </a:prstGeom>
          <a:noFill/>
        </p:spPr>
      </p:pic>
      <p:pic>
        <p:nvPicPr>
          <p:cNvPr id="23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286124"/>
            <a:ext cx="428628" cy="428628"/>
          </a:xfrm>
          <a:prstGeom prst="rect">
            <a:avLst/>
          </a:prstGeom>
          <a:noFill/>
        </p:spPr>
      </p:pic>
      <p:pic>
        <p:nvPicPr>
          <p:cNvPr id="24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286124"/>
            <a:ext cx="428628" cy="428628"/>
          </a:xfrm>
          <a:prstGeom prst="rect">
            <a:avLst/>
          </a:prstGeom>
          <a:noFill/>
        </p:spPr>
      </p:pic>
      <p:pic>
        <p:nvPicPr>
          <p:cNvPr id="25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286124"/>
            <a:ext cx="428628" cy="428628"/>
          </a:xfrm>
          <a:prstGeom prst="rect">
            <a:avLst/>
          </a:prstGeom>
          <a:noFill/>
        </p:spPr>
      </p:pic>
      <p:pic>
        <p:nvPicPr>
          <p:cNvPr id="1027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857628"/>
            <a:ext cx="428628" cy="428628"/>
          </a:xfrm>
          <a:prstGeom prst="rect">
            <a:avLst/>
          </a:prstGeom>
          <a:noFill/>
        </p:spPr>
      </p:pic>
      <p:pic>
        <p:nvPicPr>
          <p:cNvPr id="27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857628"/>
            <a:ext cx="428628" cy="428628"/>
          </a:xfrm>
          <a:prstGeom prst="rect">
            <a:avLst/>
          </a:prstGeom>
          <a:noFill/>
        </p:spPr>
      </p:pic>
      <p:pic>
        <p:nvPicPr>
          <p:cNvPr id="28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857628"/>
            <a:ext cx="428628" cy="428628"/>
          </a:xfrm>
          <a:prstGeom prst="rect">
            <a:avLst/>
          </a:prstGeom>
          <a:noFill/>
        </p:spPr>
      </p:pic>
      <p:pic>
        <p:nvPicPr>
          <p:cNvPr id="29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857628"/>
            <a:ext cx="428628" cy="428628"/>
          </a:xfrm>
          <a:prstGeom prst="rect">
            <a:avLst/>
          </a:prstGeom>
          <a:noFill/>
        </p:spPr>
      </p:pic>
      <p:pic>
        <p:nvPicPr>
          <p:cNvPr id="30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857628"/>
            <a:ext cx="428628" cy="428628"/>
          </a:xfrm>
          <a:prstGeom prst="rect">
            <a:avLst/>
          </a:prstGeom>
          <a:noFill/>
        </p:spPr>
      </p:pic>
      <p:pic>
        <p:nvPicPr>
          <p:cNvPr id="31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857628"/>
            <a:ext cx="428628" cy="428628"/>
          </a:xfrm>
          <a:prstGeom prst="rect">
            <a:avLst/>
          </a:prstGeom>
          <a:noFill/>
        </p:spPr>
      </p:pic>
      <p:pic>
        <p:nvPicPr>
          <p:cNvPr id="32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857628"/>
            <a:ext cx="428628" cy="428628"/>
          </a:xfrm>
          <a:prstGeom prst="rect">
            <a:avLst/>
          </a:prstGeom>
          <a:noFill/>
        </p:spPr>
      </p:pic>
      <p:pic>
        <p:nvPicPr>
          <p:cNvPr id="33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857628"/>
            <a:ext cx="428628" cy="428628"/>
          </a:xfrm>
          <a:prstGeom prst="rect">
            <a:avLst/>
          </a:prstGeom>
          <a:noFill/>
        </p:spPr>
      </p:pic>
      <p:pic>
        <p:nvPicPr>
          <p:cNvPr id="34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857628"/>
            <a:ext cx="428628" cy="428628"/>
          </a:xfrm>
          <a:prstGeom prst="rect">
            <a:avLst/>
          </a:prstGeom>
          <a:noFill/>
        </p:spPr>
      </p:pic>
      <p:pic>
        <p:nvPicPr>
          <p:cNvPr id="35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857628"/>
            <a:ext cx="428628" cy="428628"/>
          </a:xfrm>
          <a:prstGeom prst="rect">
            <a:avLst/>
          </a:prstGeom>
          <a:noFill/>
        </p:spPr>
      </p:pic>
      <p:pic>
        <p:nvPicPr>
          <p:cNvPr id="36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357694"/>
            <a:ext cx="428628" cy="428628"/>
          </a:xfrm>
          <a:prstGeom prst="rect">
            <a:avLst/>
          </a:prstGeom>
          <a:noFill/>
        </p:spPr>
      </p:pic>
      <p:pic>
        <p:nvPicPr>
          <p:cNvPr id="37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357694"/>
            <a:ext cx="428628" cy="428628"/>
          </a:xfrm>
          <a:prstGeom prst="rect">
            <a:avLst/>
          </a:prstGeom>
          <a:noFill/>
        </p:spPr>
      </p:pic>
      <p:pic>
        <p:nvPicPr>
          <p:cNvPr id="38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357694"/>
            <a:ext cx="428628" cy="428628"/>
          </a:xfrm>
          <a:prstGeom prst="rect">
            <a:avLst/>
          </a:prstGeom>
          <a:noFill/>
        </p:spPr>
      </p:pic>
      <p:pic>
        <p:nvPicPr>
          <p:cNvPr id="39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357694"/>
            <a:ext cx="428628" cy="428628"/>
          </a:xfrm>
          <a:prstGeom prst="rect">
            <a:avLst/>
          </a:prstGeom>
          <a:noFill/>
        </p:spPr>
      </p:pic>
      <p:pic>
        <p:nvPicPr>
          <p:cNvPr id="40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357694"/>
            <a:ext cx="428628" cy="428628"/>
          </a:xfrm>
          <a:prstGeom prst="rect">
            <a:avLst/>
          </a:prstGeom>
          <a:noFill/>
        </p:spPr>
      </p:pic>
      <p:pic>
        <p:nvPicPr>
          <p:cNvPr id="41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357694"/>
            <a:ext cx="428628" cy="428628"/>
          </a:xfrm>
          <a:prstGeom prst="rect">
            <a:avLst/>
          </a:prstGeom>
          <a:noFill/>
        </p:spPr>
      </p:pic>
      <p:pic>
        <p:nvPicPr>
          <p:cNvPr id="42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357694"/>
            <a:ext cx="428628" cy="428628"/>
          </a:xfrm>
          <a:prstGeom prst="rect">
            <a:avLst/>
          </a:prstGeom>
          <a:noFill/>
        </p:spPr>
      </p:pic>
      <p:pic>
        <p:nvPicPr>
          <p:cNvPr id="43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357694"/>
            <a:ext cx="428628" cy="428628"/>
          </a:xfrm>
          <a:prstGeom prst="rect">
            <a:avLst/>
          </a:prstGeom>
          <a:noFill/>
        </p:spPr>
      </p:pic>
      <p:pic>
        <p:nvPicPr>
          <p:cNvPr id="44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357694"/>
            <a:ext cx="428628" cy="428628"/>
          </a:xfrm>
          <a:prstGeom prst="rect">
            <a:avLst/>
          </a:prstGeom>
          <a:noFill/>
        </p:spPr>
      </p:pic>
      <p:pic>
        <p:nvPicPr>
          <p:cNvPr id="45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357694"/>
            <a:ext cx="428628" cy="428628"/>
          </a:xfrm>
          <a:prstGeom prst="rect">
            <a:avLst/>
          </a:prstGeom>
          <a:noFill/>
        </p:spPr>
      </p:pic>
      <p:pic>
        <p:nvPicPr>
          <p:cNvPr id="1028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857760"/>
            <a:ext cx="428628" cy="428628"/>
          </a:xfrm>
          <a:prstGeom prst="rect">
            <a:avLst/>
          </a:prstGeom>
          <a:noFill/>
        </p:spPr>
      </p:pic>
      <p:pic>
        <p:nvPicPr>
          <p:cNvPr id="48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857760"/>
            <a:ext cx="428628" cy="428628"/>
          </a:xfrm>
          <a:prstGeom prst="rect">
            <a:avLst/>
          </a:prstGeom>
          <a:noFill/>
        </p:spPr>
      </p:pic>
      <p:pic>
        <p:nvPicPr>
          <p:cNvPr id="49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857760"/>
            <a:ext cx="428628" cy="428628"/>
          </a:xfrm>
          <a:prstGeom prst="rect">
            <a:avLst/>
          </a:prstGeom>
          <a:noFill/>
        </p:spPr>
      </p:pic>
      <p:pic>
        <p:nvPicPr>
          <p:cNvPr id="50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857760"/>
            <a:ext cx="428628" cy="428628"/>
          </a:xfrm>
          <a:prstGeom prst="rect">
            <a:avLst/>
          </a:prstGeom>
          <a:noFill/>
        </p:spPr>
      </p:pic>
      <p:pic>
        <p:nvPicPr>
          <p:cNvPr id="51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857760"/>
            <a:ext cx="428628" cy="428628"/>
          </a:xfrm>
          <a:prstGeom prst="rect">
            <a:avLst/>
          </a:prstGeom>
          <a:noFill/>
        </p:spPr>
      </p:pic>
      <p:pic>
        <p:nvPicPr>
          <p:cNvPr id="52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857760"/>
            <a:ext cx="428628" cy="428628"/>
          </a:xfrm>
          <a:prstGeom prst="rect">
            <a:avLst/>
          </a:prstGeom>
          <a:noFill/>
        </p:spPr>
      </p:pic>
      <p:pic>
        <p:nvPicPr>
          <p:cNvPr id="53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4857760"/>
            <a:ext cx="428628" cy="428628"/>
          </a:xfrm>
          <a:prstGeom prst="rect">
            <a:avLst/>
          </a:prstGeom>
          <a:noFill/>
        </p:spPr>
      </p:pic>
      <p:pic>
        <p:nvPicPr>
          <p:cNvPr id="54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857760"/>
            <a:ext cx="428628" cy="428628"/>
          </a:xfrm>
          <a:prstGeom prst="rect">
            <a:avLst/>
          </a:prstGeom>
          <a:noFill/>
        </p:spPr>
      </p:pic>
      <p:pic>
        <p:nvPicPr>
          <p:cNvPr id="55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857760"/>
            <a:ext cx="428628" cy="428628"/>
          </a:xfrm>
          <a:prstGeom prst="rect">
            <a:avLst/>
          </a:prstGeom>
          <a:noFill/>
        </p:spPr>
      </p:pic>
      <p:pic>
        <p:nvPicPr>
          <p:cNvPr id="56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857760"/>
            <a:ext cx="428628" cy="428628"/>
          </a:xfrm>
          <a:prstGeom prst="rect">
            <a:avLst/>
          </a:prstGeom>
          <a:noFill/>
        </p:spPr>
      </p:pic>
      <p:pic>
        <p:nvPicPr>
          <p:cNvPr id="57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5357826"/>
            <a:ext cx="428628" cy="428628"/>
          </a:xfrm>
          <a:prstGeom prst="rect">
            <a:avLst/>
          </a:prstGeom>
          <a:noFill/>
        </p:spPr>
      </p:pic>
      <p:pic>
        <p:nvPicPr>
          <p:cNvPr id="58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357826"/>
            <a:ext cx="428628" cy="428628"/>
          </a:xfrm>
          <a:prstGeom prst="rect">
            <a:avLst/>
          </a:prstGeom>
          <a:noFill/>
        </p:spPr>
      </p:pic>
      <p:pic>
        <p:nvPicPr>
          <p:cNvPr id="59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5357826"/>
            <a:ext cx="428628" cy="428628"/>
          </a:xfrm>
          <a:prstGeom prst="rect">
            <a:avLst/>
          </a:prstGeom>
          <a:noFill/>
        </p:spPr>
      </p:pic>
      <p:pic>
        <p:nvPicPr>
          <p:cNvPr id="60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5357826"/>
            <a:ext cx="428628" cy="428628"/>
          </a:xfrm>
          <a:prstGeom prst="rect">
            <a:avLst/>
          </a:prstGeom>
          <a:noFill/>
        </p:spPr>
      </p:pic>
      <p:pic>
        <p:nvPicPr>
          <p:cNvPr id="61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5357826"/>
            <a:ext cx="428628" cy="428628"/>
          </a:xfrm>
          <a:prstGeom prst="rect">
            <a:avLst/>
          </a:prstGeom>
          <a:noFill/>
        </p:spPr>
      </p:pic>
      <p:pic>
        <p:nvPicPr>
          <p:cNvPr id="62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5357826"/>
            <a:ext cx="428628" cy="428628"/>
          </a:xfrm>
          <a:prstGeom prst="rect">
            <a:avLst/>
          </a:prstGeom>
          <a:noFill/>
        </p:spPr>
      </p:pic>
      <p:pic>
        <p:nvPicPr>
          <p:cNvPr id="63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5357826"/>
            <a:ext cx="428628" cy="428628"/>
          </a:xfrm>
          <a:prstGeom prst="rect">
            <a:avLst/>
          </a:prstGeom>
          <a:noFill/>
        </p:spPr>
      </p:pic>
      <p:pic>
        <p:nvPicPr>
          <p:cNvPr id="64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5357826"/>
            <a:ext cx="428628" cy="428628"/>
          </a:xfrm>
          <a:prstGeom prst="rect">
            <a:avLst/>
          </a:prstGeom>
          <a:noFill/>
        </p:spPr>
      </p:pic>
      <p:pic>
        <p:nvPicPr>
          <p:cNvPr id="65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5357826"/>
            <a:ext cx="428628" cy="428628"/>
          </a:xfrm>
          <a:prstGeom prst="rect">
            <a:avLst/>
          </a:prstGeom>
          <a:noFill/>
        </p:spPr>
      </p:pic>
      <p:pic>
        <p:nvPicPr>
          <p:cNvPr id="66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5357826"/>
            <a:ext cx="428628" cy="428628"/>
          </a:xfrm>
          <a:prstGeom prst="rect">
            <a:avLst/>
          </a:prstGeom>
          <a:noFill/>
        </p:spPr>
      </p:pic>
      <p:pic>
        <p:nvPicPr>
          <p:cNvPr id="1029" name="Picture 5" descr="D:\Загрузки\circle(8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071810"/>
            <a:ext cx="1990725" cy="2390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25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75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25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75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25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75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25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75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25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75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25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750"/>
                            </p:stCondLst>
                            <p:childTnLst>
                              <p:par>
                                <p:cTn id="93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25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25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75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25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/>
          <a:lstStyle/>
          <a:p>
            <a:r>
              <a:rPr lang="ru-RU" sz="2400" dirty="0" smtClean="0"/>
              <a:t>Вернемся к задаче №2.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Всего мы взяли: 10 + 9 + 9 + 9 = 37 шаров.      Если мы возьмем еще один шар, у нас будет 10 шаров одного цвета. Следовательно, наименьшее число шаров, которых надо взять так,  чтобы среди них было 10 шаров</a:t>
            </a:r>
          </a:p>
          <a:p>
            <a:pPr>
              <a:buNone/>
            </a:pPr>
            <a:r>
              <a:rPr lang="ru-RU" sz="2000" dirty="0" smtClean="0"/>
              <a:t>     одного </a:t>
            </a:r>
            <a:r>
              <a:rPr lang="ru-RU" sz="2000" dirty="0" smtClean="0"/>
              <a:t>цвета, будет 38.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1026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114" y="4242376"/>
            <a:ext cx="428628" cy="428628"/>
          </a:xfrm>
          <a:prstGeom prst="rect">
            <a:avLst/>
          </a:prstGeom>
          <a:noFill/>
        </p:spPr>
      </p:pic>
      <p:pic>
        <p:nvPicPr>
          <p:cNvPr id="13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6463" y="4263446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0828" y="4267797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2890" y="4273835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3599" y="4263446"/>
            <a:ext cx="428628" cy="428628"/>
          </a:xfrm>
          <a:prstGeom prst="rect">
            <a:avLst/>
          </a:prstGeom>
          <a:noFill/>
        </p:spPr>
      </p:pic>
      <p:pic>
        <p:nvPicPr>
          <p:cNvPr id="17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8856" y="4263446"/>
            <a:ext cx="428628" cy="428628"/>
          </a:xfrm>
          <a:prstGeom prst="rect">
            <a:avLst/>
          </a:prstGeom>
          <a:noFill/>
        </p:spPr>
      </p:pic>
      <p:pic>
        <p:nvPicPr>
          <p:cNvPr id="18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0878" y="4267197"/>
            <a:ext cx="428628" cy="428628"/>
          </a:xfrm>
          <a:prstGeom prst="rect">
            <a:avLst/>
          </a:prstGeom>
          <a:noFill/>
        </p:spPr>
      </p:pic>
      <p:pic>
        <p:nvPicPr>
          <p:cNvPr id="19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0354" y="4267197"/>
            <a:ext cx="428628" cy="428628"/>
          </a:xfrm>
          <a:prstGeom prst="rect">
            <a:avLst/>
          </a:prstGeom>
          <a:noFill/>
        </p:spPr>
      </p:pic>
      <p:pic>
        <p:nvPicPr>
          <p:cNvPr id="20" name="Picture 2" descr="D:\Загрузки\circle(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67197"/>
            <a:ext cx="428628" cy="428628"/>
          </a:xfrm>
          <a:prstGeom prst="rect">
            <a:avLst/>
          </a:prstGeom>
          <a:noFill/>
        </p:spPr>
      </p:pic>
      <p:pic>
        <p:nvPicPr>
          <p:cNvPr id="1027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114" y="4790294"/>
            <a:ext cx="428628" cy="428628"/>
          </a:xfrm>
          <a:prstGeom prst="rect">
            <a:avLst/>
          </a:prstGeom>
          <a:noFill/>
        </p:spPr>
      </p:pic>
      <p:pic>
        <p:nvPicPr>
          <p:cNvPr id="27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9356" y="4797152"/>
            <a:ext cx="428628" cy="428628"/>
          </a:xfrm>
          <a:prstGeom prst="rect">
            <a:avLst/>
          </a:prstGeom>
          <a:noFill/>
        </p:spPr>
      </p:pic>
      <p:pic>
        <p:nvPicPr>
          <p:cNvPr id="28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9441" y="4832592"/>
            <a:ext cx="428628" cy="428628"/>
          </a:xfrm>
          <a:prstGeom prst="rect">
            <a:avLst/>
          </a:prstGeom>
          <a:noFill/>
        </p:spPr>
      </p:pic>
      <p:pic>
        <p:nvPicPr>
          <p:cNvPr id="29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1633" y="4831909"/>
            <a:ext cx="428628" cy="428628"/>
          </a:xfrm>
          <a:prstGeom prst="rect">
            <a:avLst/>
          </a:prstGeom>
          <a:noFill/>
        </p:spPr>
      </p:pic>
      <p:pic>
        <p:nvPicPr>
          <p:cNvPr id="30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3599" y="4832592"/>
            <a:ext cx="428628" cy="428628"/>
          </a:xfrm>
          <a:prstGeom prst="rect">
            <a:avLst/>
          </a:prstGeom>
          <a:noFill/>
        </p:spPr>
      </p:pic>
      <p:pic>
        <p:nvPicPr>
          <p:cNvPr id="31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1223" y="4831909"/>
            <a:ext cx="428628" cy="428628"/>
          </a:xfrm>
          <a:prstGeom prst="rect">
            <a:avLst/>
          </a:prstGeom>
          <a:noFill/>
        </p:spPr>
      </p:pic>
      <p:pic>
        <p:nvPicPr>
          <p:cNvPr id="32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0878" y="4831909"/>
            <a:ext cx="428628" cy="428628"/>
          </a:xfrm>
          <a:prstGeom prst="rect">
            <a:avLst/>
          </a:prstGeom>
          <a:noFill/>
        </p:spPr>
      </p:pic>
      <p:pic>
        <p:nvPicPr>
          <p:cNvPr id="33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179" y="4832592"/>
            <a:ext cx="428628" cy="428628"/>
          </a:xfrm>
          <a:prstGeom prst="rect">
            <a:avLst/>
          </a:prstGeom>
          <a:noFill/>
        </p:spPr>
      </p:pic>
      <p:pic>
        <p:nvPicPr>
          <p:cNvPr id="34" name="Picture 3" descr="D:\Загрузки\circle(6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3553" y="4832592"/>
            <a:ext cx="428628" cy="428628"/>
          </a:xfrm>
          <a:prstGeom prst="rect">
            <a:avLst/>
          </a:prstGeom>
          <a:noFill/>
        </p:spPr>
      </p:pic>
      <p:pic>
        <p:nvPicPr>
          <p:cNvPr id="1028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114" y="5448445"/>
            <a:ext cx="428628" cy="428628"/>
          </a:xfrm>
          <a:prstGeom prst="rect">
            <a:avLst/>
          </a:prstGeom>
          <a:noFill/>
        </p:spPr>
      </p:pic>
      <p:pic>
        <p:nvPicPr>
          <p:cNvPr id="48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448445"/>
            <a:ext cx="428628" cy="428628"/>
          </a:xfrm>
          <a:prstGeom prst="rect">
            <a:avLst/>
          </a:prstGeom>
          <a:noFill/>
        </p:spPr>
      </p:pic>
      <p:pic>
        <p:nvPicPr>
          <p:cNvPr id="49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9441" y="5451129"/>
            <a:ext cx="428628" cy="428628"/>
          </a:xfrm>
          <a:prstGeom prst="rect">
            <a:avLst/>
          </a:prstGeom>
          <a:noFill/>
        </p:spPr>
      </p:pic>
      <p:pic>
        <p:nvPicPr>
          <p:cNvPr id="50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5462585"/>
            <a:ext cx="428628" cy="428628"/>
          </a:xfrm>
          <a:prstGeom prst="rect">
            <a:avLst/>
          </a:prstGeom>
          <a:noFill/>
        </p:spPr>
      </p:pic>
      <p:pic>
        <p:nvPicPr>
          <p:cNvPr id="51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5462585"/>
            <a:ext cx="428628" cy="428628"/>
          </a:xfrm>
          <a:prstGeom prst="rect">
            <a:avLst/>
          </a:prstGeom>
          <a:noFill/>
        </p:spPr>
      </p:pic>
      <p:pic>
        <p:nvPicPr>
          <p:cNvPr id="52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5904" y="5462585"/>
            <a:ext cx="428628" cy="428628"/>
          </a:xfrm>
          <a:prstGeom prst="rect">
            <a:avLst/>
          </a:prstGeom>
          <a:noFill/>
        </p:spPr>
      </p:pic>
      <p:pic>
        <p:nvPicPr>
          <p:cNvPr id="53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0878" y="5470999"/>
            <a:ext cx="428628" cy="428628"/>
          </a:xfrm>
          <a:prstGeom prst="rect">
            <a:avLst/>
          </a:prstGeom>
          <a:noFill/>
        </p:spPr>
      </p:pic>
      <p:pic>
        <p:nvPicPr>
          <p:cNvPr id="54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6676" y="5462585"/>
            <a:ext cx="428628" cy="428628"/>
          </a:xfrm>
          <a:prstGeom prst="rect">
            <a:avLst/>
          </a:prstGeom>
          <a:noFill/>
        </p:spPr>
      </p:pic>
      <p:pic>
        <p:nvPicPr>
          <p:cNvPr id="55" name="Picture 4" descr="D:\Загрузки\circle(7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5451129"/>
            <a:ext cx="428628" cy="428628"/>
          </a:xfrm>
          <a:prstGeom prst="rect">
            <a:avLst/>
          </a:prstGeom>
          <a:noFill/>
        </p:spPr>
      </p:pic>
      <p:pic>
        <p:nvPicPr>
          <p:cNvPr id="1029" name="Picture 5" descr="D:\Загрузки\circle(8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143248"/>
            <a:ext cx="1990725" cy="2390775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0066" y="4242376"/>
            <a:ext cx="427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2401" y="4834183"/>
            <a:ext cx="427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5257" y="5429549"/>
            <a:ext cx="433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51826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Проект Прием рассмотрения </Template>
  <TotalTime>575</TotalTime>
  <Words>772</Words>
  <Application>Microsoft Office PowerPoint</Application>
  <PresentationFormat>Экран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Пиксел</vt:lpstr>
      <vt:lpstr>1_Пиксел</vt:lpstr>
      <vt:lpstr>2_Пиксел</vt:lpstr>
      <vt:lpstr>3_Пиксел</vt:lpstr>
      <vt:lpstr>4_Пиксел</vt:lpstr>
      <vt:lpstr>5_Пиксел</vt:lpstr>
      <vt:lpstr>6_Пиксел</vt:lpstr>
      <vt:lpstr>7_Пиксел</vt:lpstr>
      <vt:lpstr>8_Пиксел</vt:lpstr>
      <vt:lpstr>9_Пиксел</vt:lpstr>
      <vt:lpstr>10_Пиксел</vt:lpstr>
      <vt:lpstr>Задачи на  худший случай </vt:lpstr>
      <vt:lpstr>    Введение </vt:lpstr>
      <vt:lpstr>    Цель данного исследования: на примере задач на худший случай показать приемы решения нестандартных задач.</vt:lpstr>
      <vt:lpstr>       Задача №1  Перед нами 10 закрытых замков и 10 похожих ключей к ним. К каждому замку подходит только один ключ, но ключи смешались. Сколько нужно произвести проб, чтобы гарантированно открыть все замки?</vt:lpstr>
      <vt:lpstr>     Задача №2</vt:lpstr>
      <vt:lpstr>  Найти худший случай – значит ответить   на вопрос обратной задачи </vt:lpstr>
      <vt:lpstr> 1. Какое наибольшее расстояние пройдет солдат до границы, чтобы не пересечь ее? (10м ) 2. Какое наименьшее расстояние должен пройти солдат, чтобы оказаться по другую сторону границы? ( 11м )   Разница в ответах на эти вопросы всегда составляет 1.</vt:lpstr>
      <vt:lpstr>Вернемся к задаче №2.</vt:lpstr>
      <vt:lpstr>Вернемся к задаче №2.</vt:lpstr>
      <vt:lpstr>Задача №3  В темном чулане 20 банок. Из них 8 с клубничным вареньем, 7 с малиновым и 5 с клюквенным. Какое наибольшее число банок нужно взять (не зажигая света), чтобы там наверняка осталось, по крайней мере, 4 банки одного и 3 банки другого варенья? </vt:lpstr>
      <vt:lpstr>    Дополнительные задачи</vt:lpstr>
      <vt:lpstr>Слайд 12</vt:lpstr>
      <vt:lpstr>Список литературы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самый худший случай</dc:title>
  <dc:creator>User</dc:creator>
  <cp:lastModifiedBy>User</cp:lastModifiedBy>
  <cp:revision>77</cp:revision>
  <dcterms:created xsi:type="dcterms:W3CDTF">2017-04-08T12:42:28Z</dcterms:created>
  <dcterms:modified xsi:type="dcterms:W3CDTF">2017-04-09T11:42:12Z</dcterms:modified>
</cp:coreProperties>
</file>