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9" r:id="rId3"/>
    <p:sldId id="263" r:id="rId4"/>
    <p:sldId id="267" r:id="rId5"/>
    <p:sldId id="278" r:id="rId6"/>
    <p:sldId id="279" r:id="rId7"/>
    <p:sldId id="264" r:id="rId8"/>
    <p:sldId id="266" r:id="rId9"/>
    <p:sldId id="261" r:id="rId10"/>
    <p:sldId id="262" r:id="rId11"/>
    <p:sldId id="268" r:id="rId12"/>
    <p:sldId id="269" r:id="rId13"/>
    <p:sldId id="270" r:id="rId14"/>
    <p:sldId id="280" r:id="rId15"/>
    <p:sldId id="275" r:id="rId16"/>
    <p:sldId id="281" r:id="rId17"/>
    <p:sldId id="277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F1A25501-2838-4FF2-956D-171FE9F15C17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1E6F66-B9B2-445D-81B7-C26815DCA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926A2-2ABE-4C53-BD7C-A3AA29F49126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C2929-AB4C-4DDE-901A-5F11913300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1F19E-5E25-4308-BE6C-192F0859D936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E0FE8-4558-4C36-AA67-991277FD37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3FAA7-8A43-4D0C-9681-F31B143860DE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582DB-2623-4D98-8325-748D45859E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CCFF3-2633-4EA1-B3D4-9BCC842DCB35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BCF27-465D-44E5-96F6-1CC8609208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201D7-F798-452D-926E-02FB824C42BE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8ED21-B5C4-4EF6-B19E-0BE02BE207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20EB8C0-08F8-4F92-8E17-B7A2BD915557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EA1CD87-0AF6-4969-822F-9B9A57595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48F58BB3-2841-453D-96EB-DD94D7CC2DF9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E4BFB87-07D4-49B8-93D7-594FC044AA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97E2B-09B5-4DE4-B214-FE5CFEA9BE6C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22AAD-0D6D-4A67-8149-BD71BC2DBC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B8762-5AED-4F34-9A48-FF2C610E8677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F07F4-9D50-4111-A5A2-CA72E31F02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C8A46-C9A2-4D72-BA1D-35332A64A940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0D2E-7FB0-482D-A7FF-1D47740E0B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FCF59B5-E170-4F1C-AD0F-4E54840AF902}" type="datetimeFigureOut">
              <a:rPr lang="ru-RU" smtClean="0"/>
              <a:pPr>
                <a:defRPr/>
              </a:pPr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A6B1AE-7CA4-4A0A-838D-681F714FB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275" y="332656"/>
            <a:ext cx="8229600" cy="48965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>Подобные слагаемые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6 класс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effectLst/>
                <a:latin typeface="+mn-lt"/>
              </a:rPr>
              <a:t/>
            </a:r>
            <a:br>
              <a:rPr lang="ru-RU" sz="1800" dirty="0" smtClean="0">
                <a:solidFill>
                  <a:srgbClr val="002060"/>
                </a:solidFill>
                <a:effectLst/>
                <a:latin typeface="+mn-lt"/>
              </a:rPr>
            </a:br>
            <a:endParaRPr lang="ru-RU" sz="1800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157192"/>
            <a:ext cx="3960440" cy="151216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Чуракова Людмила Анатольевна,</a:t>
            </a:r>
          </a:p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Труновская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r>
              <a:rPr lang="ru-RU" sz="1600" dirty="0" smtClean="0">
                <a:solidFill>
                  <a:srgbClr val="002060"/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Слагаемые, имеющие одинаковую буквенную часть, называют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подобными слагаемыми</a:t>
            </a:r>
            <a:endParaRPr lang="ru-RU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3024336"/>
          </a:xfrm>
        </p:spPr>
        <p:txBody>
          <a:bodyPr/>
          <a:lstStyle/>
          <a:p>
            <a:pPr marL="624078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4,2x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+ 2x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4,2x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x- 2x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16m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16m  -   2m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27с+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8с+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7с                             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k- 8k+ k- 33k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- 17-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+ 1,4                          1n+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0,4d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9442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Подобные слагаемые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отличаться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только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коэффициентами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17m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3m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3,7 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6,3y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+70         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6x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+ 8c                               23-89 -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53a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5,1a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7,5a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- 5+ 19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- 29a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 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Запишите свои примеры подобных слагаемых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364088" y="4509120"/>
          <a:ext cx="371654" cy="720080"/>
        </p:xfrm>
        <a:graphic>
          <a:graphicData uri="http://schemas.openxmlformats.org/presentationml/2006/ole">
            <p:oleObj spid="_x0000_s27650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588224" y="4509120"/>
          <a:ext cx="371655" cy="720081"/>
        </p:xfrm>
        <a:graphic>
          <a:graphicData uri="http://schemas.openxmlformats.org/presentationml/2006/ole">
            <p:oleObj spid="_x0000_s27651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380312" y="4509120"/>
          <a:ext cx="292224" cy="754912"/>
        </p:xfrm>
        <a:graphic>
          <a:graphicData uri="http://schemas.openxmlformats.org/presentationml/2006/ole">
            <p:oleObj spid="_x0000_s27652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45638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сложить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(или говорят: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привести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подобные слагаемые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надо: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сложить их коэффициенты и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 умножить на общую буквенную 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641480"/>
          </a:xfrm>
        </p:spPr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17m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(2-17+3)∙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m= -12m</a:t>
            </a:r>
          </a:p>
          <a:p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6x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c=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6-2)∙x+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5с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23-89 -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53a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5,1a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 (23-89) +(-53+5,1)∙a=-66-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7,9a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Привести подобные слагаемые: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383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664296"/>
                <a:gridCol w="3106688"/>
              </a:tblGrid>
              <a:tr h="935806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3200" b="0" dirty="0" smtClean="0"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у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3200" b="0" dirty="0" smtClean="0"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x+ x- 45x- 24x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-89x- x+ 42x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4(2-3x)+ 5(-2x- 3)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-25a+34a- a+ 39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-5a+2(7- a)- (a+ 6)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-6(5a+ 3c)-(7+ a)-(- 9)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5x+2(7- x)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-12(4- 2d)- 9(d+ 3)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-5(4b- 3)- 7(6- b)+(b-1)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-6a- 8(a- 3)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383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664296"/>
                <a:gridCol w="3106688"/>
              </a:tblGrid>
              <a:tr h="935806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3200" b="0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3200" b="0" dirty="0" smtClean="0"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3200" b="0" dirty="0" smtClean="0">
                          <a:solidFill>
                            <a:srgbClr val="000E2A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уровень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x- 123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a+ 39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a+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-18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x+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d-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28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12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+ 24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ошибки: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-(-3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a+2b-7)+(-2+a- b)= 3a- 2b- 7- 2+a- b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-(0,8- 3x)-(1-x)=0,8+3x-1+x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11560" y="4509120"/>
          <a:ext cx="7027134" cy="1008112"/>
        </p:xfrm>
        <a:graphic>
          <a:graphicData uri="http://schemas.openxmlformats.org/presentationml/2006/ole">
            <p:oleObj spid="_x0000_s30723" name="Формула" r:id="rId3" imgW="3009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ошибки: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-(-3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a+2b-7)+(-2+a- b)= 3a- 2b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7- 2+a- b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-(0,8- 3x)-(1-x)=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0,8+3x-1+x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4725144"/>
          <a:ext cx="5781675" cy="1008063"/>
        </p:xfrm>
        <a:graphic>
          <a:graphicData uri="http://schemas.openxmlformats.org/presentationml/2006/ole">
            <p:oleObj spid="_x0000_s34818" name="Формула" r:id="rId3" imgW="247644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516216" y="4797152"/>
          <a:ext cx="975592" cy="864096"/>
        </p:xfrm>
        <a:graphic>
          <a:graphicData uri="http://schemas.openxmlformats.org/presentationml/2006/ole">
            <p:oleObj spid="_x0000_s34819" name="Формула" r:id="rId4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Подведём итоги: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слагаемые называются подобными?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 могут отличаться друг от друга подобные слагаемые?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основании какого свойства умножения выполняется приведение подобных слагаемых?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 «чтобы привести подобные слагаемые, надо…»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стр.224-225, выучить определения и правило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1304, 1306(1 столб.)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Составить карточку с 5 примерами на приведение подобных слагаемых( с решением 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Использованные источники: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Н.Я. Математика.6 класс: учеб. для общеобразовательных учреждений/29-е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М.: Мнемозина, 2012.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Зубарева И.И., Мордкович А.Г. Математика.6 класс: учеб. для общеобразовательных учреждений/9-е изд., стер.- М.: Мнемозина, 2010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Кеняйкина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Л.А. «Мнемоника в стихах на уроках математики»(фестиваль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идей «Открытый урок»)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30425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Выполнить</a:t>
            </a:r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умножение и </a:t>
            </a:r>
            <a:b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назвать коэффициент в каждом выражении:</a:t>
            </a:r>
            <a:endParaRPr lang="ru-RU" sz="4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87624" y="3140968"/>
          <a:ext cx="1368425" cy="1011238"/>
        </p:xfrm>
        <a:graphic>
          <a:graphicData uri="http://schemas.openxmlformats.org/presentationml/2006/ole">
            <p:oleObj spid="_x0000_s1026" name="Формула" r:id="rId3" imgW="58392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71600" y="4149080"/>
          <a:ext cx="1931988" cy="1011238"/>
        </p:xfrm>
        <a:graphic>
          <a:graphicData uri="http://schemas.openxmlformats.org/presentationml/2006/ole">
            <p:oleObj spid="_x0000_s1027" name="Формула" r:id="rId4" imgW="825480" imgH="431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43608" y="5229200"/>
          <a:ext cx="1366838" cy="1487488"/>
        </p:xfrm>
        <a:graphic>
          <a:graphicData uri="http://schemas.openxmlformats.org/presentationml/2006/ole">
            <p:oleObj spid="_x0000_s1028" name="Формула" r:id="rId5" imgW="583920" imgH="6346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91880" y="2852936"/>
          <a:ext cx="1935163" cy="1547812"/>
        </p:xfrm>
        <a:graphic>
          <a:graphicData uri="http://schemas.openxmlformats.org/presentationml/2006/ole">
            <p:oleObj spid="_x0000_s1029" name="Формула" r:id="rId6" imgW="825480" imgH="6602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635896" y="4077072"/>
          <a:ext cx="1666875" cy="1011238"/>
        </p:xfrm>
        <a:graphic>
          <a:graphicData uri="http://schemas.openxmlformats.org/presentationml/2006/ole">
            <p:oleObj spid="_x0000_s1030" name="Формула" r:id="rId7" imgW="711000" imgH="431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228184" y="3140968"/>
          <a:ext cx="1903412" cy="1011238"/>
        </p:xfrm>
        <a:graphic>
          <a:graphicData uri="http://schemas.openxmlformats.org/presentationml/2006/ole">
            <p:oleObj spid="_x0000_s1031" name="Формула" r:id="rId8" imgW="812520" imgH="4316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6444208" y="4077072"/>
          <a:ext cx="1279525" cy="1011237"/>
        </p:xfrm>
        <a:graphic>
          <a:graphicData uri="http://schemas.openxmlformats.org/presentationml/2006/ole">
            <p:oleObj spid="_x0000_s1032" name="Формула" r:id="rId9" imgW="545760" imgH="431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563888" y="5445224"/>
          <a:ext cx="1604963" cy="1011237"/>
        </p:xfrm>
        <a:graphic>
          <a:graphicData uri="http://schemas.openxmlformats.org/presentationml/2006/ole">
            <p:oleObj spid="_x0000_s1033" name="Формула" r:id="rId10" imgW="685800" imgH="431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012160" y="5445224"/>
          <a:ext cx="2230437" cy="1011237"/>
        </p:xfrm>
        <a:graphic>
          <a:graphicData uri="http://schemas.openxmlformats.org/presentationml/2006/ole">
            <p:oleObj spid="_x0000_s1034" name="Формула" r:id="rId11" imgW="952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29523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Распределительное свойство умножения</a:t>
            </a:r>
            <a:b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b)∙c=ac+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b)∙c=ac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справедливо для любых чисел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6839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(23+41)∙2=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23∙2+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41∙2=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46+82=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(53-18)∙3=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53∙3-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18∙3=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159-54=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Раскрытие скобок-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это замена выражения (</a:t>
            </a:r>
            <a:r>
              <a:rPr lang="en-US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a+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b)∙c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выражением   </a:t>
            </a:r>
            <a:r>
              <a:rPr lang="en-US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ac+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или </a:t>
            </a:r>
            <a:b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выражения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с∙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en-US" sz="3600" dirty="0" smtClean="0">
                <a:solidFill>
                  <a:srgbClr val="002060"/>
                </a:solidFill>
                <a:latin typeface="+mn-lt"/>
              </a:rPr>
              <a:t>a+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+mn-lt"/>
              </a:rPr>
              <a:t>b)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выражением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+mn-lt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ca+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0" dirty="0" smtClean="0">
                <a:solidFill>
                  <a:srgbClr val="002060"/>
                </a:solidFill>
                <a:effectLst/>
                <a:latin typeface="+mn-lt"/>
              </a:rPr>
              <a:t> </a:t>
            </a:r>
            <a:br>
              <a:rPr lang="ru-RU" sz="3600" b="0" dirty="0" smtClean="0">
                <a:solidFill>
                  <a:srgbClr val="002060"/>
                </a:solidFill>
                <a:effectLst/>
                <a:latin typeface="+mn-lt"/>
              </a:rPr>
            </a:br>
            <a:endParaRPr lang="ru-RU" sz="3600" b="0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73634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(3-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a)∙6= 18-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              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(a+9)= 5a+45</a:t>
            </a:r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12(b-4)= 12b-48            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(2+c)∙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80+40c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раскрываются скобки, перед которыми стоит знак «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скобкой «плюс" стоит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о том и говорит,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ты скобки опускай,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все числа выпускай.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x+ (y+ 9- t)= x+ y+ 9- t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7+ (-a + h- d)= 7- a+ h- 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099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раскрываются скобки, перед которыми стоит знак «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скобкой «минус» строгий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Загородит нам дорогу.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скобки убирать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 знаки поменять.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-(a+ 5)- c= -a- 5- c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-(6- m+ n)= -6+ 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25-(a- b+ 28)= 25- a+ b- 28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Раскрыть скобки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+mn-lt"/>
              </a:rPr>
              <a:t>:</a:t>
            </a:r>
            <a:endParaRPr lang="ru-RU" sz="3600" dirty="0">
              <a:solidFill>
                <a:srgbClr val="002060"/>
              </a:solidFill>
              <a:effectLst/>
              <a:latin typeface="+mn-lt"/>
            </a:endParaRPr>
          </a:p>
        </p:txBody>
      </p:sp>
      <p:graphicFrame>
        <p:nvGraphicFramePr>
          <p:cNvPr id="205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0" y="1268413"/>
          <a:ext cx="2408238" cy="744537"/>
        </p:xfrm>
        <a:graphic>
          <a:graphicData uri="http://schemas.openxmlformats.org/presentationml/2006/ole">
            <p:oleObj spid="_x0000_s21506" name="Формула" r:id="rId3" imgW="698400" imgH="215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0" y="2276872"/>
          <a:ext cx="2762250" cy="720725"/>
        </p:xfrm>
        <a:graphic>
          <a:graphicData uri="http://schemas.openxmlformats.org/presentationml/2006/ole">
            <p:oleObj spid="_x0000_s21508" name="Формула" r:id="rId4" imgW="82548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907704" y="4149080"/>
          <a:ext cx="2938462" cy="792163"/>
        </p:xfrm>
        <a:graphic>
          <a:graphicData uri="http://schemas.openxmlformats.org/presentationml/2006/ole">
            <p:oleObj spid="_x0000_s21509" name="Формула" r:id="rId5" imgW="79992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788024" y="3212976"/>
          <a:ext cx="2928938" cy="720725"/>
        </p:xfrm>
        <a:graphic>
          <a:graphicData uri="http://schemas.openxmlformats.org/presentationml/2006/ole">
            <p:oleObj spid="_x0000_s21510" name="Формула" r:id="rId6" imgW="876240" imgH="2156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004048" y="1340768"/>
          <a:ext cx="2333625" cy="720725"/>
        </p:xfrm>
        <a:graphic>
          <a:graphicData uri="http://schemas.openxmlformats.org/presentationml/2006/ole">
            <p:oleObj spid="_x0000_s21512" name="Формула" r:id="rId7" imgW="698400" imgH="2156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932040" y="2276872"/>
          <a:ext cx="2465387" cy="774700"/>
        </p:xfrm>
        <a:graphic>
          <a:graphicData uri="http://schemas.openxmlformats.org/presentationml/2006/ole">
            <p:oleObj spid="_x0000_s21513" name="Формула" r:id="rId8" imgW="685800" imgH="2156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907704" y="4869160"/>
          <a:ext cx="2747963" cy="804862"/>
        </p:xfrm>
        <a:graphic>
          <a:graphicData uri="http://schemas.openxmlformats.org/presentationml/2006/ole">
            <p:oleObj spid="_x0000_s21514" name="Формула" r:id="rId9" imgW="736560" imgH="215640" progId="Equation.3">
              <p:embed/>
            </p:oleObj>
          </a:graphicData>
        </a:graphic>
      </p:graphicFrame>
      <p:graphicFrame>
        <p:nvGraphicFramePr>
          <p:cNvPr id="2061" name="Object 6"/>
          <p:cNvGraphicFramePr>
            <a:graphicFrameLocks noChangeAspect="1"/>
          </p:cNvGraphicFramePr>
          <p:nvPr/>
        </p:nvGraphicFramePr>
        <p:xfrm>
          <a:off x="0" y="3140968"/>
          <a:ext cx="2522537" cy="792162"/>
        </p:xfrm>
        <a:graphic>
          <a:graphicData uri="http://schemas.openxmlformats.org/presentationml/2006/ole">
            <p:oleObj spid="_x0000_s21516" name="Формула" r:id="rId10" imgW="685800" imgH="215640" progId="Equation.3">
              <p:embed/>
            </p:oleObj>
          </a:graphicData>
        </a:graphic>
      </p:graphicFrame>
      <p:graphicFrame>
        <p:nvGraphicFramePr>
          <p:cNvPr id="2062" name="Object 6"/>
          <p:cNvGraphicFramePr>
            <a:graphicFrameLocks noChangeAspect="1"/>
          </p:cNvGraphicFramePr>
          <p:nvPr/>
        </p:nvGraphicFramePr>
        <p:xfrm>
          <a:off x="1763688" y="5661248"/>
          <a:ext cx="3344863" cy="835025"/>
        </p:xfrm>
        <a:graphic>
          <a:graphicData uri="http://schemas.openxmlformats.org/presentationml/2006/ole">
            <p:oleObj spid="_x0000_s21517" name="Формула" r:id="rId11" imgW="863280" imgH="215640" progId="Equation.3">
              <p:embed/>
            </p:oleObj>
          </a:graphicData>
        </a:graphic>
      </p:graphicFrame>
      <p:graphicFrame>
        <p:nvGraphicFramePr>
          <p:cNvPr id="21518" name="Содержимое 3"/>
          <p:cNvGraphicFramePr>
            <a:graphicFrameLocks noChangeAspect="1"/>
          </p:cNvGraphicFramePr>
          <p:nvPr/>
        </p:nvGraphicFramePr>
        <p:xfrm>
          <a:off x="2483768" y="1268760"/>
          <a:ext cx="1800200" cy="680883"/>
        </p:xfrm>
        <a:graphic>
          <a:graphicData uri="http://schemas.openxmlformats.org/presentationml/2006/ole">
            <p:oleObj spid="_x0000_s21518" name="Формула" r:id="rId12" imgW="469800" imgH="177480" progId="Equation.3">
              <p:embed/>
            </p:oleObj>
          </a:graphicData>
        </a:graphic>
      </p:graphicFrame>
      <p:graphicFrame>
        <p:nvGraphicFramePr>
          <p:cNvPr id="21519" name="Object 8"/>
          <p:cNvGraphicFramePr>
            <a:graphicFrameLocks noChangeAspect="1"/>
          </p:cNvGraphicFramePr>
          <p:nvPr/>
        </p:nvGraphicFramePr>
        <p:xfrm>
          <a:off x="7277100" y="1340768"/>
          <a:ext cx="1866900" cy="593725"/>
        </p:xfrm>
        <a:graphic>
          <a:graphicData uri="http://schemas.openxmlformats.org/presentationml/2006/ole">
            <p:oleObj spid="_x0000_s21519" name="Формула" r:id="rId13" imgW="558720" imgH="177480" progId="Equation.3">
              <p:embed/>
            </p:oleObj>
          </a:graphicData>
        </a:graphic>
      </p:graphicFrame>
      <p:graphicFrame>
        <p:nvGraphicFramePr>
          <p:cNvPr id="21520" name="Object 4"/>
          <p:cNvGraphicFramePr>
            <a:graphicFrameLocks noChangeAspect="1"/>
          </p:cNvGraphicFramePr>
          <p:nvPr/>
        </p:nvGraphicFramePr>
        <p:xfrm>
          <a:off x="2627784" y="2276872"/>
          <a:ext cx="1827213" cy="593725"/>
        </p:xfrm>
        <a:graphic>
          <a:graphicData uri="http://schemas.openxmlformats.org/presentationml/2006/ole">
            <p:oleObj spid="_x0000_s21520" name="Формула" r:id="rId14" imgW="545760" imgH="177480" progId="Equation.3">
              <p:embed/>
            </p:oleObj>
          </a:graphicData>
        </a:graphic>
      </p:graphicFrame>
      <p:graphicFrame>
        <p:nvGraphicFramePr>
          <p:cNvPr id="21521" name="Object 13"/>
          <p:cNvGraphicFramePr>
            <a:graphicFrameLocks noChangeAspect="1"/>
          </p:cNvGraphicFramePr>
          <p:nvPr/>
        </p:nvGraphicFramePr>
        <p:xfrm>
          <a:off x="2411760" y="3140968"/>
          <a:ext cx="1728787" cy="652462"/>
        </p:xfrm>
        <a:graphic>
          <a:graphicData uri="http://schemas.openxmlformats.org/presentationml/2006/ole">
            <p:oleObj spid="_x0000_s21521" name="Формула" r:id="rId15" imgW="469800" imgH="177480" progId="Equation.3">
              <p:embed/>
            </p:oleObj>
          </a:graphicData>
        </a:graphic>
      </p:graphicFrame>
      <p:graphicFrame>
        <p:nvGraphicFramePr>
          <p:cNvPr id="21522" name="Object 9"/>
          <p:cNvGraphicFramePr>
            <a:graphicFrameLocks noChangeAspect="1"/>
          </p:cNvGraphicFramePr>
          <p:nvPr/>
        </p:nvGraphicFramePr>
        <p:xfrm>
          <a:off x="7308304" y="2276872"/>
          <a:ext cx="1690687" cy="638175"/>
        </p:xfrm>
        <a:graphic>
          <a:graphicData uri="http://schemas.openxmlformats.org/presentationml/2006/ole">
            <p:oleObj spid="_x0000_s21522" name="Формула" r:id="rId16" imgW="469800" imgH="177480" progId="Equation.3">
              <p:embed/>
            </p:oleObj>
          </a:graphicData>
        </a:graphic>
      </p:graphicFrame>
      <p:graphicFrame>
        <p:nvGraphicFramePr>
          <p:cNvPr id="21523" name="Object 6"/>
          <p:cNvGraphicFramePr>
            <a:graphicFrameLocks noChangeAspect="1"/>
          </p:cNvGraphicFramePr>
          <p:nvPr/>
        </p:nvGraphicFramePr>
        <p:xfrm>
          <a:off x="7658100" y="3284984"/>
          <a:ext cx="1485900" cy="593725"/>
        </p:xfrm>
        <a:graphic>
          <a:graphicData uri="http://schemas.openxmlformats.org/presentationml/2006/ole">
            <p:oleObj spid="_x0000_s21523" name="Формула" r:id="rId17" imgW="444240" imgH="177480" progId="Equation.3">
              <p:embed/>
            </p:oleObj>
          </a:graphicData>
        </a:graphic>
      </p:graphicFrame>
      <p:graphicFrame>
        <p:nvGraphicFramePr>
          <p:cNvPr id="21524" name="Object 5"/>
          <p:cNvGraphicFramePr>
            <a:graphicFrameLocks noChangeAspect="1"/>
          </p:cNvGraphicFramePr>
          <p:nvPr/>
        </p:nvGraphicFramePr>
        <p:xfrm>
          <a:off x="4716016" y="4149080"/>
          <a:ext cx="2146300" cy="652463"/>
        </p:xfrm>
        <a:graphic>
          <a:graphicData uri="http://schemas.openxmlformats.org/presentationml/2006/ole">
            <p:oleObj spid="_x0000_s21524" name="Формула" r:id="rId18" imgW="583920" imgH="177480" progId="Equation.3">
              <p:embed/>
            </p:oleObj>
          </a:graphicData>
        </a:graphic>
      </p:graphicFrame>
      <p:graphicFrame>
        <p:nvGraphicFramePr>
          <p:cNvPr id="21525" name="Object 10"/>
          <p:cNvGraphicFramePr>
            <a:graphicFrameLocks noChangeAspect="1"/>
          </p:cNvGraphicFramePr>
          <p:nvPr/>
        </p:nvGraphicFramePr>
        <p:xfrm>
          <a:off x="4716016" y="4941168"/>
          <a:ext cx="1990725" cy="661988"/>
        </p:xfrm>
        <a:graphic>
          <a:graphicData uri="http://schemas.openxmlformats.org/presentationml/2006/ole">
            <p:oleObj spid="_x0000_s21525" name="Формула" r:id="rId19" imgW="533160" imgH="177480" progId="Equation.3">
              <p:embed/>
            </p:oleObj>
          </a:graphicData>
        </a:graphic>
      </p:graphicFrame>
      <p:graphicFrame>
        <p:nvGraphicFramePr>
          <p:cNvPr id="21526" name="Object 14"/>
          <p:cNvGraphicFramePr>
            <a:graphicFrameLocks noChangeAspect="1"/>
          </p:cNvGraphicFramePr>
          <p:nvPr/>
        </p:nvGraphicFramePr>
        <p:xfrm>
          <a:off x="5076056" y="5733256"/>
          <a:ext cx="2212975" cy="687387"/>
        </p:xfrm>
        <a:graphic>
          <a:graphicData uri="http://schemas.openxmlformats.org/presentationml/2006/ole">
            <p:oleObj spid="_x0000_s21526" name="Формула" r:id="rId20" imgW="571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Раскрыть скобки:</a:t>
            </a:r>
            <a:endParaRPr lang="ru-RU" sz="3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815975" y="1412875"/>
          <a:ext cx="3152775" cy="744538"/>
        </p:xfrm>
        <a:graphic>
          <a:graphicData uri="http://schemas.openxmlformats.org/presentationml/2006/ole">
            <p:oleObj spid="_x0000_s23554" name="Формула" r:id="rId3" imgW="914400" imgH="215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27584" y="3284984"/>
          <a:ext cx="3484563" cy="720725"/>
        </p:xfrm>
        <a:graphic>
          <a:graphicData uri="http://schemas.openxmlformats.org/presentationml/2006/ole">
            <p:oleObj spid="_x0000_s23555" name="Формула" r:id="rId4" imgW="104112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3568" y="4221088"/>
          <a:ext cx="3967162" cy="792163"/>
        </p:xfrm>
        <a:graphic>
          <a:graphicData uri="http://schemas.openxmlformats.org/presentationml/2006/ole">
            <p:oleObj spid="_x0000_s23556" name="Формула" r:id="rId5" imgW="107928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27584" y="2348880"/>
          <a:ext cx="3268662" cy="677862"/>
        </p:xfrm>
        <a:graphic>
          <a:graphicData uri="http://schemas.openxmlformats.org/presentationml/2006/ole">
            <p:oleObj spid="_x0000_s23557" name="Формула" r:id="rId6" imgW="97776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755576" y="5229200"/>
          <a:ext cx="3838575" cy="804862"/>
        </p:xfrm>
        <a:graphic>
          <a:graphicData uri="http://schemas.openxmlformats.org/presentationml/2006/ole">
            <p:oleObj spid="_x0000_s23560" name="Формула" r:id="rId7" imgW="1028520" imgH="215640" progId="Equation.3">
              <p:embed/>
            </p:oleObj>
          </a:graphicData>
        </a:graphic>
      </p:graphicFrame>
      <p:graphicFrame>
        <p:nvGraphicFramePr>
          <p:cNvPr id="23563" name="Содержимое 3"/>
          <p:cNvGraphicFramePr>
            <a:graphicFrameLocks noChangeAspect="1"/>
          </p:cNvGraphicFramePr>
          <p:nvPr/>
        </p:nvGraphicFramePr>
        <p:xfrm>
          <a:off x="4192588" y="1477963"/>
          <a:ext cx="2759075" cy="612775"/>
        </p:xfrm>
        <a:graphic>
          <a:graphicData uri="http://schemas.openxmlformats.org/presentationml/2006/ole">
            <p:oleObj spid="_x0000_s23563" name="Формула" r:id="rId8" imgW="799920" imgH="177480" progId="Equation.3">
              <p:embed/>
            </p:oleObj>
          </a:graphicData>
        </a:graphic>
      </p:graphicFrame>
      <p:graphicFrame>
        <p:nvGraphicFramePr>
          <p:cNvPr id="23564" name="Object 6"/>
          <p:cNvGraphicFramePr>
            <a:graphicFrameLocks noChangeAspect="1"/>
          </p:cNvGraphicFramePr>
          <p:nvPr/>
        </p:nvGraphicFramePr>
        <p:xfrm>
          <a:off x="4394200" y="2319338"/>
          <a:ext cx="2759075" cy="592137"/>
        </p:xfrm>
        <a:graphic>
          <a:graphicData uri="http://schemas.openxmlformats.org/presentationml/2006/ole">
            <p:oleObj spid="_x0000_s23564" name="Формула" r:id="rId9" imgW="825480" imgH="177480" progId="Equation.3">
              <p:embed/>
            </p:oleObj>
          </a:graphicData>
        </a:graphic>
      </p:graphicFrame>
      <p:graphicFrame>
        <p:nvGraphicFramePr>
          <p:cNvPr id="23565" name="Object 4"/>
          <p:cNvGraphicFramePr>
            <a:graphicFrameLocks noChangeAspect="1"/>
          </p:cNvGraphicFramePr>
          <p:nvPr/>
        </p:nvGraphicFramePr>
        <p:xfrm>
          <a:off x="4587875" y="3348038"/>
          <a:ext cx="3017838" cy="593725"/>
        </p:xfrm>
        <a:graphic>
          <a:graphicData uri="http://schemas.openxmlformats.org/presentationml/2006/ole">
            <p:oleObj spid="_x0000_s23565" name="Формула" r:id="rId10" imgW="901440" imgH="177480" progId="Equation.3">
              <p:embed/>
            </p:oleObj>
          </a:graphicData>
        </a:graphic>
      </p:graphicFrame>
      <p:graphicFrame>
        <p:nvGraphicFramePr>
          <p:cNvPr id="23566" name="Object 5"/>
          <p:cNvGraphicFramePr>
            <a:graphicFrameLocks noChangeAspect="1"/>
          </p:cNvGraphicFramePr>
          <p:nvPr/>
        </p:nvGraphicFramePr>
        <p:xfrm>
          <a:off x="4570413" y="4291013"/>
          <a:ext cx="3827462" cy="652462"/>
        </p:xfrm>
        <a:graphic>
          <a:graphicData uri="http://schemas.openxmlformats.org/presentationml/2006/ole">
            <p:oleObj spid="_x0000_s23566" name="Формула" r:id="rId11" imgW="1041120" imgH="177480" progId="Equation.3">
              <p:embed/>
            </p:oleObj>
          </a:graphicData>
        </a:graphic>
      </p:graphicFrame>
      <p:graphicFrame>
        <p:nvGraphicFramePr>
          <p:cNvPr id="23567" name="Object 10"/>
          <p:cNvGraphicFramePr>
            <a:graphicFrameLocks noChangeAspect="1"/>
          </p:cNvGraphicFramePr>
          <p:nvPr/>
        </p:nvGraphicFramePr>
        <p:xfrm>
          <a:off x="4644008" y="5301208"/>
          <a:ext cx="3317875" cy="661987"/>
        </p:xfrm>
        <a:graphic>
          <a:graphicData uri="http://schemas.openxmlformats.org/presentationml/2006/ole">
            <p:oleObj spid="_x0000_s23567" name="Формула" r:id="rId12" imgW="8888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общего и чем отличаются слагаемые  в парах (и</a:t>
            </a:r>
            <a:r>
              <a:rPr lang="en-US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столбцах)?</a:t>
            </a: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18x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7a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7a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7b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4,2x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4,2x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- 1x- 2x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16m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16m  -   2m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0,2d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0,3a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0,2d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0,3a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12,6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12,6c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12,6  -  12,6c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-     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6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7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15616" y="5301208"/>
          <a:ext cx="432049" cy="792088"/>
        </p:xfrm>
        <a:graphic>
          <a:graphicData uri="http://schemas.openxmlformats.org/presentationml/2006/ole">
            <p:oleObj spid="_x0000_s25608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123728" y="5373216"/>
          <a:ext cx="431800" cy="719137"/>
        </p:xfrm>
        <a:graphic>
          <a:graphicData uri="http://schemas.openxmlformats.org/presentationml/2006/ole">
            <p:oleObj spid="_x0000_s25610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5580112" y="5301208"/>
          <a:ext cx="292678" cy="824819"/>
        </p:xfrm>
        <a:graphic>
          <a:graphicData uri="http://schemas.openxmlformats.org/presentationml/2006/ole">
            <p:oleObj spid="_x0000_s25617" name="Формула" r:id="rId8" imgW="13968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372200" y="5373216"/>
          <a:ext cx="288032" cy="744083"/>
        </p:xfrm>
        <a:graphic>
          <a:graphicData uri="http://schemas.openxmlformats.org/presentationml/2006/ole">
            <p:oleObj spid="_x0000_s25618" name="Формула" r:id="rId9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471</TotalTime>
  <Words>737</Words>
  <Application>Microsoft Office PowerPoint</Application>
  <PresentationFormat>Экран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Городская</vt:lpstr>
      <vt:lpstr>Формула</vt:lpstr>
      <vt:lpstr>     Подобные слагаемые   6 класс  </vt:lpstr>
      <vt:lpstr>Выполнить умножение и  назвать коэффициент в каждом выражении:</vt:lpstr>
      <vt:lpstr>Распределительное свойство умножения  (a+ b)∙c=ac+ bc   (a-b)∙c=ac- bc  справедливо для любых чисел a, b и c </vt:lpstr>
      <vt:lpstr> Раскрытие скобок- это замена выражения (a+ b)∙c  выражением   ac+ bc    или  выражения с∙(a+ b) выражением  ca+ cb   </vt:lpstr>
      <vt:lpstr>Как раскрываются скобки, перед которыми стоит знак «+»? </vt:lpstr>
      <vt:lpstr>Как раскрываются скобки, перед которыми стоит знак «-»? </vt:lpstr>
      <vt:lpstr>Раскрыть скобки:</vt:lpstr>
      <vt:lpstr>Раскрыть скобки:</vt:lpstr>
      <vt:lpstr>Что общего и чем отличаются слагаемые  в парах (и в столбцах)?</vt:lpstr>
      <vt:lpstr>Слагаемые, имеющие одинаковую буквенную часть, называют подобными слагаемыми</vt:lpstr>
      <vt:lpstr>Подобные слагаемые могут отличаться только коэффициентами</vt:lpstr>
      <vt:lpstr>Чтобы сложить(или говорят: привести) подобные слагаемые, надо:  сложить их коэффициенты и  результат умножить на общую буквенную часть </vt:lpstr>
      <vt:lpstr>Привести подобные слагаемые:</vt:lpstr>
      <vt:lpstr>Самопроверка</vt:lpstr>
      <vt:lpstr>Найди ошибки:</vt:lpstr>
      <vt:lpstr>Найди ошибки:</vt:lpstr>
      <vt:lpstr>Подведём итоги: </vt:lpstr>
      <vt:lpstr>Домашнее задание: </vt:lpstr>
      <vt:lpstr>Использованные источники: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54</cp:revision>
  <dcterms:created xsi:type="dcterms:W3CDTF">2016-04-18T17:35:20Z</dcterms:created>
  <dcterms:modified xsi:type="dcterms:W3CDTF">2017-05-18T02:43:11Z</dcterms:modified>
</cp:coreProperties>
</file>