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63" r:id="rId5"/>
    <p:sldId id="262" r:id="rId6"/>
    <p:sldId id="258" r:id="rId7"/>
    <p:sldId id="259" r:id="rId8"/>
    <p:sldId id="266" r:id="rId9"/>
    <p:sldId id="265" r:id="rId10"/>
    <p:sldId id="269" r:id="rId11"/>
    <p:sldId id="274" r:id="rId12"/>
    <p:sldId id="271" r:id="rId13"/>
    <p:sldId id="277" r:id="rId14"/>
    <p:sldId id="275" r:id="rId15"/>
    <p:sldId id="278" r:id="rId16"/>
    <p:sldId id="279" r:id="rId17"/>
    <p:sldId id="280" r:id="rId18"/>
    <p:sldId id="260" r:id="rId19"/>
    <p:sldId id="284" r:id="rId20"/>
    <p:sldId id="282" r:id="rId21"/>
    <p:sldId id="283" r:id="rId22"/>
    <p:sldId id="285" r:id="rId23"/>
    <p:sldId id="276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Старшая группа</a:t>
            </a:r>
          </a:p>
        </c:rich>
      </c:tx>
      <c:layout>
        <c:manualLayout>
          <c:xMode val="edge"/>
          <c:yMode val="edge"/>
          <c:x val="0.25747917491107392"/>
          <c:y val="0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9.3449961902326226E-2"/>
          <c:y val="0.26340836342936153"/>
          <c:w val="0.70851558398950132"/>
          <c:h val="0.7176092519685063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Старшая группа</c:v>
                </c:pt>
              </c:strCache>
            </c:strRef>
          </c:tx>
          <c:explosion val="2"/>
          <c:dPt>
            <c:idx val="1"/>
            <c:explosion val="5"/>
          </c:dPt>
          <c:dPt>
            <c:idx val="2"/>
            <c:explosion val="0"/>
          </c:dPt>
          <c:dLbls>
            <c:showVal val="1"/>
            <c:showLeaderLines val="1"/>
          </c:dLbls>
          <c:cat>
            <c:strRef>
              <c:f>Лист1!$A$2:$A$4</c:f>
              <c:strCache>
                <c:ptCount val="3"/>
                <c:pt idx="0">
                  <c:v>высокий</c:v>
                </c:pt>
                <c:pt idx="1">
                  <c:v>средний</c:v>
                </c:pt>
                <c:pt idx="2">
                  <c:v>низкий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0.25</c:v>
                </c:pt>
                <c:pt idx="1">
                  <c:v>0.4</c:v>
                </c:pt>
                <c:pt idx="2">
                  <c:v>0.35000000000000031</c:v>
                </c:pt>
              </c:numCache>
            </c:numRef>
          </c:val>
        </c:ser>
        <c:dLbls/>
      </c:pie3DChart>
    </c:plotArea>
    <c:legend>
      <c:legendPos val="r"/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58386-6245-49DA-9314-713446A57C8A}" type="datetimeFigureOut">
              <a:rPr lang="ru-RU" smtClean="0"/>
              <a:pPr/>
              <a:t>30.05.2017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2DBEC-4FEE-454F-93E0-80FF7AA25D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58386-6245-49DA-9314-713446A57C8A}" type="datetimeFigureOut">
              <a:rPr lang="ru-RU" smtClean="0"/>
              <a:pPr/>
              <a:t>30.05.2017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2DBEC-4FEE-454F-93E0-80FF7AA25D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58386-6245-49DA-9314-713446A57C8A}" type="datetimeFigureOut">
              <a:rPr lang="ru-RU" smtClean="0"/>
              <a:pPr/>
              <a:t>30.05.2017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2DBEC-4FEE-454F-93E0-80FF7AA25D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58386-6245-49DA-9314-713446A57C8A}" type="datetimeFigureOut">
              <a:rPr lang="ru-RU" smtClean="0"/>
              <a:pPr/>
              <a:t>30.05.2017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2DBEC-4FEE-454F-93E0-80FF7AA25D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58386-6245-49DA-9314-713446A57C8A}" type="datetimeFigureOut">
              <a:rPr lang="ru-RU" smtClean="0"/>
              <a:pPr/>
              <a:t>30.05.2017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2DBEC-4FEE-454F-93E0-80FF7AA25D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58386-6245-49DA-9314-713446A57C8A}" type="datetimeFigureOut">
              <a:rPr lang="ru-RU" smtClean="0"/>
              <a:pPr/>
              <a:t>30.05.2017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2DBEC-4FEE-454F-93E0-80FF7AA25D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58386-6245-49DA-9314-713446A57C8A}" type="datetimeFigureOut">
              <a:rPr lang="ru-RU" smtClean="0"/>
              <a:pPr/>
              <a:t>30.05.2017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2DBEC-4FEE-454F-93E0-80FF7AA25D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58386-6245-49DA-9314-713446A57C8A}" type="datetimeFigureOut">
              <a:rPr lang="ru-RU" smtClean="0"/>
              <a:pPr/>
              <a:t>30.05.2017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2DBEC-4FEE-454F-93E0-80FF7AA25D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58386-6245-49DA-9314-713446A57C8A}" type="datetimeFigureOut">
              <a:rPr lang="ru-RU" smtClean="0"/>
              <a:pPr/>
              <a:t>30.05.2017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2DBEC-4FEE-454F-93E0-80FF7AA25D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58386-6245-49DA-9314-713446A57C8A}" type="datetimeFigureOut">
              <a:rPr lang="ru-RU" smtClean="0"/>
              <a:pPr/>
              <a:t>30.05.2017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2DBEC-4FEE-454F-93E0-80FF7AA25D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58386-6245-49DA-9314-713446A57C8A}" type="datetimeFigureOut">
              <a:rPr lang="ru-RU" smtClean="0"/>
              <a:pPr/>
              <a:t>30.05.2017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2DBEC-4FEE-454F-93E0-80FF7AA25D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458386-6245-49DA-9314-713446A57C8A}" type="datetimeFigureOut">
              <a:rPr lang="ru-RU" smtClean="0"/>
              <a:pPr/>
              <a:t>30.05.2017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72DBEC-4FEE-454F-93E0-80FF7AA25DE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cover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27460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42976" y="1000108"/>
            <a:ext cx="661415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i="1" dirty="0" smtClean="0">
                <a:latin typeface="Times New Roman" pitchFamily="18" charset="0"/>
                <a:cs typeface="Times New Roman" pitchFamily="18" charset="0"/>
              </a:rPr>
              <a:t>«Развитие речи детей старшего дошкольного возраста»</a:t>
            </a:r>
            <a:endParaRPr lang="ru-RU" sz="4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15074" y="4143380"/>
            <a:ext cx="18573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МАДОУ «Детский сад № 3»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г. Березники</a:t>
            </a:r>
          </a:p>
          <a:p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Будей.Т.Б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воспитатель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Содержимое 3" descr="79970861_large_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graphicFrame>
        <p:nvGraphicFramePr>
          <p:cNvPr id="5" name="Диаграмма 4"/>
          <p:cNvGraphicFramePr/>
          <p:nvPr/>
        </p:nvGraphicFramePr>
        <p:xfrm>
          <a:off x="2071670" y="2357430"/>
          <a:ext cx="5286412" cy="21431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85786" y="1142984"/>
            <a:ext cx="764386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Мониторинг выявления уровня развития речевых навыков и умений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  Сентябрь 2015г.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79970861_large_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36512" y="-41385"/>
            <a:ext cx="9144000" cy="6858000"/>
          </a:xfrm>
        </p:spPr>
      </p:pic>
      <p:pic>
        <p:nvPicPr>
          <p:cNvPr id="6" name="Схема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23938" r="-23785"/>
          <a:stretch>
            <a:fillRect/>
          </a:stretch>
        </p:blipFill>
        <p:spPr bwMode="auto">
          <a:xfrm>
            <a:off x="3463734" y="692694"/>
            <a:ext cx="5544616" cy="525658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475656" y="1340768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Работа с детьми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331640" y="3202949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Работа с семьей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259632" y="4869160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79970861_large_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357158" y="1071546"/>
            <a:ext cx="8286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Принципы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57290" y="1500174"/>
            <a:ext cx="614366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 Принцип активности и посильной самостоятельности;</a:t>
            </a:r>
          </a:p>
          <a:p>
            <a:pPr algn="just">
              <a:buFontTx/>
              <a:buChar char="-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Принцип познавательной активности;</a:t>
            </a:r>
          </a:p>
          <a:p>
            <a:pPr algn="just">
              <a:buFontTx/>
              <a:buChar char="-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Принцип действенного участия;</a:t>
            </a:r>
          </a:p>
          <a:p>
            <a:pPr algn="just">
              <a:buFontTx/>
              <a:buChar char="-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Принцип системности;</a:t>
            </a:r>
          </a:p>
          <a:p>
            <a:pPr algn="just">
              <a:buFontTx/>
              <a:buChar char="-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Принцип наглядности;</a:t>
            </a:r>
          </a:p>
          <a:p>
            <a:pPr algn="just">
              <a:buFontTx/>
              <a:buChar char="-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Принцип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проблемности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>
              <a:buFontTx/>
              <a:buChar char="-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Принцип проживания;</a:t>
            </a:r>
          </a:p>
          <a:p>
            <a:pPr algn="just">
              <a:buFontTx/>
              <a:buChar char="-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Принцип открытости;</a:t>
            </a:r>
          </a:p>
          <a:p>
            <a:pPr algn="just">
              <a:buFontTx/>
              <a:buChar char="-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Принцип позитивизма;</a:t>
            </a:r>
          </a:p>
          <a:p>
            <a:pPr algn="just">
              <a:buFontTx/>
              <a:buChar char="-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Принцип вариативности;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 Принцип последовательности.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79970861_large_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071538" y="785794"/>
            <a:ext cx="6858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Взаимосвязь различных видов деятельности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3489421" y="2500306"/>
            <a:ext cx="2225587" cy="9144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Художественная литература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5214942" y="1285860"/>
            <a:ext cx="1857388" cy="642942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Коммуника-тивная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6215074" y="2357430"/>
            <a:ext cx="1843094" cy="642942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Трудовая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5715008" y="3500438"/>
            <a:ext cx="2057408" cy="642942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Познавательно-исследовательская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2500298" y="1285860"/>
            <a:ext cx="1914532" cy="642942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Игровая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1357290" y="2285992"/>
            <a:ext cx="1857388" cy="71438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Чтение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1643042" y="3571876"/>
            <a:ext cx="1985970" cy="7143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Музыкально-художественная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3786182" y="4214818"/>
            <a:ext cx="2214578" cy="71438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Продуктивная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Двойная стрелка вверх/вниз 13"/>
          <p:cNvSpPr/>
          <p:nvPr/>
        </p:nvSpPr>
        <p:spPr>
          <a:xfrm rot="19526820">
            <a:off x="3818401" y="1902096"/>
            <a:ext cx="484632" cy="669434"/>
          </a:xfrm>
          <a:prstGeom prst="up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Двойная стрелка вверх/вниз 14"/>
          <p:cNvSpPr/>
          <p:nvPr/>
        </p:nvSpPr>
        <p:spPr>
          <a:xfrm rot="1520469">
            <a:off x="5134597" y="1854278"/>
            <a:ext cx="484632" cy="734969"/>
          </a:xfrm>
          <a:prstGeom prst="up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Двойная стрелка вверх/вниз 15"/>
          <p:cNvSpPr/>
          <p:nvPr/>
        </p:nvSpPr>
        <p:spPr>
          <a:xfrm rot="17141117">
            <a:off x="3247105" y="2520888"/>
            <a:ext cx="484632" cy="583052"/>
          </a:xfrm>
          <a:prstGeom prst="up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Двойная стрелка вверх/вниз 16"/>
          <p:cNvSpPr/>
          <p:nvPr/>
        </p:nvSpPr>
        <p:spPr>
          <a:xfrm rot="4553206">
            <a:off x="5753588" y="2543633"/>
            <a:ext cx="484632" cy="589092"/>
          </a:xfrm>
          <a:prstGeom prst="up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Двойная стрелка вверх/вниз 17"/>
          <p:cNvSpPr/>
          <p:nvPr/>
        </p:nvSpPr>
        <p:spPr>
          <a:xfrm rot="2921625">
            <a:off x="3539503" y="3213341"/>
            <a:ext cx="484632" cy="645560"/>
          </a:xfrm>
          <a:prstGeom prst="up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Двойная стрелка вверх/вниз 18"/>
          <p:cNvSpPr/>
          <p:nvPr/>
        </p:nvSpPr>
        <p:spPr>
          <a:xfrm>
            <a:off x="4572000" y="3429000"/>
            <a:ext cx="484632" cy="785818"/>
          </a:xfrm>
          <a:prstGeom prst="up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Двойная стрелка вверх/вниз 19"/>
          <p:cNvSpPr/>
          <p:nvPr/>
        </p:nvSpPr>
        <p:spPr>
          <a:xfrm rot="19096411">
            <a:off x="5529707" y="3139271"/>
            <a:ext cx="484632" cy="605183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79970861_large_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000100" y="500042"/>
            <a:ext cx="70723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В работе использовались различные методы :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1538" y="1285860"/>
            <a:ext cx="692948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Наглядные методы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позволяли формировать яркие представления о художественном слове, давали возможность ребёнку всматриваться в явления окружающего мира, выделять в них существенное, основное, замечать происходящие изменения, устанавливать причины, делать выводы;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Практические методы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позволяли уточнять и углублять представления детей о фольклоре, способствовали возникновению атмосферы заинтересованности;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Словесные методы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помогали формировать у детей эмоционально-положительное отношение к жанрам устного народного творчества, позволяли в кратчайший срок передать детям информацию.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79970861_large_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071538" y="857232"/>
            <a:ext cx="6929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Приёмы: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2910" y="1357298"/>
            <a:ext cx="792961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приём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инсценирования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произведения с помощью специально отобранных средств;</a:t>
            </a:r>
          </a:p>
          <a:p>
            <a:pPr algn="just"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рассказ воспитателя с использованием иллюстрации, картинок, показ слайдов, видеофильмов;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мнемотаблиц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приём действенного соучастия рассчитан на активное вхождение детей в развёртывающееся перед их глазами действие;</a:t>
            </a:r>
          </a:p>
          <a:p>
            <a:pPr algn="just"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приём усиления зрительных впечатлений рассчитан на поддержание ориентировочной активности наглядными средствами;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-приём речевого образца – правильная речевая деятельность воспитателя;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-хоровые и индивидуальные повторения, которые обеспечивают тренировку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речедвигательного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аппарата детей;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-заучивание наизусть по ролям, сочинение сказок;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-приём оценки ответа или действия и исправление;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-показ способов действий.</a:t>
            </a:r>
          </a:p>
          <a:p>
            <a:pPr algn="just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Char char="-"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247206694_1-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 descr="SL38138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549809">
            <a:off x="349493" y="665902"/>
            <a:ext cx="3929090" cy="29289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SL38138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498201">
            <a:off x="4842581" y="810082"/>
            <a:ext cx="3836726" cy="30511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4" name="Picture 2" descr="I:\DCIM\100_PANA\P100047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14038" y="3284984"/>
            <a:ext cx="4104456" cy="307834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279628778_obhgrskwmjuybz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 descr="SL3813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214290"/>
            <a:ext cx="3976715" cy="30718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SL38138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6314" y="3500438"/>
            <a:ext cx="4190997" cy="31432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SL38138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00430" y="1071546"/>
            <a:ext cx="4190997" cy="31432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bef646841c6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2050" name="Picture 2" descr="I:\фестиваль русских народных игр\DSC0905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609426">
            <a:off x="803093" y="655793"/>
            <a:ext cx="3294678" cy="247100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2051" name="Picture 3" descr="I:\DCIM\100_PANA\P100044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967636"/>
            <a:ext cx="3606066" cy="270454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2052" name="Picture 4" descr="I:\DCIM\100_PANA\P100044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632752">
            <a:off x="5202855" y="673574"/>
            <a:ext cx="3152244" cy="262055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279628778_obhgrskwmjuybz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4862" y="15199"/>
            <a:ext cx="9144000" cy="6858000"/>
          </a:xfrm>
        </p:spPr>
      </p:pic>
      <p:sp>
        <p:nvSpPr>
          <p:cNvPr id="9" name="TextBox 8"/>
          <p:cNvSpPr txBox="1"/>
          <p:nvPr/>
        </p:nvSpPr>
        <p:spPr>
          <a:xfrm>
            <a:off x="5000628" y="3929066"/>
            <a:ext cx="38576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«Сказка- ложь, да в ней намёк…»</a:t>
            </a:r>
            <a:endParaRPr lang="ru-RU" sz="40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I:\путешествие по русским народным сказкам\DSC0906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56090" y="1124744"/>
            <a:ext cx="4015112" cy="277793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4099" name="Picture 3" descr="I:\путешествие по русским народным сказкам\DSC0907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3" y="1124744"/>
            <a:ext cx="3703912" cy="277793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247206694_1-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TextBox 5"/>
          <p:cNvSpPr txBox="1"/>
          <p:nvPr/>
        </p:nvSpPr>
        <p:spPr>
          <a:xfrm>
            <a:off x="4572000" y="928670"/>
            <a:ext cx="42148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Будей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Тамара Борисовна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00562" y="2143116"/>
            <a:ext cx="44291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Воспитатель МАДОУ 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«Детский сад №3»</a:t>
            </a:r>
          </a:p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I:\Pictures\Odnoklassniki\IMG_201512347_06262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619938"/>
            <a:ext cx="4320479" cy="43279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79970861_large_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142976" y="714356"/>
            <a:ext cx="67151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Формы работы с родителями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034" y="1142984"/>
            <a:ext cx="778674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беседы, анкетирование, папки-передвижки;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-консультации для родителей: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«Значение чтения малых фольклорных форм для развития речи дошкольника»;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«Пословицы и поговорки – источник воспитания нравственных качеств дошкольника;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«Использование детского фольклора в развитии речи»;</a:t>
            </a:r>
          </a:p>
          <a:p>
            <a:pPr algn="just"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проведение открытых мероприятий: «Поиграй, посмеши, свою удаль покажи!», «Смех, да веселье», «Весела была беседа»;</a:t>
            </a:r>
          </a:p>
          <a:p>
            <a:pPr algn="just"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совместное участие родителей и детей в фольклорных праздниках и развлечениях: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Осенины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», «Рождество», «Широкая Масленица»;</a:t>
            </a:r>
          </a:p>
          <a:p>
            <a:pPr algn="just"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выставки совместных рисунков детей и родителей:  «Осень в гости к нам пришла», «Мой дом, моя семья».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79970861_large_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214414" y="500042"/>
            <a:ext cx="67151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Сотрудничество с  социальными партнёрами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Шестиугольник 5"/>
          <p:cNvSpPr/>
          <p:nvPr/>
        </p:nvSpPr>
        <p:spPr>
          <a:xfrm>
            <a:off x="3900896" y="2511888"/>
            <a:ext cx="1357322" cy="105727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Группа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№8</a:t>
            </a: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572132" y="1643050"/>
            <a:ext cx="1628780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Музыкальная школа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857356" y="1643050"/>
            <a:ext cx="1714512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Детский дом творчества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857356" y="3714752"/>
            <a:ext cx="1700218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Кукольный театр «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Аринушкины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сказки»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643570" y="3714752"/>
            <a:ext cx="1628780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посещение библиотеки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трелка влево 10"/>
          <p:cNvSpPr/>
          <p:nvPr/>
        </p:nvSpPr>
        <p:spPr>
          <a:xfrm rot="1438281">
            <a:off x="3560382" y="2406842"/>
            <a:ext cx="485959" cy="34175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 rot="19751115">
            <a:off x="5108106" y="2357377"/>
            <a:ext cx="441890" cy="3090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лево 12"/>
          <p:cNvSpPr/>
          <p:nvPr/>
        </p:nvSpPr>
        <p:spPr>
          <a:xfrm rot="19866858">
            <a:off x="3550155" y="3421053"/>
            <a:ext cx="557617" cy="35436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 rot="17879730">
            <a:off x="5245297" y="3286625"/>
            <a:ext cx="370824" cy="6152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79970861_large_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000100" y="571480"/>
            <a:ext cx="70723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Проект на следующий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межаттестационный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период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7224" y="1428736"/>
            <a:ext cx="7215238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Тема: «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Русские былины как средство приобщения детей старшего дошкольного возраста к устному народному творчеству и истории России»</a:t>
            </a:r>
          </a:p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сформировать интерес к познанию истории культуры наших предков у детей старшего дошкольного возраста.</a:t>
            </a:r>
          </a:p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1.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Дать элементарные представления о жизни людей в Древней Руси;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Учить воспринимать и понимать сложный литературный материал, осознавать мотивы поступков былинных героев и сопереживать вместе с ними;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Пополнять и обогащать словарь эпитетами, сравнениями, названиями предметов быта, доспехов и оружия богатырей;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Развивать любознательность;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Формировать художественно-речевые навыки, представления о жизни русского народа;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Воспитывать интерес к русскому фольклору.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ramky_narod_ru22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TextBox 5"/>
          <p:cNvSpPr txBox="1"/>
          <p:nvPr/>
        </p:nvSpPr>
        <p:spPr>
          <a:xfrm>
            <a:off x="1571604" y="2428868"/>
            <a:ext cx="478634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Спасибо</a:t>
            </a:r>
          </a:p>
          <a:p>
            <a:pPr algn="ctr"/>
            <a:r>
              <a:rPr lang="ru-RU" sz="54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за внимание !</a:t>
            </a:r>
            <a:endParaRPr lang="ru-RU" sz="54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eople_Children_The_girl_in_birch_033907_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4500562" y="428604"/>
            <a:ext cx="464343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«Не условным звуком только, учится ребёнок, узнавая родной язык, но пьёт духовную жизнь и силу из родимой груди родного слова»</a:t>
            </a:r>
          </a:p>
          <a:p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К.Д.Ушинский</a:t>
            </a: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79970861_large_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214414" y="1357298"/>
            <a:ext cx="6572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Нормативные документы: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4414" y="2071678"/>
            <a:ext cx="692948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 Закон РФ «Об образовании»;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«Конвенция о правах ребёнка»;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Типовое положение о дошкольном образовательном учреждении;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Федеральные государственные требования к основной общеобразовательной программе;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«Концепция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дошкольного воспитания».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79970861_large_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TextBox 5"/>
          <p:cNvSpPr txBox="1"/>
          <p:nvPr/>
        </p:nvSpPr>
        <p:spPr>
          <a:xfrm>
            <a:off x="1214414" y="1714488"/>
            <a:ext cx="72866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Направление моей деятельности:</a:t>
            </a:r>
          </a:p>
          <a:p>
            <a:pPr algn="ctr"/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4414" y="2571744"/>
            <a:ext cx="66437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Рассказы, сказки, стихи, детские постановки, праздники и развлечения, театрализованные игры в развитии речи детей старшего дошкольного возраста.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79970861_large_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571604" y="1571612"/>
            <a:ext cx="5429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/>
              <a:t>Практическая значимость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57356" y="2285992"/>
            <a:ext cx="550072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Разработка </a:t>
            </a:r>
            <a:r>
              <a:rPr lang="ru-RU" sz="2000" dirty="0" smtClean="0"/>
              <a:t>методики </a:t>
            </a:r>
            <a:r>
              <a:rPr lang="ru-RU" sz="2000" dirty="0"/>
              <a:t>эффективности работы по формированию связного строя речи детей посредством художественной литературы; разработка системы педагогических мероприятий, направленных на развитие речи старших дошкольников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79970861_large_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681" y="0"/>
            <a:ext cx="9144000" cy="6858000"/>
          </a:xfrm>
        </p:spPr>
      </p:pic>
      <p:sp>
        <p:nvSpPr>
          <p:cNvPr id="6" name="TextBox 5"/>
          <p:cNvSpPr txBox="1"/>
          <p:nvPr/>
        </p:nvSpPr>
        <p:spPr>
          <a:xfrm>
            <a:off x="1249714" y="1652907"/>
            <a:ext cx="61436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Цель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200" b="1" dirty="0"/>
              <a:t> : </a:t>
            </a:r>
            <a:r>
              <a:rPr lang="ru-RU" sz="3200" dirty="0"/>
              <a:t> </a:t>
            </a:r>
            <a:r>
              <a:rPr lang="ru-RU" sz="2000" dirty="0"/>
              <a:t>теоретическое основание и разработка системы педагогических мероприятий, направленных на развитие речи старших дошкольников  посредством художественной литературы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5576" y="3986938"/>
            <a:ext cx="66378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                   Объект </a:t>
            </a:r>
            <a:r>
              <a:rPr lang="ru-RU" sz="2400" b="1" dirty="0"/>
              <a:t>исследования</a:t>
            </a:r>
            <a:endParaRPr lang="ru-RU" sz="2400" dirty="0" smtClean="0"/>
          </a:p>
          <a:p>
            <a:r>
              <a:rPr lang="ru-RU" sz="2400" dirty="0" smtClean="0"/>
              <a:t>-старшие </a:t>
            </a:r>
            <a:r>
              <a:rPr lang="ru-RU" sz="2400" dirty="0"/>
              <a:t>дошкольники</a:t>
            </a: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3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3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3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79970861_large_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857224" y="1357298"/>
            <a:ext cx="73581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28662" y="2000968"/>
            <a:ext cx="728667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000" dirty="0" smtClean="0"/>
              <a:t>1.Изучить </a:t>
            </a:r>
            <a:r>
              <a:rPr lang="ru-RU" sz="2000" dirty="0"/>
              <a:t>психолого-педагогическую и специальную литературу по проблеме развития речи старших дошкольников.</a:t>
            </a:r>
          </a:p>
          <a:p>
            <a:pPr lvl="0"/>
            <a:r>
              <a:rPr lang="ru-RU" sz="2000" dirty="0" smtClean="0"/>
              <a:t>2.Выявить </a:t>
            </a:r>
            <a:r>
              <a:rPr lang="ru-RU" sz="2000" dirty="0"/>
              <a:t>особенности формирования связной речи старших дошкольников.</a:t>
            </a:r>
          </a:p>
          <a:p>
            <a:pPr lvl="0"/>
            <a:r>
              <a:rPr lang="ru-RU" sz="2000" dirty="0" smtClean="0"/>
              <a:t>3.Развивать </a:t>
            </a:r>
            <a:r>
              <a:rPr lang="ru-RU" sz="2000" dirty="0"/>
              <a:t>речевую активность старших дошкольников, используя художественную литературу.</a:t>
            </a:r>
          </a:p>
          <a:p>
            <a:r>
              <a:rPr lang="ru-RU" sz="2000" dirty="0"/>
              <a:t> 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79970861_large_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000100" y="1428736"/>
            <a:ext cx="714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При рассмотрении состояния исследуемой проблемы на практике использовались такие методы: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1538" y="2643182"/>
            <a:ext cx="68580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000" dirty="0" smtClean="0"/>
              <a:t>-изучение </a:t>
            </a:r>
            <a:r>
              <a:rPr lang="ru-RU" sz="2000" dirty="0"/>
              <a:t>психолого-педагогической и специальной методической литературы по проблеме исследования;</a:t>
            </a:r>
          </a:p>
          <a:p>
            <a:pPr lvl="0"/>
            <a:r>
              <a:rPr lang="ru-RU" sz="2000" dirty="0" smtClean="0"/>
              <a:t>-педагогическое </a:t>
            </a:r>
            <a:r>
              <a:rPr lang="ru-RU" sz="2000" dirty="0"/>
              <a:t>наблюдение;</a:t>
            </a:r>
          </a:p>
          <a:p>
            <a:pPr lvl="0"/>
            <a:r>
              <a:rPr lang="ru-RU" sz="2000" dirty="0" smtClean="0"/>
              <a:t>-информационная </a:t>
            </a:r>
            <a:r>
              <a:rPr lang="ru-RU" sz="2000" dirty="0"/>
              <a:t>и воспитательная беседа;</a:t>
            </a:r>
          </a:p>
          <a:p>
            <a:pPr lvl="0"/>
            <a:r>
              <a:rPr lang="ru-RU" sz="2000" dirty="0" smtClean="0"/>
              <a:t>-мониторинговые </a:t>
            </a:r>
            <a:r>
              <a:rPr lang="ru-RU" sz="2000" dirty="0"/>
              <a:t>исследования: опросы, беседы;</a:t>
            </a:r>
          </a:p>
          <a:p>
            <a:r>
              <a:rPr lang="ru-RU" sz="2000" b="1" dirty="0"/>
              <a:t> </a:t>
            </a:r>
            <a:endParaRPr lang="ru-RU" sz="2000" dirty="0"/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792</TotalTime>
  <Words>786</Words>
  <Application>Microsoft Office PowerPoint</Application>
  <PresentationFormat>Экран (4:3)</PresentationFormat>
  <Paragraphs>105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 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89</cp:revision>
  <dcterms:created xsi:type="dcterms:W3CDTF">2012-10-28T11:00:30Z</dcterms:created>
  <dcterms:modified xsi:type="dcterms:W3CDTF">2017-05-30T12:29:02Z</dcterms:modified>
</cp:coreProperties>
</file>