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526941">
            <a:off x="1375381" y="1882782"/>
            <a:ext cx="6615722" cy="255454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000" b="1" cap="none" spc="0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 pitchFamily="18" charset="0"/>
              </a:rPr>
              <a:t>VACANCES </a:t>
            </a:r>
          </a:p>
          <a:p>
            <a:pPr algn="ctr"/>
            <a:r>
              <a:rPr lang="en-US" sz="8000" b="1" cap="none" spc="0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 pitchFamily="18" charset="0"/>
              </a:rPr>
              <a:t>EN FRANCE</a:t>
            </a:r>
            <a:endParaRPr lang="ru-RU" sz="8000" b="1" cap="none" spc="0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85728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бюджетное общеобразовательное учреждение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Хиславичская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средняя школа»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Смоленской области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5000636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Автор: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Учитель французского языка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высшей квалификационной категории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Щедрова Лариса Сергеевна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ФРАНЦ. ЯЗ\картинки\ПАСХА\143618_html_2c17e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2640">
            <a:off x="495319" y="436417"/>
            <a:ext cx="4111248" cy="3001367"/>
          </a:xfrm>
          <a:prstGeom prst="rect">
            <a:avLst/>
          </a:prstGeom>
          <a:noFill/>
        </p:spPr>
      </p:pic>
      <p:pic>
        <p:nvPicPr>
          <p:cNvPr id="4100" name="Picture 4" descr="F:\ФРАНЦ. ЯЗ\картинки\ПАСХА\oeufs_paqu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43138">
            <a:off x="298841" y="3227927"/>
            <a:ext cx="4445624" cy="2963749"/>
          </a:xfrm>
          <a:prstGeom prst="rect">
            <a:avLst/>
          </a:prstGeom>
          <a:noFill/>
        </p:spPr>
      </p:pic>
      <p:pic>
        <p:nvPicPr>
          <p:cNvPr id="4101" name="Picture 5" descr="F:\ФРАНЦ. ЯЗ\картинки\ПАСХА\chocolate-chicken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3874">
            <a:off x="4682063" y="464307"/>
            <a:ext cx="4072124" cy="3054094"/>
          </a:xfrm>
          <a:prstGeom prst="rect">
            <a:avLst/>
          </a:prstGeom>
          <a:noFill/>
        </p:spPr>
      </p:pic>
      <p:pic>
        <p:nvPicPr>
          <p:cNvPr id="4098" name="Picture 2" descr="F:\ФРАНЦ. ЯЗ\картинки\ПАСХА\317_2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7140">
            <a:off x="4290301" y="3091442"/>
            <a:ext cx="4319639" cy="32397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526941">
            <a:off x="1858142" y="2586413"/>
            <a:ext cx="542151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000" b="1" cap="none" spc="0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 pitchFamily="18" charset="0"/>
              </a:rPr>
              <a:t>PÂQUES</a:t>
            </a:r>
            <a:endParaRPr lang="ru-RU" sz="8000" b="1" cap="none" spc="0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:\ФРАНЦ. ЯЗ\недели фр. языка\ПАСХА 2015-2016\0_66692_37eb70fa_orig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571868" y="0"/>
            <a:ext cx="5214974" cy="171448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71538" y="1142984"/>
            <a:ext cx="6929486" cy="5500726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une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fête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catholique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des messes</a:t>
            </a:r>
          </a:p>
          <a:p>
            <a:pPr marL="514350" indent="-514350">
              <a:buAutoNum type="arabicPeriod"/>
            </a:pPr>
            <a:r>
              <a:rPr lang="en-US" sz="240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(il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)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réunit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familles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et 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amis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célébrer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 entre le 22 mars et le 25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avril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cloches des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églises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, 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lapins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, 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œufs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à la chasse aux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œufs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“Christ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est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ressuscité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!” -“Il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est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vraiment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ressuscité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 !”.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oeufs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, des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bougies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, des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petits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nids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l’agneau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d’une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vie nouvelle et de la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fertilité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friandises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en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chocolat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:\ФРАНЦ. ЯЗ\недели фр. языка\ПАСХА 2015-2016\525419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1733">
            <a:off x="9471" y="455675"/>
            <a:ext cx="1153140" cy="1383149"/>
          </a:xfrm>
          <a:prstGeom prst="rect">
            <a:avLst/>
          </a:prstGeom>
          <a:noFill/>
        </p:spPr>
      </p:pic>
      <p:pic>
        <p:nvPicPr>
          <p:cNvPr id="6" name="Рисунок 5" descr="G:\картинки\оформление\виньетки\1216482_photoshop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9100">
            <a:off x="-104931" y="-223078"/>
            <a:ext cx="1441889" cy="16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ФРАНЦ. ЯЗ\недели фр. языка\ПАСХА 2015-2016\0_11ff2d_b5121cb8_orig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636240" y="4214818"/>
            <a:ext cx="2507760" cy="2643182"/>
          </a:xfrm>
          <a:prstGeom prst="rect">
            <a:avLst/>
          </a:prstGeom>
          <a:noFill/>
        </p:spPr>
      </p:pic>
      <p:pic>
        <p:nvPicPr>
          <p:cNvPr id="1029" name="Picture 5" descr="H:\ФРАНЦ. ЯЗ\недели фр. языка\ПАСХА 2015-2016\колокол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9177">
            <a:off x="7782725" y="1080536"/>
            <a:ext cx="1438275" cy="1847850"/>
          </a:xfrm>
          <a:prstGeom prst="rect">
            <a:avLst/>
          </a:prstGeom>
          <a:noFill/>
        </p:spPr>
      </p:pic>
      <p:pic>
        <p:nvPicPr>
          <p:cNvPr id="1030" name="Picture 6" descr="H:\ФРАНЦ. ЯЗ\недели фр. языка\ПАСХА 2015-2016\ceed2164495c2312413347785e58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1184558" cy="928694"/>
          </a:xfrm>
          <a:prstGeom prst="rect">
            <a:avLst/>
          </a:prstGeom>
          <a:noFill/>
        </p:spPr>
      </p:pic>
      <p:pic>
        <p:nvPicPr>
          <p:cNvPr id="1031" name="Picture 7" descr="H:\ФРАНЦ. ЯЗ\недели фр. языка\ПАСХА 2015-2016\208563162_8387953417a068261f22f74073688a60_8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69388">
            <a:off x="-40275" y="3551381"/>
            <a:ext cx="857744" cy="1124911"/>
          </a:xfrm>
          <a:prstGeom prst="rect">
            <a:avLst/>
          </a:prstGeom>
          <a:noFill/>
        </p:spPr>
      </p:pic>
      <p:pic>
        <p:nvPicPr>
          <p:cNvPr id="1033" name="Picture 9" descr="H:\ФРАНЦ. ЯЗ\недели фр. языка\ПАСХА 2015-2016\яйца.jp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5" y="6155292"/>
            <a:ext cx="1000132" cy="702707"/>
          </a:xfrm>
          <a:prstGeom prst="rect">
            <a:avLst/>
          </a:prstGeom>
          <a:noFill/>
        </p:spPr>
      </p:pic>
      <p:pic>
        <p:nvPicPr>
          <p:cNvPr id="1034" name="Picture 10" descr="H:\ФРАНЦ. ЯЗ\недели фр. языка\ПАСХА 2015-2016\c86b5ee52ae7d0a65ca58ae708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5213338"/>
            <a:ext cx="1430372" cy="1644662"/>
          </a:xfrm>
          <a:prstGeom prst="rect">
            <a:avLst/>
          </a:prstGeom>
          <a:noFill/>
        </p:spPr>
      </p:pic>
      <p:pic>
        <p:nvPicPr>
          <p:cNvPr id="1035" name="Picture 11" descr="H:\ФРАНЦ. ЯЗ\недели фр. языка\ПАСХА 2015-2016\0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94325">
            <a:off x="340262" y="3253715"/>
            <a:ext cx="857224" cy="9426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714876" y="571480"/>
            <a:ext cx="4088235" cy="64294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Composez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les phrases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7" name="Picture 13" descr="H:\ФРАНЦ. ЯЗ\недели фр. языка\ПАСХА 2015-2016\temnii-shokolad-snijaet-davlenie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15272" y="2928934"/>
            <a:ext cx="1428728" cy="1447763"/>
          </a:xfrm>
          <a:prstGeom prst="rect">
            <a:avLst/>
          </a:prstGeom>
          <a:noFill/>
        </p:spPr>
      </p:pic>
      <p:pic>
        <p:nvPicPr>
          <p:cNvPr id="1038" name="Picture 14" descr="H:\ФРАНЦ. ЯЗ\недели фр. языка\ПАСХА 2015-2016\14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23104"/>
            <a:ext cx="1142976" cy="106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:\ФРАНЦ. ЯЗ\недели фр. языка\ПАСХА 2015-2016\0_66692_37eb70fa_orig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571868" y="0"/>
            <a:ext cx="5214974" cy="171448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71538" y="1142984"/>
            <a:ext cx="6929486" cy="5500726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ctr"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 algn="ctr"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 algn="ctr"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 algn="ctr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Joyeuses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Pâques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!</a:t>
            </a:r>
          </a:p>
          <a:p>
            <a:pPr marL="514350" indent="-514350" algn="ctr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 algn="ctr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Que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ton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panier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soit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plein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d’œufs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!</a:t>
            </a:r>
          </a:p>
          <a:p>
            <a:pPr marL="514350" indent="-514350" algn="ctr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514350" indent="-514350" algn="ctr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Plein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 de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bisous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chocolatés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!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:\ФРАНЦ. ЯЗ\недели фр. языка\ПАСХА 2015-2016\525419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1733">
            <a:off x="9471" y="455675"/>
            <a:ext cx="1153140" cy="1383149"/>
          </a:xfrm>
          <a:prstGeom prst="rect">
            <a:avLst/>
          </a:prstGeom>
          <a:noFill/>
        </p:spPr>
      </p:pic>
      <p:pic>
        <p:nvPicPr>
          <p:cNvPr id="6" name="Рисунок 5" descr="G:\картинки\оформление\виньетки\1216482_photoshop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9100">
            <a:off x="-104931" y="-223078"/>
            <a:ext cx="1441889" cy="16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ФРАНЦ. ЯЗ\недели фр. языка\ПАСХА 2015-2016\0_11ff2d_b5121cb8_orig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636240" y="4214818"/>
            <a:ext cx="2507760" cy="2643182"/>
          </a:xfrm>
          <a:prstGeom prst="rect">
            <a:avLst/>
          </a:prstGeom>
          <a:noFill/>
        </p:spPr>
      </p:pic>
      <p:pic>
        <p:nvPicPr>
          <p:cNvPr id="1029" name="Picture 5" descr="H:\ФРАНЦ. ЯЗ\недели фр. языка\ПАСХА 2015-2016\колокол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9177">
            <a:off x="7782725" y="1080536"/>
            <a:ext cx="1438275" cy="1847850"/>
          </a:xfrm>
          <a:prstGeom prst="rect">
            <a:avLst/>
          </a:prstGeom>
          <a:noFill/>
        </p:spPr>
      </p:pic>
      <p:pic>
        <p:nvPicPr>
          <p:cNvPr id="1030" name="Picture 6" descr="H:\ФРАНЦ. ЯЗ\недели фр. языка\ПАСХА 2015-2016\ceed2164495c2312413347785e58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1184558" cy="928694"/>
          </a:xfrm>
          <a:prstGeom prst="rect">
            <a:avLst/>
          </a:prstGeom>
          <a:noFill/>
        </p:spPr>
      </p:pic>
      <p:pic>
        <p:nvPicPr>
          <p:cNvPr id="1031" name="Picture 7" descr="H:\ФРАНЦ. ЯЗ\недели фр. языка\ПАСХА 2015-2016\208563162_8387953417a068261f22f74073688a60_8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69388">
            <a:off x="-40275" y="3551381"/>
            <a:ext cx="857744" cy="1124911"/>
          </a:xfrm>
          <a:prstGeom prst="rect">
            <a:avLst/>
          </a:prstGeom>
          <a:noFill/>
        </p:spPr>
      </p:pic>
      <p:pic>
        <p:nvPicPr>
          <p:cNvPr id="1033" name="Picture 9" descr="H:\ФРАНЦ. ЯЗ\недели фр. языка\ПАСХА 2015-2016\яйца.jp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5" y="6155292"/>
            <a:ext cx="1000132" cy="702707"/>
          </a:xfrm>
          <a:prstGeom prst="rect">
            <a:avLst/>
          </a:prstGeom>
          <a:noFill/>
        </p:spPr>
      </p:pic>
      <p:pic>
        <p:nvPicPr>
          <p:cNvPr id="1034" name="Picture 10" descr="H:\ФРАНЦ. ЯЗ\недели фр. языка\ПАСХА 2015-2016\c86b5ee52ae7d0a65ca58ae708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5213338"/>
            <a:ext cx="1430372" cy="1644662"/>
          </a:xfrm>
          <a:prstGeom prst="rect">
            <a:avLst/>
          </a:prstGeom>
          <a:noFill/>
        </p:spPr>
      </p:pic>
      <p:pic>
        <p:nvPicPr>
          <p:cNvPr id="1035" name="Picture 11" descr="H:\ФРАНЦ. ЯЗ\недели фр. языка\ПАСХА 2015-2016\0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94325">
            <a:off x="340262" y="3253715"/>
            <a:ext cx="857224" cy="942651"/>
          </a:xfrm>
          <a:prstGeom prst="rect">
            <a:avLst/>
          </a:prstGeom>
          <a:noFill/>
        </p:spPr>
      </p:pic>
      <p:pic>
        <p:nvPicPr>
          <p:cNvPr id="1037" name="Picture 13" descr="H:\ФРАНЦ. ЯЗ\недели фр. языка\ПАСХА 2015-2016\temnii-shokolad-snijaet-davlenie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15272" y="2928934"/>
            <a:ext cx="1428728" cy="1447763"/>
          </a:xfrm>
          <a:prstGeom prst="rect">
            <a:avLst/>
          </a:prstGeom>
          <a:noFill/>
        </p:spPr>
      </p:pic>
      <p:pic>
        <p:nvPicPr>
          <p:cNvPr id="1038" name="Picture 14" descr="H:\ФРАНЦ. ЯЗ\недели фр. языка\ПАСХА 2015-2016\14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23104"/>
            <a:ext cx="1142976" cy="106738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00298" y="1714488"/>
            <a:ext cx="4088235" cy="64294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Félicitez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"/>
          <p:cNvSpPr/>
          <p:nvPr/>
        </p:nvSpPr>
        <p:spPr>
          <a:xfrm>
            <a:off x="500034" y="2285992"/>
            <a:ext cx="8072494" cy="2000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31" y="928670"/>
            <a:ext cx="235745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Mes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9" y="4714884"/>
            <a:ext cx="235745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plans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7" y="5572140"/>
            <a:ext cx="235745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les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9" y="928670"/>
            <a:ext cx="235745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grandes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31" y="4714884"/>
            <a:ext cx="235745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pour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3826" y="357166"/>
            <a:ext cx="268262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vacances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677 0.2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56024 -0.306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31597 -0.306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12205 -0.431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2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5625 0.2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8778E-17 L 0.00399 0.423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321471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Dictée</a:t>
            </a:r>
            <a:r>
              <a:rPr lang="en-US" dirty="0" smtClean="0">
                <a:latin typeface="Cooper Black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numCol="2">
            <a:normAutofit fontScale="92500" lnSpcReduction="20000"/>
          </a:bodyPr>
          <a:lstStyle/>
          <a:p>
            <a:pPr lvl="0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l’année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scolaire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pPr lvl="0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toucher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à la fin, </a:t>
            </a:r>
          </a:p>
          <a:p>
            <a:pPr lvl="0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s’approcher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les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grandes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vacances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las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(se),</a:t>
            </a: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se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sentir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</a:t>
            </a: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je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voudrais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</a:t>
            </a: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se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reposer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pPr lvl="0"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se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délasser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pendant, </a:t>
            </a: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dresser les plans,</a:t>
            </a: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le repos, </a:t>
            </a:r>
          </a:p>
          <a:p>
            <a:pPr lvl="0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passif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pPr lvl="0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préférer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pPr lvl="0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actif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des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livres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lire,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3214710" cy="1143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Dictée</a:t>
            </a:r>
            <a:r>
              <a:rPr lang="en-US" dirty="0" smtClean="0">
                <a:latin typeface="Cooper Black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à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l’ordinateur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beaucoup,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regarder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la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télé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jouer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aimer,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faire du sport,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faire du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vélo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nager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voyager,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des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villes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visiter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different(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),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des pays,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se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promener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pPr lvl="0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mes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copains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</a:t>
            </a: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content(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),</a:t>
            </a: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commencer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ФРАНЦ. ЯЗ\картинки\подрост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670298" cy="3242440"/>
          </a:xfrm>
          <a:prstGeom prst="round2Same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929058" y="642918"/>
            <a:ext cx="4572032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ANNÉE SCOLAIRE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4143380"/>
            <a:ext cx="2714644" cy="1571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I-ER TRIMESTRE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4143380"/>
            <a:ext cx="2714644" cy="1571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II-ÈME TRIMESTRE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4143380"/>
            <a:ext cx="2714644" cy="1571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III-ÈME TRIMESTRE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2285992"/>
            <a:ext cx="528641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SEPTEMBRE - JUIN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ФРАНЦ. ЯЗ\картинки\подрост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670298" cy="3242440"/>
          </a:xfrm>
          <a:prstGeom prst="round2Same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643306" y="785794"/>
            <a:ext cx="4572032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ANNÉE SCOLAIRE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857496"/>
            <a:ext cx="5857916" cy="1428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ÉLÈVES FRANÇAIS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SE REPOSENT?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5500702"/>
            <a:ext cx="528641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5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VACANCES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ФРАНЦ. ЯЗ\картинки\подрост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670298" cy="3242440"/>
          </a:xfrm>
          <a:prstGeom prst="round2Same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571868" y="642918"/>
            <a:ext cx="45720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VACANCES D’AUTOMNE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F:\ФРАНЦ. ЯЗ\картинки\праздники\хеллоуин\tussen-toussaint-den-vseh-svyatyih-traditsii-fran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7810" y="2786058"/>
            <a:ext cx="5715040" cy="378621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28596" y="5000636"/>
            <a:ext cx="4143404" cy="1571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VACANCES DE TOUSSAINT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une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semaine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)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РАНЦ. ЯЗ\картинки\подрост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670298" cy="3242440"/>
          </a:xfrm>
          <a:prstGeom prst="round2Same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786182" y="642918"/>
            <a:ext cx="45720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VACANCES D’HIVER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F:\ФРАНЦ. ЯЗ\картинки\праздники\хеллоуин\tussen-toussaint-den-vseh-svyatyih-traditsii-frantsii-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0430" y="2643182"/>
            <a:ext cx="5241406" cy="392909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28596" y="4357694"/>
            <a:ext cx="4143404" cy="22145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VACANCES DE NOËL ET DE NOUVEL AN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deux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semaines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620" y="642918"/>
            <a:ext cx="45720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VACANCES D’HIVER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F:\ФРАНЦ. ЯЗ\картинки\праздники\хеллоуин\tussen-toussaint-den-vseh-svyatyih-traditsii-frantsii-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14810" y="2643182"/>
            <a:ext cx="3929090" cy="392909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4714884"/>
            <a:ext cx="4143404" cy="1857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VACANCES DE FÉVRIER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deux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semaines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F:\ФРАНЦ. ЯЗ\картинки\подрост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3670298" cy="3242440"/>
          </a:xfrm>
          <a:prstGeom prst="round2Same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РАНЦ. ЯЗ\картинки\подрост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670298" cy="3242440"/>
          </a:xfrm>
          <a:prstGeom prst="round2Same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857620" y="642918"/>
            <a:ext cx="45720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VACANCES DE PRINTEMPS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F:\ФРАНЦ. ЯЗ\картинки\праздники\хеллоуин\tussen-toussaint-den-vseh-svyatyih-traditsii-frantsii-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7554" y="2857496"/>
            <a:ext cx="5413324" cy="350046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4714884"/>
            <a:ext cx="4143404" cy="1857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VACANCES DE PÂQUES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deux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semaines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620" y="642918"/>
            <a:ext cx="45720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VACANCES D’ÉTÉ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3" descr="C:\Users\USER\Desktop\17164.jpg"/>
          <p:cNvPicPr>
            <a:picLocks noChangeAspect="1" noChangeArrowheads="1"/>
          </p:cNvPicPr>
          <p:nvPr/>
        </p:nvPicPr>
        <p:blipFill>
          <a:blip r:embed="rId2" cstate="print"/>
          <a:srcRect l="8161" r="8596"/>
          <a:stretch>
            <a:fillRect/>
          </a:stretch>
        </p:blipFill>
        <p:spPr bwMode="auto">
          <a:xfrm>
            <a:off x="4071934" y="2500306"/>
            <a:ext cx="4286280" cy="403562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4786322"/>
            <a:ext cx="4143404" cy="1785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GRANDES VACANCES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deux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mois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2" descr="F:\ФРАНЦ. ЯЗ\картинки\подрост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3670298" cy="3242440"/>
          </a:xfrm>
          <a:prstGeom prst="round2Same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ФРАНЦ. ЯЗ\картинки\подрост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06777" cy="2214554"/>
          </a:xfrm>
          <a:prstGeom prst="round2Same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357554" y="357166"/>
            <a:ext cx="521497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Complétez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les phrases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En France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l’année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scolaire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commence au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mois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de   …   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Elle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touche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à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fin au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mois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de   …   .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L’année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scolaire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a   … 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trimestres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élèves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français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se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reposent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  … 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fois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par an.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vacances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d’automne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s’appellent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celles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de …  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vacances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d’hiver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s’appellent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  …   et   …   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vacances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de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printemps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s’appellent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  …   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vacances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d’été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s’appellent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  …   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Les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vacances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d’automne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(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d’hiver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, de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printemps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d’été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)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durent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   …   .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oper Blac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339</Words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Dictée </vt:lpstr>
      <vt:lpstr>Dictée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47</cp:revision>
  <dcterms:modified xsi:type="dcterms:W3CDTF">2017-05-30T14:58:10Z</dcterms:modified>
</cp:coreProperties>
</file>