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0"/>
  </p:notesMasterIdLst>
  <p:handoutMasterIdLst>
    <p:handoutMasterId r:id="rId61"/>
  </p:handoutMasterIdLst>
  <p:sldIdLst>
    <p:sldId id="256" r:id="rId2"/>
    <p:sldId id="257" r:id="rId3"/>
    <p:sldId id="258" r:id="rId4"/>
    <p:sldId id="259" r:id="rId5"/>
    <p:sldId id="260" r:id="rId6"/>
    <p:sldId id="261" r:id="rId7"/>
    <p:sldId id="262" r:id="rId8"/>
    <p:sldId id="263" r:id="rId9"/>
    <p:sldId id="266" r:id="rId10"/>
    <p:sldId id="267" r:id="rId11"/>
    <p:sldId id="265" r:id="rId12"/>
    <p:sldId id="264" r:id="rId13"/>
    <p:sldId id="268" r:id="rId14"/>
    <p:sldId id="269" r:id="rId15"/>
    <p:sldId id="270" r:id="rId16"/>
    <p:sldId id="271" r:id="rId17"/>
    <p:sldId id="272" r:id="rId18"/>
    <p:sldId id="275" r:id="rId19"/>
    <p:sldId id="273" r:id="rId20"/>
    <p:sldId id="274"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ru-RU" altLang="ru-RU"/>
          </a:p>
        </p:txBody>
      </p:sp>
      <p:sp>
        <p:nvSpPr>
          <p:cNvPr id="6246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ru-RU" altLang="ru-RU"/>
          </a:p>
        </p:txBody>
      </p:sp>
      <p:sp>
        <p:nvSpPr>
          <p:cNvPr id="6246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ru-RU" altLang="ru-RU"/>
          </a:p>
        </p:txBody>
      </p:sp>
      <p:sp>
        <p:nvSpPr>
          <p:cNvPr id="6246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4625A0D-C53D-4E90-ABCF-A1A0FC9A9633}" type="slidenum">
              <a:rPr lang="ru-RU" altLang="ru-RU"/>
              <a:pPr/>
              <a:t>‹#›</a:t>
            </a:fld>
            <a:endParaRPr lang="ru-RU" altLang="ru-RU"/>
          </a:p>
        </p:txBody>
      </p:sp>
    </p:spTree>
    <p:extLst>
      <p:ext uri="{BB962C8B-B14F-4D97-AF65-F5344CB8AC3E}">
        <p14:creationId xmlns:p14="http://schemas.microsoft.com/office/powerpoint/2010/main" val="8052034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ru-RU" altLang="ru-RU"/>
          </a:p>
        </p:txBody>
      </p:sp>
      <p:sp>
        <p:nvSpPr>
          <p:cNvPr id="614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ru-RU" altLang="ru-RU"/>
          </a:p>
        </p:txBody>
      </p:sp>
      <p:sp>
        <p:nvSpPr>
          <p:cNvPr id="6144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614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ru-RU" altLang="ru-RU"/>
          </a:p>
        </p:txBody>
      </p:sp>
      <p:sp>
        <p:nvSpPr>
          <p:cNvPr id="614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1720E9C6-E5C0-4679-B78F-DF1FC7F7B6A8}" type="slidenum">
              <a:rPr lang="ru-RU" altLang="ru-RU"/>
              <a:pPr/>
              <a:t>‹#›</a:t>
            </a:fld>
            <a:endParaRPr lang="ru-RU" altLang="ru-RU"/>
          </a:p>
        </p:txBody>
      </p:sp>
    </p:spTree>
    <p:extLst>
      <p:ext uri="{BB962C8B-B14F-4D97-AF65-F5344CB8AC3E}">
        <p14:creationId xmlns:p14="http://schemas.microsoft.com/office/powerpoint/2010/main" val="80831698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CC33F4-82AF-4B0C-A3E3-A52650F1940D}" type="slidenum">
              <a:rPr lang="ru-RU" altLang="ru-RU"/>
              <a:pPr/>
              <a:t>1</a:t>
            </a:fld>
            <a:endParaRPr lang="ru-RU" altLang="ru-RU"/>
          </a:p>
        </p:txBody>
      </p:sp>
      <p:sp>
        <p:nvSpPr>
          <p:cNvPr id="63490" name="Rectangle 2"/>
          <p:cNvSpPr>
            <a:spLocks noRo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EFAC9B-E221-4C39-B004-30E2B2B2F6B9}" type="slidenum">
              <a:rPr lang="ru-RU" altLang="ru-RU"/>
              <a:pPr/>
              <a:t>10</a:t>
            </a:fld>
            <a:endParaRPr lang="ru-RU" altLang="ru-RU"/>
          </a:p>
        </p:txBody>
      </p:sp>
      <p:sp>
        <p:nvSpPr>
          <p:cNvPr id="72706" name="Rectangle 2"/>
          <p:cNvSpPr>
            <a:spLocks noRo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D9D0F3-9D72-4D5B-BAA2-AEF3EE3DE980}" type="slidenum">
              <a:rPr lang="ru-RU" altLang="ru-RU"/>
              <a:pPr/>
              <a:t>11</a:t>
            </a:fld>
            <a:endParaRPr lang="ru-RU" altLang="ru-RU"/>
          </a:p>
        </p:txBody>
      </p:sp>
      <p:sp>
        <p:nvSpPr>
          <p:cNvPr id="73730" name="Rectangle 2"/>
          <p:cNvSpPr>
            <a:spLocks noRot="1" noChangeArrowheads="1" noTextEdit="1"/>
          </p:cNvSpPr>
          <p:nvPr>
            <p:ph type="sldImg"/>
          </p:nvPr>
        </p:nvSpPr>
        <p:spPr>
          <a:ln/>
        </p:spPr>
      </p:sp>
      <p:sp>
        <p:nvSpPr>
          <p:cNvPr id="73731"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46C702-254E-4C16-92E9-B4FDF10386C7}" type="slidenum">
              <a:rPr lang="ru-RU" altLang="ru-RU"/>
              <a:pPr/>
              <a:t>12</a:t>
            </a:fld>
            <a:endParaRPr lang="ru-RU" altLang="ru-RU"/>
          </a:p>
        </p:txBody>
      </p:sp>
      <p:sp>
        <p:nvSpPr>
          <p:cNvPr id="74754" name="Rectangle 2"/>
          <p:cNvSpPr>
            <a:spLocks noRo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F8AE45-B77F-4C36-8173-E7B8F9B79C39}" type="slidenum">
              <a:rPr lang="ru-RU" altLang="ru-RU"/>
              <a:pPr/>
              <a:t>13</a:t>
            </a:fld>
            <a:endParaRPr lang="ru-RU" altLang="ru-RU"/>
          </a:p>
        </p:txBody>
      </p:sp>
      <p:sp>
        <p:nvSpPr>
          <p:cNvPr id="75778" name="Rectangle 2"/>
          <p:cNvSpPr>
            <a:spLocks noRo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0D32AF-6AF7-4E25-895F-7B92D44F9FEC}" type="slidenum">
              <a:rPr lang="ru-RU" altLang="ru-RU"/>
              <a:pPr/>
              <a:t>14</a:t>
            </a:fld>
            <a:endParaRPr lang="ru-RU" altLang="ru-RU"/>
          </a:p>
        </p:txBody>
      </p:sp>
      <p:sp>
        <p:nvSpPr>
          <p:cNvPr id="76802" name="Rectangle 2"/>
          <p:cNvSpPr>
            <a:spLocks noRo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7CBDD3-9B66-4C1A-A1E1-D794DAFB3E11}" type="slidenum">
              <a:rPr lang="ru-RU" altLang="ru-RU"/>
              <a:pPr/>
              <a:t>15</a:t>
            </a:fld>
            <a:endParaRPr lang="ru-RU" altLang="ru-RU"/>
          </a:p>
        </p:txBody>
      </p:sp>
      <p:sp>
        <p:nvSpPr>
          <p:cNvPr id="77826" name="Rectangle 2"/>
          <p:cNvSpPr>
            <a:spLocks noRo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349DA4-A7AB-4FBD-98F9-0B0E030172AA}" type="slidenum">
              <a:rPr lang="ru-RU" altLang="ru-RU"/>
              <a:pPr/>
              <a:t>16</a:t>
            </a:fld>
            <a:endParaRPr lang="ru-RU" altLang="ru-RU"/>
          </a:p>
        </p:txBody>
      </p:sp>
      <p:sp>
        <p:nvSpPr>
          <p:cNvPr id="78850" name="Rectangle 2"/>
          <p:cNvSpPr>
            <a:spLocks noRo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F5BF59-5E9E-4F87-905C-0EBCC8D41C1D}" type="slidenum">
              <a:rPr lang="ru-RU" altLang="ru-RU"/>
              <a:pPr/>
              <a:t>17</a:t>
            </a:fld>
            <a:endParaRPr lang="ru-RU" altLang="ru-RU"/>
          </a:p>
        </p:txBody>
      </p:sp>
      <p:sp>
        <p:nvSpPr>
          <p:cNvPr id="79874" name="Rectangle 2"/>
          <p:cNvSpPr>
            <a:spLocks noRot="1"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8ABD99-79C2-4E02-A3C6-52351D62849C}" type="slidenum">
              <a:rPr lang="ru-RU" altLang="ru-RU"/>
              <a:pPr/>
              <a:t>18</a:t>
            </a:fld>
            <a:endParaRPr lang="ru-RU" altLang="ru-RU"/>
          </a:p>
        </p:txBody>
      </p:sp>
      <p:sp>
        <p:nvSpPr>
          <p:cNvPr id="80898" name="Rectangle 2"/>
          <p:cNvSpPr>
            <a:spLocks noRo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044A7A-33B9-4807-82ED-82B4419B2187}" type="slidenum">
              <a:rPr lang="ru-RU" altLang="ru-RU"/>
              <a:pPr/>
              <a:t>19</a:t>
            </a:fld>
            <a:endParaRPr lang="ru-RU" altLang="ru-RU"/>
          </a:p>
        </p:txBody>
      </p:sp>
      <p:sp>
        <p:nvSpPr>
          <p:cNvPr id="81922" name="Rectangle 2"/>
          <p:cNvSpPr>
            <a:spLocks noRo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7F587E-463C-4C6E-85CF-C00F358FD301}" type="slidenum">
              <a:rPr lang="ru-RU" altLang="ru-RU"/>
              <a:pPr/>
              <a:t>2</a:t>
            </a:fld>
            <a:endParaRPr lang="ru-RU" altLang="ru-RU"/>
          </a:p>
        </p:txBody>
      </p:sp>
      <p:sp>
        <p:nvSpPr>
          <p:cNvPr id="64514" name="Rectangle 2"/>
          <p:cNvSpPr>
            <a:spLocks noRo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818EFE-5D89-42BF-8D20-399BFF9CE7A0}" type="slidenum">
              <a:rPr lang="ru-RU" altLang="ru-RU"/>
              <a:pPr/>
              <a:t>20</a:t>
            </a:fld>
            <a:endParaRPr lang="ru-RU" altLang="ru-RU"/>
          </a:p>
        </p:txBody>
      </p:sp>
      <p:sp>
        <p:nvSpPr>
          <p:cNvPr id="82946" name="Rectangle 2"/>
          <p:cNvSpPr>
            <a:spLocks noRo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9EB36F-9FCA-4F14-BEB4-B2C64D1F06B6}" type="slidenum">
              <a:rPr lang="ru-RU" altLang="ru-RU"/>
              <a:pPr/>
              <a:t>21</a:t>
            </a:fld>
            <a:endParaRPr lang="ru-RU" altLang="ru-RU"/>
          </a:p>
        </p:txBody>
      </p:sp>
      <p:sp>
        <p:nvSpPr>
          <p:cNvPr id="83970" name="Rectangle 2"/>
          <p:cNvSpPr>
            <a:spLocks noRot="1" noChangeArrowheads="1" noTextEdit="1"/>
          </p:cNvSpPr>
          <p:nvPr>
            <p:ph type="sldImg"/>
          </p:nvPr>
        </p:nvSpPr>
        <p:spPr>
          <a:ln/>
        </p:spPr>
      </p:sp>
      <p:sp>
        <p:nvSpPr>
          <p:cNvPr id="83971"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A862AC-4ED3-46A9-A8FA-B0B698A96B81}" type="slidenum">
              <a:rPr lang="ru-RU" altLang="ru-RU"/>
              <a:pPr/>
              <a:t>22</a:t>
            </a:fld>
            <a:endParaRPr lang="ru-RU" altLang="ru-RU"/>
          </a:p>
        </p:txBody>
      </p:sp>
      <p:sp>
        <p:nvSpPr>
          <p:cNvPr id="84994" name="Rectangle 2"/>
          <p:cNvSpPr>
            <a:spLocks noRo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6BE69C-D18F-4A0B-AC10-56E2177CE622}" type="slidenum">
              <a:rPr lang="ru-RU" altLang="ru-RU"/>
              <a:pPr/>
              <a:t>23</a:t>
            </a:fld>
            <a:endParaRPr lang="ru-RU" altLang="ru-RU"/>
          </a:p>
        </p:txBody>
      </p:sp>
      <p:sp>
        <p:nvSpPr>
          <p:cNvPr id="86018" name="Rectangle 2"/>
          <p:cNvSpPr>
            <a:spLocks noRo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B7421E-98CA-4424-A0F3-B2A19A6A6CFF}" type="slidenum">
              <a:rPr lang="ru-RU" altLang="ru-RU"/>
              <a:pPr/>
              <a:t>24</a:t>
            </a:fld>
            <a:endParaRPr lang="ru-RU" altLang="ru-RU"/>
          </a:p>
        </p:txBody>
      </p:sp>
      <p:sp>
        <p:nvSpPr>
          <p:cNvPr id="87042" name="Rectangle 2"/>
          <p:cNvSpPr>
            <a:spLocks noRo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E17C9A-0E63-4025-B037-A0E55A294E29}" type="slidenum">
              <a:rPr lang="ru-RU" altLang="ru-RU"/>
              <a:pPr/>
              <a:t>25</a:t>
            </a:fld>
            <a:endParaRPr lang="ru-RU" altLang="ru-RU"/>
          </a:p>
        </p:txBody>
      </p:sp>
      <p:sp>
        <p:nvSpPr>
          <p:cNvPr id="88066" name="Rectangle 2"/>
          <p:cNvSpPr>
            <a:spLocks noRot="1"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3DCF59-A77B-42EB-961E-0B31BC3A375F}" type="slidenum">
              <a:rPr lang="ru-RU" altLang="ru-RU"/>
              <a:pPr/>
              <a:t>26</a:t>
            </a:fld>
            <a:endParaRPr lang="ru-RU" altLang="ru-RU"/>
          </a:p>
        </p:txBody>
      </p:sp>
      <p:sp>
        <p:nvSpPr>
          <p:cNvPr id="89090" name="Rectangle 2"/>
          <p:cNvSpPr>
            <a:spLocks noRo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6BE62E-F2BA-48DE-B01E-08D2A1692CE4}" type="slidenum">
              <a:rPr lang="ru-RU" altLang="ru-RU"/>
              <a:pPr/>
              <a:t>27</a:t>
            </a:fld>
            <a:endParaRPr lang="ru-RU" altLang="ru-RU"/>
          </a:p>
        </p:txBody>
      </p:sp>
      <p:sp>
        <p:nvSpPr>
          <p:cNvPr id="90114" name="Rectangle 2"/>
          <p:cNvSpPr>
            <a:spLocks noRo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BDB583-B669-4F90-9E69-3F70E5DDE285}" type="slidenum">
              <a:rPr lang="ru-RU" altLang="ru-RU"/>
              <a:pPr/>
              <a:t>28</a:t>
            </a:fld>
            <a:endParaRPr lang="ru-RU" altLang="ru-RU"/>
          </a:p>
        </p:txBody>
      </p:sp>
      <p:sp>
        <p:nvSpPr>
          <p:cNvPr id="91138" name="Rectangle 2"/>
          <p:cNvSpPr>
            <a:spLocks noRo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6A2DBB-2A18-4CA0-BEF5-755430AB2742}" type="slidenum">
              <a:rPr lang="ru-RU" altLang="ru-RU"/>
              <a:pPr/>
              <a:t>29</a:t>
            </a:fld>
            <a:endParaRPr lang="ru-RU" altLang="ru-RU"/>
          </a:p>
        </p:txBody>
      </p:sp>
      <p:sp>
        <p:nvSpPr>
          <p:cNvPr id="92162" name="Rectangle 2"/>
          <p:cNvSpPr>
            <a:spLocks noRo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13B21C-F8B3-47C5-9FAD-77D60E1D2904}" type="slidenum">
              <a:rPr lang="ru-RU" altLang="ru-RU"/>
              <a:pPr/>
              <a:t>3</a:t>
            </a:fld>
            <a:endParaRPr lang="ru-RU" altLang="ru-RU"/>
          </a:p>
        </p:txBody>
      </p:sp>
      <p:sp>
        <p:nvSpPr>
          <p:cNvPr id="65538" name="Rectangle 2"/>
          <p:cNvSpPr>
            <a:spLocks noRot="1"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797D8A-C17A-45F2-A113-FD93E1080F80}" type="slidenum">
              <a:rPr lang="ru-RU" altLang="ru-RU"/>
              <a:pPr/>
              <a:t>30</a:t>
            </a:fld>
            <a:endParaRPr lang="ru-RU" altLang="ru-RU"/>
          </a:p>
        </p:txBody>
      </p:sp>
      <p:sp>
        <p:nvSpPr>
          <p:cNvPr id="93186" name="Rectangle 2"/>
          <p:cNvSpPr>
            <a:spLocks noRo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E529E3-AD35-40C3-9873-3782A6EB519D}" type="slidenum">
              <a:rPr lang="ru-RU" altLang="ru-RU"/>
              <a:pPr/>
              <a:t>31</a:t>
            </a:fld>
            <a:endParaRPr lang="ru-RU" altLang="ru-RU"/>
          </a:p>
        </p:txBody>
      </p:sp>
      <p:sp>
        <p:nvSpPr>
          <p:cNvPr id="94210" name="Rectangle 2"/>
          <p:cNvSpPr>
            <a:spLocks noRot="1"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3BAC26-4415-4A45-9284-67CA43EBE685}" type="slidenum">
              <a:rPr lang="ru-RU" altLang="ru-RU"/>
              <a:pPr/>
              <a:t>32</a:t>
            </a:fld>
            <a:endParaRPr lang="ru-RU" altLang="ru-RU"/>
          </a:p>
        </p:txBody>
      </p:sp>
      <p:sp>
        <p:nvSpPr>
          <p:cNvPr id="95234" name="Rectangle 2"/>
          <p:cNvSpPr>
            <a:spLocks noRo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13FC6A-DCD7-4F60-AEB9-3B9F0B24D817}" type="slidenum">
              <a:rPr lang="ru-RU" altLang="ru-RU"/>
              <a:pPr/>
              <a:t>33</a:t>
            </a:fld>
            <a:endParaRPr lang="ru-RU" altLang="ru-RU"/>
          </a:p>
        </p:txBody>
      </p:sp>
      <p:sp>
        <p:nvSpPr>
          <p:cNvPr id="96258" name="Rectangle 2"/>
          <p:cNvSpPr>
            <a:spLocks noRo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DF659A-8397-4177-AF17-B151C4D20B80}" type="slidenum">
              <a:rPr lang="ru-RU" altLang="ru-RU"/>
              <a:pPr/>
              <a:t>34</a:t>
            </a:fld>
            <a:endParaRPr lang="ru-RU" altLang="ru-RU"/>
          </a:p>
        </p:txBody>
      </p:sp>
      <p:sp>
        <p:nvSpPr>
          <p:cNvPr id="97282" name="Rectangle 2"/>
          <p:cNvSpPr>
            <a:spLocks noRo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7D13E8-DD60-472B-91CA-99308EEF9540}" type="slidenum">
              <a:rPr lang="ru-RU" altLang="ru-RU"/>
              <a:pPr/>
              <a:t>35</a:t>
            </a:fld>
            <a:endParaRPr lang="ru-RU" altLang="ru-RU"/>
          </a:p>
        </p:txBody>
      </p:sp>
      <p:sp>
        <p:nvSpPr>
          <p:cNvPr id="98306" name="Rectangle 2"/>
          <p:cNvSpPr>
            <a:spLocks noRot="1"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308F60-98D5-4D57-A59A-658183263333}" type="slidenum">
              <a:rPr lang="ru-RU" altLang="ru-RU"/>
              <a:pPr/>
              <a:t>36</a:t>
            </a:fld>
            <a:endParaRPr lang="ru-RU" altLang="ru-RU"/>
          </a:p>
        </p:txBody>
      </p:sp>
      <p:sp>
        <p:nvSpPr>
          <p:cNvPr id="99330" name="Rectangle 2"/>
          <p:cNvSpPr>
            <a:spLocks noRo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DB50F3-C887-4B48-AAFF-F0EA299443A3}" type="slidenum">
              <a:rPr lang="ru-RU" altLang="ru-RU"/>
              <a:pPr/>
              <a:t>37</a:t>
            </a:fld>
            <a:endParaRPr lang="ru-RU" altLang="ru-RU"/>
          </a:p>
        </p:txBody>
      </p:sp>
      <p:sp>
        <p:nvSpPr>
          <p:cNvPr id="100354" name="Rectangle 2"/>
          <p:cNvSpPr>
            <a:spLocks noRot="1" noChangeArrowheads="1" noTextEdit="1"/>
          </p:cNvSpPr>
          <p:nvPr>
            <p:ph type="sldImg"/>
          </p:nvPr>
        </p:nvSpPr>
        <p:spPr>
          <a:ln/>
        </p:spPr>
      </p:sp>
      <p:sp>
        <p:nvSpPr>
          <p:cNvPr id="100355"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59096D-4AAD-422D-89D9-4E5CC7B58067}" type="slidenum">
              <a:rPr lang="ru-RU" altLang="ru-RU"/>
              <a:pPr/>
              <a:t>38</a:t>
            </a:fld>
            <a:endParaRPr lang="ru-RU" altLang="ru-RU"/>
          </a:p>
        </p:txBody>
      </p:sp>
      <p:sp>
        <p:nvSpPr>
          <p:cNvPr id="101378" name="Rectangle 2"/>
          <p:cNvSpPr>
            <a:spLocks noRo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58A5E3-9DE9-4580-AFEC-DE77209C3AB6}" type="slidenum">
              <a:rPr lang="ru-RU" altLang="ru-RU"/>
              <a:pPr/>
              <a:t>39</a:t>
            </a:fld>
            <a:endParaRPr lang="ru-RU" altLang="ru-RU"/>
          </a:p>
        </p:txBody>
      </p:sp>
      <p:sp>
        <p:nvSpPr>
          <p:cNvPr id="102402" name="Rectangle 2"/>
          <p:cNvSpPr>
            <a:spLocks noRot="1"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87E611-C487-4058-A757-8B6BE4DA7BBE}" type="slidenum">
              <a:rPr lang="ru-RU" altLang="ru-RU"/>
              <a:pPr/>
              <a:t>4</a:t>
            </a:fld>
            <a:endParaRPr lang="ru-RU" altLang="ru-RU"/>
          </a:p>
        </p:txBody>
      </p:sp>
      <p:sp>
        <p:nvSpPr>
          <p:cNvPr id="66562" name="Rectangle 2"/>
          <p:cNvSpPr>
            <a:spLocks noRo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A44E60-F446-4074-91EF-7B0CEB092143}" type="slidenum">
              <a:rPr lang="ru-RU" altLang="ru-RU"/>
              <a:pPr/>
              <a:t>40</a:t>
            </a:fld>
            <a:endParaRPr lang="ru-RU" altLang="ru-RU"/>
          </a:p>
        </p:txBody>
      </p:sp>
      <p:sp>
        <p:nvSpPr>
          <p:cNvPr id="103426" name="Rectangle 2"/>
          <p:cNvSpPr>
            <a:spLocks noRot="1" noChangeArrowheads="1" noTextEdit="1"/>
          </p:cNvSpPr>
          <p:nvPr>
            <p:ph type="sldImg"/>
          </p:nvPr>
        </p:nvSpPr>
        <p:spPr>
          <a:ln/>
        </p:spPr>
      </p:sp>
      <p:sp>
        <p:nvSpPr>
          <p:cNvPr id="103427"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73A93A-D354-43FA-BCA0-BCB8F02826A2}" type="slidenum">
              <a:rPr lang="ru-RU" altLang="ru-RU"/>
              <a:pPr/>
              <a:t>41</a:t>
            </a:fld>
            <a:endParaRPr lang="ru-RU" altLang="ru-RU"/>
          </a:p>
        </p:txBody>
      </p:sp>
      <p:sp>
        <p:nvSpPr>
          <p:cNvPr id="104450" name="Rectangle 2"/>
          <p:cNvSpPr>
            <a:spLocks noRot="1" noChangeArrowheads="1" noTextEdit="1"/>
          </p:cNvSpPr>
          <p:nvPr>
            <p:ph type="sldImg"/>
          </p:nvPr>
        </p:nvSpPr>
        <p:spPr>
          <a:ln/>
        </p:spPr>
      </p:sp>
      <p:sp>
        <p:nvSpPr>
          <p:cNvPr id="104451"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922111-3367-4F87-90A9-DB47FAB655AF}" type="slidenum">
              <a:rPr lang="ru-RU" altLang="ru-RU"/>
              <a:pPr/>
              <a:t>42</a:t>
            </a:fld>
            <a:endParaRPr lang="ru-RU" altLang="ru-RU"/>
          </a:p>
        </p:txBody>
      </p:sp>
      <p:sp>
        <p:nvSpPr>
          <p:cNvPr id="105474" name="Rectangle 2"/>
          <p:cNvSpPr>
            <a:spLocks noRo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12CC41-E1D9-498B-98F4-68C787514283}" type="slidenum">
              <a:rPr lang="ru-RU" altLang="ru-RU"/>
              <a:pPr/>
              <a:t>43</a:t>
            </a:fld>
            <a:endParaRPr lang="ru-RU" altLang="ru-RU"/>
          </a:p>
        </p:txBody>
      </p:sp>
      <p:sp>
        <p:nvSpPr>
          <p:cNvPr id="106498" name="Rectangle 2"/>
          <p:cNvSpPr>
            <a:spLocks noRot="1"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B8BFC2-6741-4B26-85D6-4ADF59CC2644}" type="slidenum">
              <a:rPr lang="ru-RU" altLang="ru-RU"/>
              <a:pPr/>
              <a:t>44</a:t>
            </a:fld>
            <a:endParaRPr lang="ru-RU" altLang="ru-RU"/>
          </a:p>
        </p:txBody>
      </p:sp>
      <p:sp>
        <p:nvSpPr>
          <p:cNvPr id="107522" name="Rectangle 2"/>
          <p:cNvSpPr>
            <a:spLocks noRo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273551-3D93-4885-B5EF-994BA729B727}" type="slidenum">
              <a:rPr lang="ru-RU" altLang="ru-RU"/>
              <a:pPr/>
              <a:t>45</a:t>
            </a:fld>
            <a:endParaRPr lang="ru-RU" altLang="ru-RU"/>
          </a:p>
        </p:txBody>
      </p:sp>
      <p:sp>
        <p:nvSpPr>
          <p:cNvPr id="108546" name="Rectangle 2"/>
          <p:cNvSpPr>
            <a:spLocks noRot="1"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A24F2D-4F64-48E9-A627-532A7652D15E}" type="slidenum">
              <a:rPr lang="ru-RU" altLang="ru-RU"/>
              <a:pPr/>
              <a:t>46</a:t>
            </a:fld>
            <a:endParaRPr lang="ru-RU" altLang="ru-RU"/>
          </a:p>
        </p:txBody>
      </p:sp>
      <p:sp>
        <p:nvSpPr>
          <p:cNvPr id="109570" name="Rectangle 2"/>
          <p:cNvSpPr>
            <a:spLocks noRot="1"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B734E4-E977-40DD-AD87-BA83E2DF96C0}" type="slidenum">
              <a:rPr lang="ru-RU" altLang="ru-RU"/>
              <a:pPr/>
              <a:t>47</a:t>
            </a:fld>
            <a:endParaRPr lang="ru-RU" altLang="ru-RU"/>
          </a:p>
        </p:txBody>
      </p:sp>
      <p:sp>
        <p:nvSpPr>
          <p:cNvPr id="110594" name="Rectangle 2"/>
          <p:cNvSpPr>
            <a:spLocks noRo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B15841-B488-41F8-840C-C79F2BD1F294}" type="slidenum">
              <a:rPr lang="ru-RU" altLang="ru-RU"/>
              <a:pPr/>
              <a:t>48</a:t>
            </a:fld>
            <a:endParaRPr lang="ru-RU" altLang="ru-RU"/>
          </a:p>
        </p:txBody>
      </p:sp>
      <p:sp>
        <p:nvSpPr>
          <p:cNvPr id="111618" name="Rectangle 2"/>
          <p:cNvSpPr>
            <a:spLocks noRot="1" noChangeArrowheads="1" noTextEdit="1"/>
          </p:cNvSpPr>
          <p:nvPr>
            <p:ph type="sldImg"/>
          </p:nvPr>
        </p:nvSpPr>
        <p:spPr>
          <a:ln/>
        </p:spPr>
      </p:sp>
      <p:sp>
        <p:nvSpPr>
          <p:cNvPr id="111619"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A91C86-3911-44EA-9D99-5F40F2DC088F}" type="slidenum">
              <a:rPr lang="ru-RU" altLang="ru-RU"/>
              <a:pPr/>
              <a:t>49</a:t>
            </a:fld>
            <a:endParaRPr lang="ru-RU" altLang="ru-RU"/>
          </a:p>
        </p:txBody>
      </p:sp>
      <p:sp>
        <p:nvSpPr>
          <p:cNvPr id="112642" name="Rectangle 2"/>
          <p:cNvSpPr>
            <a:spLocks noRo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E26037-9EC0-4996-BF91-36BABED7F6AF}" type="slidenum">
              <a:rPr lang="ru-RU" altLang="ru-RU"/>
              <a:pPr/>
              <a:t>5</a:t>
            </a:fld>
            <a:endParaRPr lang="ru-RU" altLang="ru-RU"/>
          </a:p>
        </p:txBody>
      </p:sp>
      <p:sp>
        <p:nvSpPr>
          <p:cNvPr id="67586" name="Rectangle 2"/>
          <p:cNvSpPr>
            <a:spLocks noRo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D461D4-C759-457B-92BE-9A5DC8E125EC}" type="slidenum">
              <a:rPr lang="ru-RU" altLang="ru-RU"/>
              <a:pPr/>
              <a:t>50</a:t>
            </a:fld>
            <a:endParaRPr lang="ru-RU" altLang="ru-RU"/>
          </a:p>
        </p:txBody>
      </p:sp>
      <p:sp>
        <p:nvSpPr>
          <p:cNvPr id="113666" name="Rectangle 2"/>
          <p:cNvSpPr>
            <a:spLocks noRot="1" noChangeArrowheads="1" noTextEdit="1"/>
          </p:cNvSpPr>
          <p:nvPr>
            <p:ph type="sldImg"/>
          </p:nvPr>
        </p:nvSpPr>
        <p:spPr>
          <a:ln/>
        </p:spPr>
      </p:sp>
      <p:sp>
        <p:nvSpPr>
          <p:cNvPr id="113667"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7F8B01-3638-492C-81F3-2554FEB0B462}" type="slidenum">
              <a:rPr lang="ru-RU" altLang="ru-RU"/>
              <a:pPr/>
              <a:t>51</a:t>
            </a:fld>
            <a:endParaRPr lang="ru-RU" altLang="ru-RU"/>
          </a:p>
        </p:txBody>
      </p:sp>
      <p:sp>
        <p:nvSpPr>
          <p:cNvPr id="114690" name="Rectangle 2"/>
          <p:cNvSpPr>
            <a:spLocks noRot="1" noChangeArrowheads="1" noTextEdit="1"/>
          </p:cNvSpPr>
          <p:nvPr>
            <p:ph type="sldImg"/>
          </p:nvPr>
        </p:nvSpPr>
        <p:spPr>
          <a:ln/>
        </p:spPr>
      </p:sp>
      <p:sp>
        <p:nvSpPr>
          <p:cNvPr id="114691"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8DEB0B-3AC6-4B16-912C-9EED9168C60C}" type="slidenum">
              <a:rPr lang="ru-RU" altLang="ru-RU"/>
              <a:pPr/>
              <a:t>52</a:t>
            </a:fld>
            <a:endParaRPr lang="ru-RU" altLang="ru-RU"/>
          </a:p>
        </p:txBody>
      </p:sp>
      <p:sp>
        <p:nvSpPr>
          <p:cNvPr id="115714" name="Rectangle 2"/>
          <p:cNvSpPr>
            <a:spLocks noRot="1" noChangeArrowheads="1" noTextEdit="1"/>
          </p:cNvSpPr>
          <p:nvPr>
            <p:ph type="sldImg"/>
          </p:nvPr>
        </p:nvSpPr>
        <p:spPr>
          <a:ln/>
        </p:spPr>
      </p:sp>
      <p:sp>
        <p:nvSpPr>
          <p:cNvPr id="115715"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D90F86-494B-4943-86D6-D237284A993C}" type="slidenum">
              <a:rPr lang="ru-RU" altLang="ru-RU"/>
              <a:pPr/>
              <a:t>53</a:t>
            </a:fld>
            <a:endParaRPr lang="ru-RU" altLang="ru-RU"/>
          </a:p>
        </p:txBody>
      </p:sp>
      <p:sp>
        <p:nvSpPr>
          <p:cNvPr id="116738" name="Rectangle 2"/>
          <p:cNvSpPr>
            <a:spLocks noRot="1" noChangeArrowheads="1" noTextEdit="1"/>
          </p:cNvSpPr>
          <p:nvPr>
            <p:ph type="sldImg"/>
          </p:nvPr>
        </p:nvSpPr>
        <p:spPr>
          <a:ln/>
        </p:spPr>
      </p:sp>
      <p:sp>
        <p:nvSpPr>
          <p:cNvPr id="116739"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110E90-335B-4F27-9F57-DA8BC6934BC2}" type="slidenum">
              <a:rPr lang="ru-RU" altLang="ru-RU"/>
              <a:pPr/>
              <a:t>54</a:t>
            </a:fld>
            <a:endParaRPr lang="ru-RU" altLang="ru-RU"/>
          </a:p>
        </p:txBody>
      </p:sp>
      <p:sp>
        <p:nvSpPr>
          <p:cNvPr id="117762" name="Rectangle 2"/>
          <p:cNvSpPr>
            <a:spLocks noRo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BE52C3-AD48-47F0-96D7-5CE0FD9E5187}" type="slidenum">
              <a:rPr lang="ru-RU" altLang="ru-RU"/>
              <a:pPr/>
              <a:t>55</a:t>
            </a:fld>
            <a:endParaRPr lang="ru-RU" altLang="ru-RU"/>
          </a:p>
        </p:txBody>
      </p:sp>
      <p:sp>
        <p:nvSpPr>
          <p:cNvPr id="118786" name="Rectangle 2"/>
          <p:cNvSpPr>
            <a:spLocks noRot="1" noChangeArrowheads="1" noTextEdit="1"/>
          </p:cNvSpPr>
          <p:nvPr>
            <p:ph type="sldImg"/>
          </p:nvPr>
        </p:nvSpPr>
        <p:spPr>
          <a:ln/>
        </p:spPr>
      </p:sp>
      <p:sp>
        <p:nvSpPr>
          <p:cNvPr id="118787"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8A2B04-778C-4689-A736-9733289DE618}" type="slidenum">
              <a:rPr lang="ru-RU" altLang="ru-RU"/>
              <a:pPr/>
              <a:t>56</a:t>
            </a:fld>
            <a:endParaRPr lang="ru-RU" altLang="ru-RU"/>
          </a:p>
        </p:txBody>
      </p:sp>
      <p:sp>
        <p:nvSpPr>
          <p:cNvPr id="119810" name="Rectangle 2"/>
          <p:cNvSpPr>
            <a:spLocks noRo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5498F3-7F39-44FD-8575-175B9BD4E818}" type="slidenum">
              <a:rPr lang="ru-RU" altLang="ru-RU"/>
              <a:pPr/>
              <a:t>57</a:t>
            </a:fld>
            <a:endParaRPr lang="ru-RU" altLang="ru-RU"/>
          </a:p>
        </p:txBody>
      </p:sp>
      <p:sp>
        <p:nvSpPr>
          <p:cNvPr id="120834" name="Rectangle 2"/>
          <p:cNvSpPr>
            <a:spLocks noRot="1" noChangeArrowheads="1" noTextEdit="1"/>
          </p:cNvSpPr>
          <p:nvPr>
            <p:ph type="sldImg"/>
          </p:nvPr>
        </p:nvSpPr>
        <p:spPr>
          <a:ln/>
        </p:spPr>
      </p:sp>
      <p:sp>
        <p:nvSpPr>
          <p:cNvPr id="120835"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3ECF57-39D0-48A1-8C85-6603FD1D80B1}" type="slidenum">
              <a:rPr lang="ru-RU" altLang="ru-RU"/>
              <a:pPr/>
              <a:t>58</a:t>
            </a:fld>
            <a:endParaRPr lang="ru-RU" altLang="ru-RU"/>
          </a:p>
        </p:txBody>
      </p:sp>
      <p:sp>
        <p:nvSpPr>
          <p:cNvPr id="121858" name="Rectangle 2"/>
          <p:cNvSpPr>
            <a:spLocks noRot="1"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66DA94-51AB-4B81-B91C-D9E55FEF911F}" type="slidenum">
              <a:rPr lang="ru-RU" altLang="ru-RU"/>
              <a:pPr/>
              <a:t>6</a:t>
            </a:fld>
            <a:endParaRPr lang="ru-RU" altLang="ru-RU"/>
          </a:p>
        </p:txBody>
      </p:sp>
      <p:sp>
        <p:nvSpPr>
          <p:cNvPr id="68610" name="Rectangle 2"/>
          <p:cNvSpPr>
            <a:spLocks noRot="1" noChangeArrowheads="1" noTextEdit="1"/>
          </p:cNvSpPr>
          <p:nvPr>
            <p:ph type="sldImg"/>
          </p:nvPr>
        </p:nvSpPr>
        <p:spPr>
          <a:ln/>
        </p:spPr>
      </p:sp>
      <p:sp>
        <p:nvSpPr>
          <p:cNvPr id="68611"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D04BAC-83EE-408F-B862-2B3AC8F440DE}" type="slidenum">
              <a:rPr lang="ru-RU" altLang="ru-RU"/>
              <a:pPr/>
              <a:t>7</a:t>
            </a:fld>
            <a:endParaRPr lang="ru-RU" altLang="ru-RU"/>
          </a:p>
        </p:txBody>
      </p:sp>
      <p:sp>
        <p:nvSpPr>
          <p:cNvPr id="69634" name="Rectangle 2"/>
          <p:cNvSpPr>
            <a:spLocks noRo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DC3072-DF0A-4AB2-BF35-E6EC2DF7D8C3}" type="slidenum">
              <a:rPr lang="ru-RU" altLang="ru-RU"/>
              <a:pPr/>
              <a:t>8</a:t>
            </a:fld>
            <a:endParaRPr lang="ru-RU" altLang="ru-RU"/>
          </a:p>
        </p:txBody>
      </p:sp>
      <p:sp>
        <p:nvSpPr>
          <p:cNvPr id="70658" name="Rectangle 2"/>
          <p:cNvSpPr>
            <a:spLocks noRot="1"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67D2E1-9C75-4873-B836-2EC0A8585197}" type="slidenum">
              <a:rPr lang="ru-RU" altLang="ru-RU"/>
              <a:pPr/>
              <a:t>9</a:t>
            </a:fld>
            <a:endParaRPr lang="ru-RU" altLang="ru-RU"/>
          </a:p>
        </p:txBody>
      </p:sp>
      <p:sp>
        <p:nvSpPr>
          <p:cNvPr id="71682" name="Rectangle 2"/>
          <p:cNvSpPr>
            <a:spLocks noRot="1"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ru-RU" alt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C2E1B402-B368-4CFA-B556-F87206F7ACF1}" type="slidenum">
              <a:rPr lang="ru-RU" altLang="ru-RU"/>
              <a:pPr/>
              <a:t>‹#›</a:t>
            </a:fld>
            <a:endParaRPr lang="ru-RU" altLang="ru-RU"/>
          </a:p>
        </p:txBody>
      </p:sp>
    </p:spTree>
    <p:extLst>
      <p:ext uri="{BB962C8B-B14F-4D97-AF65-F5344CB8AC3E}">
        <p14:creationId xmlns:p14="http://schemas.microsoft.com/office/powerpoint/2010/main" val="3390482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E1081D6B-7107-461B-B05F-9CA7486EF0E2}" type="slidenum">
              <a:rPr lang="ru-RU" altLang="ru-RU"/>
              <a:pPr/>
              <a:t>‹#›</a:t>
            </a:fld>
            <a:endParaRPr lang="ru-RU" altLang="ru-RU"/>
          </a:p>
        </p:txBody>
      </p:sp>
    </p:spTree>
    <p:extLst>
      <p:ext uri="{BB962C8B-B14F-4D97-AF65-F5344CB8AC3E}">
        <p14:creationId xmlns:p14="http://schemas.microsoft.com/office/powerpoint/2010/main" val="3186962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37C09185-0D73-401C-A7E9-A116CD7DF302}" type="slidenum">
              <a:rPr lang="ru-RU" altLang="ru-RU"/>
              <a:pPr/>
              <a:t>‹#›</a:t>
            </a:fld>
            <a:endParaRPr lang="ru-RU" altLang="ru-RU"/>
          </a:p>
        </p:txBody>
      </p:sp>
    </p:spTree>
    <p:extLst>
      <p:ext uri="{BB962C8B-B14F-4D97-AF65-F5344CB8AC3E}">
        <p14:creationId xmlns:p14="http://schemas.microsoft.com/office/powerpoint/2010/main" val="622742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AE8B8250-13BE-4A2B-82DC-443B271B8D09}" type="slidenum">
              <a:rPr lang="ru-RU" altLang="ru-RU"/>
              <a:pPr/>
              <a:t>‹#›</a:t>
            </a:fld>
            <a:endParaRPr lang="ru-RU" altLang="ru-RU"/>
          </a:p>
        </p:txBody>
      </p:sp>
    </p:spTree>
    <p:extLst>
      <p:ext uri="{BB962C8B-B14F-4D97-AF65-F5344CB8AC3E}">
        <p14:creationId xmlns:p14="http://schemas.microsoft.com/office/powerpoint/2010/main" val="1033260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B6B56C2F-E83D-48B4-8AFD-27A0AC9AD543}" type="slidenum">
              <a:rPr lang="ru-RU" altLang="ru-RU"/>
              <a:pPr/>
              <a:t>‹#›</a:t>
            </a:fld>
            <a:endParaRPr lang="ru-RU" altLang="ru-RU"/>
          </a:p>
        </p:txBody>
      </p:sp>
    </p:spTree>
    <p:extLst>
      <p:ext uri="{BB962C8B-B14F-4D97-AF65-F5344CB8AC3E}">
        <p14:creationId xmlns:p14="http://schemas.microsoft.com/office/powerpoint/2010/main" val="656798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ижний колонтитул 5"/>
          <p:cNvSpPr>
            <a:spLocks noGrp="1"/>
          </p:cNvSpPr>
          <p:nvPr>
            <p:ph type="ftr" sz="quarter" idx="11"/>
          </p:nvPr>
        </p:nvSpPr>
        <p:spPr/>
        <p:txBody>
          <a:bodyPr/>
          <a:lstStyle>
            <a:lvl1pPr>
              <a:defRPr/>
            </a:lvl1pPr>
          </a:lstStyle>
          <a:p>
            <a:endParaRPr lang="ru-RU" altLang="ru-RU"/>
          </a:p>
        </p:txBody>
      </p:sp>
      <p:sp>
        <p:nvSpPr>
          <p:cNvPr id="7" name="Номер слайда 6"/>
          <p:cNvSpPr>
            <a:spLocks noGrp="1"/>
          </p:cNvSpPr>
          <p:nvPr>
            <p:ph type="sldNum" sz="quarter" idx="12"/>
          </p:nvPr>
        </p:nvSpPr>
        <p:spPr/>
        <p:txBody>
          <a:bodyPr/>
          <a:lstStyle>
            <a:lvl1pPr>
              <a:defRPr/>
            </a:lvl1pPr>
          </a:lstStyle>
          <a:p>
            <a:fld id="{97C900F5-16EE-454E-8385-3736FC2EBF1A}" type="slidenum">
              <a:rPr lang="ru-RU" altLang="ru-RU"/>
              <a:pPr/>
              <a:t>‹#›</a:t>
            </a:fld>
            <a:endParaRPr lang="ru-RU" altLang="ru-RU"/>
          </a:p>
        </p:txBody>
      </p:sp>
    </p:spTree>
    <p:extLst>
      <p:ext uri="{BB962C8B-B14F-4D97-AF65-F5344CB8AC3E}">
        <p14:creationId xmlns:p14="http://schemas.microsoft.com/office/powerpoint/2010/main" val="4041820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ltLang="ru-RU"/>
          </a:p>
        </p:txBody>
      </p:sp>
      <p:sp>
        <p:nvSpPr>
          <p:cNvPr id="8" name="Нижний колонтитул 7"/>
          <p:cNvSpPr>
            <a:spLocks noGrp="1"/>
          </p:cNvSpPr>
          <p:nvPr>
            <p:ph type="ftr" sz="quarter" idx="11"/>
          </p:nvPr>
        </p:nvSpPr>
        <p:spPr/>
        <p:txBody>
          <a:bodyPr/>
          <a:lstStyle>
            <a:lvl1pPr>
              <a:defRPr/>
            </a:lvl1pPr>
          </a:lstStyle>
          <a:p>
            <a:endParaRPr lang="ru-RU" altLang="ru-RU"/>
          </a:p>
        </p:txBody>
      </p:sp>
      <p:sp>
        <p:nvSpPr>
          <p:cNvPr id="9" name="Номер слайда 8"/>
          <p:cNvSpPr>
            <a:spLocks noGrp="1"/>
          </p:cNvSpPr>
          <p:nvPr>
            <p:ph type="sldNum" sz="quarter" idx="12"/>
          </p:nvPr>
        </p:nvSpPr>
        <p:spPr/>
        <p:txBody>
          <a:bodyPr/>
          <a:lstStyle>
            <a:lvl1pPr>
              <a:defRPr/>
            </a:lvl1pPr>
          </a:lstStyle>
          <a:p>
            <a:fld id="{376B4C39-1B65-4B34-9049-B573A74A3BDB}" type="slidenum">
              <a:rPr lang="ru-RU" altLang="ru-RU"/>
              <a:pPr/>
              <a:t>‹#›</a:t>
            </a:fld>
            <a:endParaRPr lang="ru-RU" altLang="ru-RU"/>
          </a:p>
        </p:txBody>
      </p:sp>
    </p:spTree>
    <p:extLst>
      <p:ext uri="{BB962C8B-B14F-4D97-AF65-F5344CB8AC3E}">
        <p14:creationId xmlns:p14="http://schemas.microsoft.com/office/powerpoint/2010/main" val="3009836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ltLang="ru-RU"/>
          </a:p>
        </p:txBody>
      </p:sp>
      <p:sp>
        <p:nvSpPr>
          <p:cNvPr id="4" name="Нижний колонтитул 3"/>
          <p:cNvSpPr>
            <a:spLocks noGrp="1"/>
          </p:cNvSpPr>
          <p:nvPr>
            <p:ph type="ftr" sz="quarter" idx="11"/>
          </p:nvPr>
        </p:nvSpPr>
        <p:spPr/>
        <p:txBody>
          <a:bodyPr/>
          <a:lstStyle>
            <a:lvl1pPr>
              <a:defRPr/>
            </a:lvl1pPr>
          </a:lstStyle>
          <a:p>
            <a:endParaRPr lang="ru-RU" altLang="ru-RU"/>
          </a:p>
        </p:txBody>
      </p:sp>
      <p:sp>
        <p:nvSpPr>
          <p:cNvPr id="5" name="Номер слайда 4"/>
          <p:cNvSpPr>
            <a:spLocks noGrp="1"/>
          </p:cNvSpPr>
          <p:nvPr>
            <p:ph type="sldNum" sz="quarter" idx="12"/>
          </p:nvPr>
        </p:nvSpPr>
        <p:spPr/>
        <p:txBody>
          <a:bodyPr/>
          <a:lstStyle>
            <a:lvl1pPr>
              <a:defRPr/>
            </a:lvl1pPr>
          </a:lstStyle>
          <a:p>
            <a:fld id="{000B29AC-6D4B-4644-A0DF-7F8829FF70B3}" type="slidenum">
              <a:rPr lang="ru-RU" altLang="ru-RU"/>
              <a:pPr/>
              <a:t>‹#›</a:t>
            </a:fld>
            <a:endParaRPr lang="ru-RU" altLang="ru-RU"/>
          </a:p>
        </p:txBody>
      </p:sp>
    </p:spTree>
    <p:extLst>
      <p:ext uri="{BB962C8B-B14F-4D97-AF65-F5344CB8AC3E}">
        <p14:creationId xmlns:p14="http://schemas.microsoft.com/office/powerpoint/2010/main" val="187627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ltLang="ru-RU"/>
          </a:p>
        </p:txBody>
      </p:sp>
      <p:sp>
        <p:nvSpPr>
          <p:cNvPr id="3" name="Нижний колонтитул 2"/>
          <p:cNvSpPr>
            <a:spLocks noGrp="1"/>
          </p:cNvSpPr>
          <p:nvPr>
            <p:ph type="ftr" sz="quarter" idx="11"/>
          </p:nvPr>
        </p:nvSpPr>
        <p:spPr/>
        <p:txBody>
          <a:bodyPr/>
          <a:lstStyle>
            <a:lvl1pPr>
              <a:defRPr/>
            </a:lvl1pPr>
          </a:lstStyle>
          <a:p>
            <a:endParaRPr lang="ru-RU" altLang="ru-RU"/>
          </a:p>
        </p:txBody>
      </p:sp>
      <p:sp>
        <p:nvSpPr>
          <p:cNvPr id="4" name="Номер слайда 3"/>
          <p:cNvSpPr>
            <a:spLocks noGrp="1"/>
          </p:cNvSpPr>
          <p:nvPr>
            <p:ph type="sldNum" sz="quarter" idx="12"/>
          </p:nvPr>
        </p:nvSpPr>
        <p:spPr/>
        <p:txBody>
          <a:bodyPr/>
          <a:lstStyle>
            <a:lvl1pPr>
              <a:defRPr/>
            </a:lvl1pPr>
          </a:lstStyle>
          <a:p>
            <a:fld id="{E31707A7-951E-45A9-B16C-95D789F36495}" type="slidenum">
              <a:rPr lang="ru-RU" altLang="ru-RU"/>
              <a:pPr/>
              <a:t>‹#›</a:t>
            </a:fld>
            <a:endParaRPr lang="ru-RU" altLang="ru-RU"/>
          </a:p>
        </p:txBody>
      </p:sp>
    </p:spTree>
    <p:extLst>
      <p:ext uri="{BB962C8B-B14F-4D97-AF65-F5344CB8AC3E}">
        <p14:creationId xmlns:p14="http://schemas.microsoft.com/office/powerpoint/2010/main" val="3467812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ижний колонтитул 5"/>
          <p:cNvSpPr>
            <a:spLocks noGrp="1"/>
          </p:cNvSpPr>
          <p:nvPr>
            <p:ph type="ftr" sz="quarter" idx="11"/>
          </p:nvPr>
        </p:nvSpPr>
        <p:spPr/>
        <p:txBody>
          <a:bodyPr/>
          <a:lstStyle>
            <a:lvl1pPr>
              <a:defRPr/>
            </a:lvl1pPr>
          </a:lstStyle>
          <a:p>
            <a:endParaRPr lang="ru-RU" altLang="ru-RU"/>
          </a:p>
        </p:txBody>
      </p:sp>
      <p:sp>
        <p:nvSpPr>
          <p:cNvPr id="7" name="Номер слайда 6"/>
          <p:cNvSpPr>
            <a:spLocks noGrp="1"/>
          </p:cNvSpPr>
          <p:nvPr>
            <p:ph type="sldNum" sz="quarter" idx="12"/>
          </p:nvPr>
        </p:nvSpPr>
        <p:spPr/>
        <p:txBody>
          <a:bodyPr/>
          <a:lstStyle>
            <a:lvl1pPr>
              <a:defRPr/>
            </a:lvl1pPr>
          </a:lstStyle>
          <a:p>
            <a:fld id="{A7D7A511-2AEF-4189-B120-92153D89EC5D}" type="slidenum">
              <a:rPr lang="ru-RU" altLang="ru-RU"/>
              <a:pPr/>
              <a:t>‹#›</a:t>
            </a:fld>
            <a:endParaRPr lang="ru-RU" altLang="ru-RU"/>
          </a:p>
        </p:txBody>
      </p:sp>
    </p:spTree>
    <p:extLst>
      <p:ext uri="{BB962C8B-B14F-4D97-AF65-F5344CB8AC3E}">
        <p14:creationId xmlns:p14="http://schemas.microsoft.com/office/powerpoint/2010/main" val="1648557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ижний колонтитул 5"/>
          <p:cNvSpPr>
            <a:spLocks noGrp="1"/>
          </p:cNvSpPr>
          <p:nvPr>
            <p:ph type="ftr" sz="quarter" idx="11"/>
          </p:nvPr>
        </p:nvSpPr>
        <p:spPr/>
        <p:txBody>
          <a:bodyPr/>
          <a:lstStyle>
            <a:lvl1pPr>
              <a:defRPr/>
            </a:lvl1pPr>
          </a:lstStyle>
          <a:p>
            <a:endParaRPr lang="ru-RU" altLang="ru-RU"/>
          </a:p>
        </p:txBody>
      </p:sp>
      <p:sp>
        <p:nvSpPr>
          <p:cNvPr id="7" name="Номер слайда 6"/>
          <p:cNvSpPr>
            <a:spLocks noGrp="1"/>
          </p:cNvSpPr>
          <p:nvPr>
            <p:ph type="sldNum" sz="quarter" idx="12"/>
          </p:nvPr>
        </p:nvSpPr>
        <p:spPr/>
        <p:txBody>
          <a:bodyPr/>
          <a:lstStyle>
            <a:lvl1pPr>
              <a:defRPr/>
            </a:lvl1pPr>
          </a:lstStyle>
          <a:p>
            <a:fld id="{0CFBCFCA-9538-452C-A82E-3E0ED94D61C7}" type="slidenum">
              <a:rPr lang="ru-RU" altLang="ru-RU"/>
              <a:pPr/>
              <a:t>‹#›</a:t>
            </a:fld>
            <a:endParaRPr lang="ru-RU" altLang="ru-RU"/>
          </a:p>
        </p:txBody>
      </p:sp>
    </p:spTree>
    <p:extLst>
      <p:ext uri="{BB962C8B-B14F-4D97-AF65-F5344CB8AC3E}">
        <p14:creationId xmlns:p14="http://schemas.microsoft.com/office/powerpoint/2010/main" val="3346518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ru-RU" alt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ru-RU" alt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A2F57F13-381E-49A4-AB81-20B3A33E5E3E}"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ru-RU" altLang="ru-RU" sz="4000" b="1"/>
              <a:t>Планирование воспитательно-образовательного процесса </a:t>
            </a:r>
            <a:r>
              <a:rPr lang="ru-RU" altLang="ru-RU" sz="4000" b="1"/>
              <a:t>в </a:t>
            </a:r>
            <a:r>
              <a:rPr lang="ru-RU" altLang="ru-RU" sz="4000" b="1" smtClean="0"/>
              <a:t>ДОУ. </a:t>
            </a:r>
            <a:r>
              <a:rPr lang="ru-RU" altLang="ru-RU" sz="4000" b="1" dirty="0"/>
              <a:t>Документация воспитателя</a:t>
            </a:r>
            <a:br>
              <a:rPr lang="ru-RU" altLang="ru-RU" sz="4000" b="1" dirty="0"/>
            </a:br>
            <a:endParaRPr lang="ru-RU" altLang="ru-RU" sz="40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457200" y="260350"/>
            <a:ext cx="8229600" cy="6264275"/>
          </a:xfrm>
        </p:spPr>
        <p:txBody>
          <a:bodyPr/>
          <a:lstStyle/>
          <a:p>
            <a:pPr>
              <a:lnSpc>
                <a:spcPct val="80000"/>
              </a:lnSpc>
              <a:buFontTx/>
              <a:buNone/>
            </a:pPr>
            <a:r>
              <a:rPr lang="ru-RU" altLang="ru-RU" sz="2000"/>
              <a:t>  </a:t>
            </a:r>
            <a:r>
              <a:rPr lang="ru-RU" altLang="ru-RU" sz="2000" b="1" u="sng"/>
              <a:t>2.</a:t>
            </a:r>
            <a:r>
              <a:rPr lang="ru-RU" altLang="ru-RU" sz="2000"/>
              <a:t> Следующим условием является </a:t>
            </a:r>
            <a:r>
              <a:rPr lang="ru-RU" altLang="ru-RU" sz="2000" b="1"/>
              <a:t>совместное составление плана двумя воспитателями, работающими в одной возрастной группе</a:t>
            </a:r>
            <a:r>
              <a:rPr lang="ru-RU" altLang="ru-RU" sz="2000"/>
              <a:t>. Выполнение этого условия обеспечит единый подход к детям, единые требования к ним, повысит ответственность каждого воспитателя за выполнение плана и программы. У сменных воспитателей должен быть повседневный контакт в работе, постоянный обмен мнениями по результатам наблюдения за детьми: как они усваивают программный материал, как выполняют свои обязанности, каковы их навыки культурного поведения, черты характера, кто, как и с кем играет и прочее.</a:t>
            </a:r>
          </a:p>
          <a:p>
            <a:pPr>
              <a:lnSpc>
                <a:spcPct val="80000"/>
              </a:lnSpc>
              <a:buFontTx/>
              <a:buNone/>
            </a:pPr>
            <a:r>
              <a:rPr lang="ru-RU" altLang="ru-RU" sz="2000"/>
              <a:t>        Календарный план составляется на основе годового и перспективного и дорабатывается с учетом наблюдений за детьми в группе и их оценки, а также обсуждений с другими воспитателями и бесед с родителями. Он пишется на каждый день или на неделю и включает различные виды деятельности на этапах ознакомления, освоения и закрепления, практического применения знаний. Планирование ведется на основе программы и, хотя не отрицает ведущей роли взрослого, во многом определяется интересами и потребностями детей, вытекает из ежедневных наблюдений всего персонала, текущего контроля, рождается в диалоге с родителями. Благодаря такому характеру планирования реализуется дифференцированный и индивидуальный подход к каждому ребенку.</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ru-RU" altLang="ru-RU" sz="4000"/>
              <a:t/>
            </a:r>
            <a:br>
              <a:rPr lang="ru-RU" altLang="ru-RU" sz="4000"/>
            </a:br>
            <a:r>
              <a:rPr lang="ru-RU" altLang="ru-RU" sz="4000"/>
              <a:t>В основе любого планирования лежат следующие принципы:</a:t>
            </a:r>
            <a:br>
              <a:rPr lang="ru-RU" altLang="ru-RU" sz="4000"/>
            </a:br>
            <a:endParaRPr lang="ru-RU" altLang="ru-RU" sz="4000"/>
          </a:p>
        </p:txBody>
      </p:sp>
      <p:sp>
        <p:nvSpPr>
          <p:cNvPr id="11267" name="Rectangle 3"/>
          <p:cNvSpPr>
            <a:spLocks noGrp="1" noChangeArrowheads="1"/>
          </p:cNvSpPr>
          <p:nvPr>
            <p:ph type="body" idx="1"/>
          </p:nvPr>
        </p:nvSpPr>
        <p:spPr/>
        <p:txBody>
          <a:bodyPr/>
          <a:lstStyle/>
          <a:p>
            <a:r>
              <a:rPr lang="ru-RU" altLang="ru-RU"/>
              <a:t>учет конкретных педагогических условий, возрастного состава группы, уровня развития детей;</a:t>
            </a:r>
          </a:p>
          <a:p>
            <a:r>
              <a:rPr lang="ru-RU" altLang="ru-RU"/>
              <a:t>взаимосвязь процесса воспитания и обучения;</a:t>
            </a:r>
          </a:p>
          <a:p>
            <a:r>
              <a:rPr lang="ru-RU" altLang="ru-RU"/>
              <a:t>регулярность, последовательность, цикличность воспитательных воздействий.</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ru-RU" altLang="ru-RU" sz="4000" b="1"/>
              <a:t>Частые ошибки при планировании</a:t>
            </a:r>
            <a:br>
              <a:rPr lang="ru-RU" altLang="ru-RU" sz="4000" b="1"/>
            </a:br>
            <a:endParaRPr lang="ru-RU" altLang="ru-RU" sz="4000" b="1"/>
          </a:p>
        </p:txBody>
      </p:sp>
      <p:sp>
        <p:nvSpPr>
          <p:cNvPr id="10243" name="Rectangle 3"/>
          <p:cNvSpPr>
            <a:spLocks noGrp="1" noChangeArrowheads="1"/>
          </p:cNvSpPr>
          <p:nvPr>
            <p:ph type="body" idx="1"/>
          </p:nvPr>
        </p:nvSpPr>
        <p:spPr>
          <a:xfrm>
            <a:off x="0" y="1125538"/>
            <a:ext cx="9144000" cy="4525962"/>
          </a:xfrm>
        </p:spPr>
        <p:txBody>
          <a:bodyPr/>
          <a:lstStyle/>
          <a:p>
            <a:pPr>
              <a:lnSpc>
                <a:spcPct val="80000"/>
              </a:lnSpc>
            </a:pPr>
            <a:r>
              <a:rPr lang="ru-RU" altLang="ru-RU" sz="1900"/>
              <a:t>случаи отсутствия у воспитателей планов работы, а ведь это основной документ воспитателя;</a:t>
            </a:r>
          </a:p>
          <a:p>
            <a:pPr>
              <a:lnSpc>
                <a:spcPct val="80000"/>
              </a:lnSpc>
            </a:pPr>
            <a:r>
              <a:rPr lang="ru-RU" altLang="ru-RU" sz="1900"/>
              <a:t>вместо планов предоставлена циклограмма работы на месяц или на неделю;</a:t>
            </a:r>
          </a:p>
          <a:p>
            <a:pPr>
              <a:lnSpc>
                <a:spcPct val="80000"/>
              </a:lnSpc>
            </a:pPr>
            <a:r>
              <a:rPr lang="ru-RU" altLang="ru-RU" sz="1900"/>
              <a:t>перегруженность (недогруженность) планов;</a:t>
            </a:r>
          </a:p>
          <a:p>
            <a:pPr>
              <a:lnSpc>
                <a:spcPct val="80000"/>
              </a:lnSpc>
            </a:pPr>
            <a:r>
              <a:rPr lang="ru-RU" altLang="ru-RU" sz="1900"/>
              <a:t>отсутствие дат;</a:t>
            </a:r>
          </a:p>
          <a:p>
            <a:pPr>
              <a:lnSpc>
                <a:spcPct val="80000"/>
              </a:lnSpc>
            </a:pPr>
            <a:r>
              <a:rPr lang="ru-RU" altLang="ru-RU" sz="1900"/>
              <a:t>расписана организованная деятельность (занятия в детском саду), а про совместную и самостоятельную деятельность нет даже упоминания;</a:t>
            </a:r>
          </a:p>
          <a:p>
            <a:pPr>
              <a:lnSpc>
                <a:spcPct val="80000"/>
              </a:lnSpc>
            </a:pPr>
            <a:r>
              <a:rPr lang="ru-RU" altLang="ru-RU" sz="1900"/>
              <a:t>отсутствие взаимосвязи разных видов деятельности (игра—труд—обучение);</a:t>
            </a:r>
          </a:p>
          <a:p>
            <a:pPr>
              <a:lnSpc>
                <a:spcPct val="80000"/>
              </a:lnSpc>
            </a:pPr>
            <a:r>
              <a:rPr lang="ru-RU" altLang="ru-RU" sz="1900"/>
              <a:t>пропуск или нерегулярность какого-либо раздела программы;</a:t>
            </a:r>
          </a:p>
          <a:p>
            <a:pPr>
              <a:lnSpc>
                <a:spcPct val="80000"/>
              </a:lnSpc>
            </a:pPr>
            <a:r>
              <a:rPr lang="ru-RU" altLang="ru-RU" sz="1900"/>
              <a:t>календарные планы представлены в виде перспективных;</a:t>
            </a:r>
          </a:p>
          <a:p>
            <a:pPr>
              <a:lnSpc>
                <a:spcPct val="80000"/>
              </a:lnSpc>
            </a:pPr>
            <a:r>
              <a:rPr lang="ru-RU" altLang="ru-RU" sz="1900"/>
              <a:t>нет указаний, в какие режимные моменты что и кем проводится;</a:t>
            </a:r>
          </a:p>
          <a:p>
            <a:pPr>
              <a:lnSpc>
                <a:spcPct val="80000"/>
              </a:lnSpc>
            </a:pPr>
            <a:r>
              <a:rPr lang="ru-RU" altLang="ru-RU" sz="1900"/>
              <a:t>нет сноски на литературу, страницу;</a:t>
            </a:r>
          </a:p>
          <a:p>
            <a:pPr>
              <a:lnSpc>
                <a:spcPct val="80000"/>
              </a:lnSpc>
            </a:pPr>
            <a:r>
              <a:rPr lang="ru-RU" altLang="ru-RU" sz="1900"/>
              <a:t>не прописывается индивидуальная работа с детьми.</a:t>
            </a:r>
          </a:p>
          <a:p>
            <a:pPr>
              <a:lnSpc>
                <a:spcPct val="80000"/>
              </a:lnSpc>
              <a:buFontTx/>
              <a:buNone/>
            </a:pPr>
            <a:r>
              <a:rPr lang="ru-RU" altLang="ru-RU" sz="1900"/>
              <a:t>По таким планам непонятно, кто, что и в какой день проводит, осуществлять контроль невозможно, системы планирования тоже нет. В общем, как ни крути, а планирование должно быть конкретным, чтобы было ясно, какой воспитатель в какую смену, что проводит. Чтобы воспитатели чувствовали ответственность за каждое мероприятие, которое они запланировали.</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ru-RU" altLang="ru-RU" sz="3800" b="1"/>
              <a:t>Технология разработки календарных планов</a:t>
            </a:r>
            <a:br>
              <a:rPr lang="ru-RU" altLang="ru-RU" sz="3800" b="1"/>
            </a:br>
            <a:endParaRPr lang="ru-RU" altLang="ru-RU" sz="3800" b="1"/>
          </a:p>
        </p:txBody>
      </p:sp>
      <p:sp>
        <p:nvSpPr>
          <p:cNvPr id="14339" name="Rectangle 3"/>
          <p:cNvSpPr>
            <a:spLocks noGrp="1" noChangeArrowheads="1"/>
          </p:cNvSpPr>
          <p:nvPr>
            <p:ph type="body" idx="1"/>
          </p:nvPr>
        </p:nvSpPr>
        <p:spPr>
          <a:xfrm>
            <a:off x="457200" y="1196975"/>
            <a:ext cx="8229600" cy="5472113"/>
          </a:xfrm>
        </p:spPr>
        <p:txBody>
          <a:bodyPr/>
          <a:lstStyle/>
          <a:p>
            <a:pPr>
              <a:lnSpc>
                <a:spcPct val="80000"/>
              </a:lnSpc>
            </a:pPr>
            <a:r>
              <a:rPr lang="ru-RU" altLang="ru-RU" sz="2000"/>
              <a:t>Общий алгоритм — канва.</a:t>
            </a:r>
          </a:p>
          <a:p>
            <a:pPr>
              <a:lnSpc>
                <a:spcPct val="80000"/>
              </a:lnSpc>
            </a:pPr>
            <a:r>
              <a:rPr lang="ru-RU" altLang="ru-RU" sz="2000"/>
              <a:t>Начинать написание плана с режимных моментов: утро; день; вечер; минимум на неделю.</a:t>
            </a:r>
          </a:p>
          <a:p>
            <a:pPr>
              <a:lnSpc>
                <a:spcPct val="80000"/>
              </a:lnSpc>
            </a:pPr>
            <a:r>
              <a:rPr lang="ru-RU" altLang="ru-RU" sz="2000"/>
              <a:t>Оформление плана должно соответствовать эстетическим требованиям, так как это визитная карточка ДОО.</a:t>
            </a:r>
          </a:p>
          <a:p>
            <a:pPr>
              <a:lnSpc>
                <a:spcPct val="80000"/>
              </a:lnSpc>
            </a:pPr>
            <a:r>
              <a:rPr lang="ru-RU" altLang="ru-RU" sz="2000"/>
              <a:t>Учитывать соотношение нагрузки детей: эмоциональной; интеллектуальной; физической.</a:t>
            </a:r>
          </a:p>
          <a:p>
            <a:pPr>
              <a:lnSpc>
                <a:spcPct val="80000"/>
              </a:lnSpc>
            </a:pPr>
            <a:r>
              <a:rPr lang="ru-RU" altLang="ru-RU" sz="2000"/>
              <a:t>Учитывать степень усложнения материала (нельзя математику сочетать с занятиями физической культуры — очень высокий расход белка в организме при высокой интеллектуальной и физической деятельности).</a:t>
            </a:r>
          </a:p>
          <a:p>
            <a:pPr>
              <a:lnSpc>
                <a:spcPct val="80000"/>
              </a:lnSpc>
            </a:pPr>
            <a:r>
              <a:rPr lang="ru-RU" altLang="ru-RU" sz="2000"/>
              <a:t>Соответствие программно-методическому обеспечению.</a:t>
            </a:r>
          </a:p>
          <a:p>
            <a:pPr>
              <a:lnSpc>
                <a:spcPct val="80000"/>
              </a:lnSpc>
            </a:pPr>
            <a:r>
              <a:rPr lang="ru-RU" altLang="ru-RU" sz="2000"/>
              <a:t>Включать все виды деятельности.</a:t>
            </a:r>
          </a:p>
          <a:p>
            <a:pPr>
              <a:lnSpc>
                <a:spcPct val="80000"/>
              </a:lnSpc>
            </a:pPr>
            <a:r>
              <a:rPr lang="ru-RU" altLang="ru-RU" sz="2000"/>
              <a:t>Прослеживать усложнение приемов, не только наглядных и словесных, но и таких, как коллективный поиск, беседа, развивающие игры.</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ru-RU" altLang="ru-RU" sz="2400" b="1"/>
              <a:t>Существуют следующие принципы </a:t>
            </a:r>
            <a:br>
              <a:rPr lang="ru-RU" altLang="ru-RU" sz="2400" b="1"/>
            </a:br>
            <a:r>
              <a:rPr lang="ru-RU" altLang="ru-RU" sz="2400" b="1"/>
              <a:t>планирования воспитательно-образовательной работы с детьми:</a:t>
            </a:r>
            <a:br>
              <a:rPr lang="ru-RU" altLang="ru-RU" sz="2400" b="1"/>
            </a:br>
            <a:endParaRPr lang="ru-RU" altLang="ru-RU" sz="2400" b="1"/>
          </a:p>
        </p:txBody>
      </p:sp>
      <p:sp>
        <p:nvSpPr>
          <p:cNvPr id="15363" name="Rectangle 3"/>
          <p:cNvSpPr>
            <a:spLocks noGrp="1" noChangeArrowheads="1"/>
          </p:cNvSpPr>
          <p:nvPr>
            <p:ph type="body" idx="1"/>
          </p:nvPr>
        </p:nvSpPr>
        <p:spPr>
          <a:xfrm>
            <a:off x="0" y="1196975"/>
            <a:ext cx="9144000" cy="5661025"/>
          </a:xfrm>
        </p:spPr>
        <p:txBody>
          <a:bodyPr/>
          <a:lstStyle/>
          <a:p>
            <a:pPr>
              <a:lnSpc>
                <a:spcPct val="80000"/>
              </a:lnSpc>
            </a:pPr>
            <a:r>
              <a:rPr lang="ru-RU" altLang="ru-RU" sz="1400"/>
              <a:t>Должен быть определен оптимальный вариант учебной нагрузки детей. Недопустима информационная перегрузка. Существуют четкие рамки содержания (стандарт).</a:t>
            </a:r>
          </a:p>
          <a:p>
            <a:pPr>
              <a:lnSpc>
                <a:spcPct val="80000"/>
              </a:lnSpc>
            </a:pPr>
            <a:r>
              <a:rPr lang="ru-RU" altLang="ru-RU" sz="1400"/>
              <a:t>Должны быть учтены медико-гигиенические требования к последовательности, длительности, особенностям проведения различных режимных процессов.</a:t>
            </a:r>
          </a:p>
          <a:p>
            <a:pPr>
              <a:lnSpc>
                <a:spcPct val="80000"/>
              </a:lnSpc>
            </a:pPr>
            <a:r>
              <a:rPr lang="ru-RU" altLang="ru-RU" sz="1400"/>
              <a:t>Учтены местные региональные особенности (климат, природные условия).</a:t>
            </a:r>
          </a:p>
          <a:p>
            <a:pPr>
              <a:lnSpc>
                <a:spcPct val="80000"/>
              </a:lnSpc>
            </a:pPr>
            <a:r>
              <a:rPr lang="ru-RU" altLang="ru-RU" sz="1400"/>
              <a:t>Учтены время года и погодные условия.</a:t>
            </a:r>
          </a:p>
          <a:p>
            <a:pPr>
              <a:lnSpc>
                <a:spcPct val="80000"/>
              </a:lnSpc>
            </a:pPr>
            <a:r>
              <a:rPr lang="ru-RU" altLang="ru-RU" sz="1400"/>
              <a:t>Предусматривайте в плане чередования организованной и самостоятельной деятельности детей. Свободная деятельность должна составлять не менее 40% от объема регламентированной деятельности, в том числе на воздухе 3—4 часа в течение дня в зависимости от времени года. Обязательное выделение времени для свободной игры в детском саду.</a:t>
            </a:r>
          </a:p>
          <a:p>
            <a:pPr>
              <a:lnSpc>
                <a:spcPct val="80000"/>
              </a:lnSpc>
            </a:pPr>
            <a:r>
              <a:rPr lang="ru-RU" altLang="ru-RU" sz="1400"/>
              <a:t>Учет изменения работоспособности детей в течение недели при планировании занятий и требований к их сочетаемости.</a:t>
            </a:r>
          </a:p>
          <a:p>
            <a:pPr>
              <a:lnSpc>
                <a:spcPct val="80000"/>
              </a:lnSpc>
            </a:pPr>
            <a:r>
              <a:rPr lang="ru-RU" altLang="ru-RU" sz="1400"/>
              <a:t>Учет уровня развития детей. Использование результатов диагностики для оптимизации образовательного процесса, планирования индивидуальной работы с каждым ребенком.</a:t>
            </a:r>
          </a:p>
          <a:p>
            <a:pPr>
              <a:lnSpc>
                <a:spcPct val="80000"/>
              </a:lnSpc>
            </a:pPr>
            <a:r>
              <a:rPr lang="ru-RU" altLang="ru-RU" sz="1400"/>
              <a:t>Непременная взаимосвязь процесса воспитания, обучения и развития.</a:t>
            </a:r>
          </a:p>
          <a:p>
            <a:pPr>
              <a:lnSpc>
                <a:spcPct val="80000"/>
              </a:lnSpc>
            </a:pPr>
            <a:r>
              <a:rPr lang="ru-RU" altLang="ru-RU" sz="1400"/>
              <a:t>Регулярность, последовательность, повторность воспитательных воздействий.</a:t>
            </a:r>
          </a:p>
          <a:p>
            <a:pPr>
              <a:lnSpc>
                <a:spcPct val="80000"/>
              </a:lnSpc>
            </a:pPr>
            <a:r>
              <a:rPr lang="ru-RU" altLang="ru-RU" sz="1400"/>
              <a:t>Включение элементов деятельности, способствующих эмоциональной разрядке, создающих у ребят радостное настроение, доставляющих им удовольствие. Учет эффектов «начала и конца» при распределении их в течение недели.</a:t>
            </a:r>
          </a:p>
          <a:p>
            <a:pPr>
              <a:lnSpc>
                <a:spcPct val="80000"/>
              </a:lnSpc>
            </a:pPr>
            <a:r>
              <a:rPr lang="ru-RU" altLang="ru-RU" sz="1400"/>
              <a:t>Планирование строится на основе интеграции усилий всех специалистов, работающих в группе с детьми. Необходимо учитывать рекомендации специалистов</a:t>
            </a:r>
          </a:p>
          <a:p>
            <a:pPr>
              <a:lnSpc>
                <a:spcPct val="80000"/>
              </a:lnSpc>
            </a:pPr>
            <a:r>
              <a:rPr lang="ru-RU" altLang="ru-RU" sz="1400"/>
              <a:t>Планируемая деятельность не навязывается детям искусственно, а обязательно соответствующим образом мотивируется. Дети должны испытывать потребность заняться чем-либо, захотеть понять, для чего им это надо.</a:t>
            </a:r>
          </a:p>
          <a:p>
            <a:pPr>
              <a:lnSpc>
                <a:spcPct val="80000"/>
              </a:lnSpc>
            </a:pPr>
            <a:r>
              <a:rPr lang="ru-RU" altLang="ru-RU" sz="1400"/>
              <a:t>Следует предусмотреть разнообразие предлагаемой деятельности, чтобы способствовать максимально возможному раскрытию потенциала каждого малыша.</a:t>
            </a:r>
          </a:p>
          <a:p>
            <a:pPr>
              <a:lnSpc>
                <a:spcPct val="80000"/>
              </a:lnSpc>
            </a:pPr>
            <a:r>
              <a:rPr lang="ru-RU" altLang="ru-RU" sz="1400"/>
              <a:t>В планируемой педагогом деятельности с детьми должны просматриваться решаемые ДОУ годовые задачи.</a:t>
            </a:r>
          </a:p>
          <a:p>
            <a:pPr>
              <a:lnSpc>
                <a:spcPct val="80000"/>
              </a:lnSpc>
            </a:pPr>
            <a:r>
              <a:rPr lang="ru-RU" altLang="ru-RU" sz="1400"/>
              <a:t>Должна быть прослежена работа с родителями.</a:t>
            </a:r>
            <a:r>
              <a:rPr lang="ru-RU" altLang="ru-RU" sz="80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ru-RU" altLang="ru-RU" sz="2400" b="1"/>
              <a:t>Существует алгоритм </a:t>
            </a:r>
            <a:br>
              <a:rPr lang="ru-RU" altLang="ru-RU" sz="2400" b="1"/>
            </a:br>
            <a:r>
              <a:rPr lang="ru-RU" altLang="ru-RU" sz="2400" b="1"/>
              <a:t>составления календарного плана воспитателя дошкольной образовательной организации</a:t>
            </a:r>
            <a:r>
              <a:rPr lang="ru-RU" altLang="ru-RU" sz="4000"/>
              <a:t> </a:t>
            </a:r>
          </a:p>
        </p:txBody>
      </p:sp>
      <p:sp>
        <p:nvSpPr>
          <p:cNvPr id="16387" name="Rectangle 3"/>
          <p:cNvSpPr>
            <a:spLocks noGrp="1" noChangeArrowheads="1"/>
          </p:cNvSpPr>
          <p:nvPr>
            <p:ph type="body" idx="1"/>
          </p:nvPr>
        </p:nvSpPr>
        <p:spPr>
          <a:xfrm>
            <a:off x="0" y="1341438"/>
            <a:ext cx="9144000" cy="5516562"/>
          </a:xfrm>
        </p:spPr>
        <p:txBody>
          <a:bodyPr/>
          <a:lstStyle/>
          <a:p>
            <a:pPr>
              <a:lnSpc>
                <a:spcPct val="80000"/>
              </a:lnSpc>
              <a:buFontTx/>
              <a:buNone/>
            </a:pPr>
            <a:r>
              <a:rPr lang="ru-RU" altLang="ru-RU" sz="2400" i="1"/>
              <a:t>1. Титульный лист</a:t>
            </a:r>
          </a:p>
          <a:p>
            <a:pPr>
              <a:lnSpc>
                <a:spcPct val="80000"/>
              </a:lnSpc>
              <a:buFontTx/>
              <a:buNone/>
            </a:pPr>
            <a:r>
              <a:rPr lang="ru-RU" altLang="ru-RU" sz="2400" i="1"/>
              <a:t>2. Список детей группы</a:t>
            </a:r>
          </a:p>
          <a:p>
            <a:pPr>
              <a:lnSpc>
                <a:spcPct val="80000"/>
              </a:lnSpc>
              <a:buFontTx/>
              <a:buNone/>
            </a:pPr>
            <a:r>
              <a:rPr lang="ru-RU" altLang="ru-RU" sz="2400" i="1"/>
              <a:t>3. План работы с родителями</a:t>
            </a:r>
          </a:p>
          <a:p>
            <a:pPr>
              <a:lnSpc>
                <a:spcPct val="80000"/>
              </a:lnSpc>
              <a:buFontTx/>
              <a:buNone/>
            </a:pPr>
            <a:r>
              <a:rPr lang="ru-RU" altLang="ru-RU" sz="2400" i="1"/>
              <a:t>4. Расписание сетки занятий на неделю (согласно количеству занятий по программе и требованию санитарно-эпидемиологическим правилам и нормативам 2.4.1.1249-13)</a:t>
            </a:r>
          </a:p>
          <a:p>
            <a:pPr>
              <a:lnSpc>
                <a:spcPct val="80000"/>
              </a:lnSpc>
              <a:buFontTx/>
              <a:buNone/>
            </a:pPr>
            <a:r>
              <a:rPr lang="ru-RU" altLang="ru-RU" sz="2400" i="1"/>
              <a:t>5. Планирование специально организованных занятий (с указанием дня и даты)</a:t>
            </a:r>
          </a:p>
          <a:p>
            <a:pPr>
              <a:lnSpc>
                <a:spcPct val="80000"/>
              </a:lnSpc>
              <a:buFontTx/>
              <a:buNone/>
            </a:pPr>
            <a:r>
              <a:rPr lang="ru-RU" altLang="ru-RU" sz="2400" i="1"/>
              <a:t>6. Планирование совместной деятельности воспитателя с детьми</a:t>
            </a:r>
          </a:p>
          <a:p>
            <a:pPr>
              <a:lnSpc>
                <a:spcPct val="80000"/>
              </a:lnSpc>
              <a:buFontTx/>
              <a:buNone/>
            </a:pPr>
            <a:r>
              <a:rPr lang="ru-RU" altLang="ru-RU" sz="2400" i="1"/>
              <a:t>7. Планирование самостоятельной деятельности детей</a:t>
            </a:r>
          </a:p>
          <a:p>
            <a:pPr>
              <a:lnSpc>
                <a:spcPct val="80000"/>
              </a:lnSpc>
              <a:buFontTx/>
              <a:buNone/>
            </a:pPr>
            <a:r>
              <a:rPr lang="ru-RU" altLang="ru-RU" sz="2400" i="1"/>
              <a:t>8. Планирование гимнастик</a:t>
            </a:r>
          </a:p>
          <a:p>
            <a:pPr>
              <a:lnSpc>
                <a:spcPct val="80000"/>
              </a:lnSpc>
              <a:buFontTx/>
              <a:buNone/>
            </a:pPr>
            <a:r>
              <a:rPr lang="ru-RU" altLang="ru-RU" sz="2400" i="1"/>
              <a:t>9. Режим двигательной и интеллектуальной нагрузки + мероприятия по безопасности </a:t>
            </a:r>
          </a:p>
          <a:p>
            <a:pPr>
              <a:lnSpc>
                <a:spcPct val="80000"/>
              </a:lnSpc>
              <a:buFontTx/>
              <a:buNone/>
            </a:pPr>
            <a:r>
              <a:rPr lang="ru-RU" altLang="ru-RU" sz="2400" i="1"/>
              <a:t>10. Рекомендации специалистов</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95288" y="274638"/>
            <a:ext cx="8291512" cy="1785937"/>
          </a:xfrm>
        </p:spPr>
        <p:txBody>
          <a:bodyPr/>
          <a:lstStyle/>
          <a:p>
            <a:r>
              <a:rPr lang="ru-RU" altLang="ru-RU" sz="2400"/>
              <a:t>Исходя из общих основных принципов планирования работы в группах является реализуемая основная образовательная программа, в которой задачи и содержание работы воспитателя можно представить в </a:t>
            </a:r>
            <a:r>
              <a:rPr lang="ru-RU" altLang="ru-RU" sz="2400" b="1" u="sng"/>
              <a:t>двух разделах:</a:t>
            </a:r>
          </a:p>
        </p:txBody>
      </p:sp>
      <p:sp>
        <p:nvSpPr>
          <p:cNvPr id="17411" name="Rectangle 3"/>
          <p:cNvSpPr>
            <a:spLocks noGrp="1" noChangeArrowheads="1"/>
          </p:cNvSpPr>
          <p:nvPr>
            <p:ph type="body" idx="1"/>
          </p:nvPr>
        </p:nvSpPr>
        <p:spPr/>
        <p:txBody>
          <a:bodyPr/>
          <a:lstStyle/>
          <a:p>
            <a:endParaRPr lang="ru-RU" altLang="ru-RU"/>
          </a:p>
          <a:p>
            <a:r>
              <a:rPr lang="ru-RU" altLang="ru-RU"/>
              <a:t>«Организация жизни и воспитание детей»,</a:t>
            </a:r>
          </a:p>
          <a:p>
            <a:r>
              <a:rPr lang="ru-RU" altLang="ru-RU"/>
              <a:t>«Обучение на занятиях».</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ru-RU" altLang="ru-RU" sz="3000" b="1"/>
              <a:t>планирование должно отражать </a:t>
            </a:r>
            <a:br>
              <a:rPr lang="ru-RU" altLang="ru-RU" sz="3000" b="1"/>
            </a:br>
            <a:r>
              <a:rPr lang="ru-RU" altLang="ru-RU" sz="3000" b="1"/>
              <a:t>три стороны педагогической работы:</a:t>
            </a:r>
          </a:p>
        </p:txBody>
      </p:sp>
      <p:sp>
        <p:nvSpPr>
          <p:cNvPr id="18435" name="Rectangle 3"/>
          <p:cNvSpPr>
            <a:spLocks noGrp="1" noChangeArrowheads="1"/>
          </p:cNvSpPr>
          <p:nvPr>
            <p:ph type="body" idx="1"/>
          </p:nvPr>
        </p:nvSpPr>
        <p:spPr/>
        <p:txBody>
          <a:bodyPr/>
          <a:lstStyle/>
          <a:p>
            <a:pPr>
              <a:lnSpc>
                <a:spcPct val="90000"/>
              </a:lnSpc>
            </a:pPr>
            <a:endParaRPr lang="ru-RU" altLang="ru-RU"/>
          </a:p>
          <a:p>
            <a:pPr>
              <a:lnSpc>
                <a:spcPct val="90000"/>
              </a:lnSpc>
            </a:pPr>
            <a:r>
              <a:rPr lang="ru-RU" altLang="ru-RU"/>
              <a:t>Организованное обучение (система фронтальных или подгрупповых занятий в соответствии с программой и сеткой занятий).</a:t>
            </a:r>
          </a:p>
          <a:p>
            <a:pPr>
              <a:lnSpc>
                <a:spcPct val="90000"/>
              </a:lnSpc>
            </a:pPr>
            <a:r>
              <a:rPr lang="ru-RU" altLang="ru-RU"/>
              <a:t>Совместная деятельность взрослых и детей.</a:t>
            </a:r>
          </a:p>
          <a:p>
            <a:pPr>
              <a:lnSpc>
                <a:spcPct val="90000"/>
              </a:lnSpc>
            </a:pPr>
            <a:r>
              <a:rPr lang="ru-RU" altLang="ru-RU"/>
              <a:t>Планирование самостоятельной деятельности детей.</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23850" y="274638"/>
            <a:ext cx="8362950" cy="3946525"/>
          </a:xfrm>
        </p:spPr>
        <p:txBody>
          <a:bodyPr/>
          <a:lstStyle/>
          <a:p>
            <a:r>
              <a:rPr lang="ru-RU" altLang="ru-RU" sz="4000" b="1"/>
              <a:t>Содержание разделов плана воспитательно-образовательного процесса</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ru-RU" altLang="ru-RU"/>
              <a:t>Титульный лист</a:t>
            </a:r>
          </a:p>
        </p:txBody>
      </p:sp>
      <p:sp>
        <p:nvSpPr>
          <p:cNvPr id="19459" name="Rectangle 3"/>
          <p:cNvSpPr>
            <a:spLocks noGrp="1" noChangeArrowheads="1"/>
          </p:cNvSpPr>
          <p:nvPr>
            <p:ph type="body" idx="1"/>
          </p:nvPr>
        </p:nvSpPr>
        <p:spPr/>
        <p:txBody>
          <a:bodyPr/>
          <a:lstStyle/>
          <a:p>
            <a:pPr marL="609600" indent="-609600"/>
            <a:endParaRPr lang="ru-RU" altLang="ru-RU"/>
          </a:p>
          <a:p>
            <a:pPr marL="609600" indent="-609600">
              <a:buFontTx/>
              <a:buNone/>
            </a:pPr>
            <a:endParaRPr lang="ru-RU" altLang="ru-RU"/>
          </a:p>
        </p:txBody>
      </p:sp>
      <p:sp>
        <p:nvSpPr>
          <p:cNvPr id="19460" name="Rectangle 4"/>
          <p:cNvSpPr>
            <a:spLocks noChangeArrowheads="1"/>
          </p:cNvSpPr>
          <p:nvPr/>
        </p:nvSpPr>
        <p:spPr bwMode="auto">
          <a:xfrm>
            <a:off x="684213" y="1268413"/>
            <a:ext cx="7559675" cy="399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ru-RU" altLang="ru-RU" sz="3200" b="1"/>
              <a:t>Должен отражать следующую информацию: </a:t>
            </a:r>
          </a:p>
          <a:p>
            <a:endParaRPr lang="ru-RU" altLang="ru-RU" sz="3200" b="1"/>
          </a:p>
          <a:p>
            <a:pPr lvl="2">
              <a:buFontTx/>
              <a:buChar char="•"/>
            </a:pPr>
            <a:r>
              <a:rPr lang="ru-RU" altLang="ru-RU" sz="3200" b="1"/>
              <a:t>наименование учреждения,</a:t>
            </a:r>
          </a:p>
          <a:p>
            <a:pPr lvl="2">
              <a:buFontTx/>
              <a:buChar char="•"/>
            </a:pPr>
            <a:r>
              <a:rPr lang="ru-RU" altLang="ru-RU" sz="3200" b="1"/>
              <a:t>название программы, </a:t>
            </a:r>
          </a:p>
          <a:p>
            <a:pPr lvl="2">
              <a:buFontTx/>
              <a:buChar char="•"/>
            </a:pPr>
            <a:r>
              <a:rPr lang="ru-RU" altLang="ru-RU" sz="3200" b="1"/>
              <a:t>сведения о разработчиках, </a:t>
            </a:r>
          </a:p>
          <a:p>
            <a:pPr lvl="2">
              <a:buFontTx/>
              <a:buChar char="•"/>
            </a:pPr>
            <a:r>
              <a:rPr lang="ru-RU" altLang="ru-RU" sz="3200" b="1"/>
              <a:t>грифы утверждении </a:t>
            </a:r>
          </a:p>
          <a:p>
            <a:pPr lvl="2">
              <a:buFontTx/>
              <a:buChar char="•"/>
            </a:pPr>
            <a:r>
              <a:rPr lang="ru-RU" altLang="ru-RU" sz="3200" b="1"/>
              <a:t>сроки реализации плана</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algn="r"/>
            <a:r>
              <a:rPr lang="ru-RU" altLang="ru-RU" sz="4000"/>
              <a:t> </a:t>
            </a:r>
            <a:r>
              <a:rPr lang="ru-RU" altLang="ru-RU" sz="2400" b="1" i="1"/>
              <a:t>«Когда мы тратим время на планирование, </a:t>
            </a:r>
            <a:br>
              <a:rPr lang="ru-RU" altLang="ru-RU" sz="2400" b="1" i="1"/>
            </a:br>
            <a:r>
              <a:rPr lang="ru-RU" altLang="ru-RU" sz="2400" b="1" i="1"/>
              <a:t>его становится больше»</a:t>
            </a:r>
            <a:r>
              <a:rPr lang="ru-RU" altLang="ru-RU" sz="2400" b="1"/>
              <a:t/>
            </a:r>
            <a:br>
              <a:rPr lang="ru-RU" altLang="ru-RU" sz="2400" b="1"/>
            </a:br>
            <a:r>
              <a:rPr lang="ru-RU" altLang="ru-RU" sz="2400" b="1" i="1"/>
              <a:t>М. Рустам (индийский ученый)</a:t>
            </a:r>
          </a:p>
        </p:txBody>
      </p:sp>
      <p:sp>
        <p:nvSpPr>
          <p:cNvPr id="3075" name="Rectangle 3"/>
          <p:cNvSpPr>
            <a:spLocks noGrp="1" noChangeArrowheads="1"/>
          </p:cNvSpPr>
          <p:nvPr>
            <p:ph type="body" idx="1"/>
          </p:nvPr>
        </p:nvSpPr>
        <p:spPr>
          <a:xfrm>
            <a:off x="0" y="1600200"/>
            <a:ext cx="9144000" cy="4525963"/>
          </a:xfrm>
        </p:spPr>
        <p:txBody>
          <a:bodyPr/>
          <a:lstStyle/>
          <a:p>
            <a:pPr algn="ctr">
              <a:buFontTx/>
              <a:buNone/>
            </a:pPr>
            <a:endParaRPr lang="ru-RU" altLang="ru-RU" sz="4000" b="1"/>
          </a:p>
          <a:p>
            <a:pPr algn="ctr">
              <a:buFontTx/>
              <a:buNone/>
            </a:pPr>
            <a:r>
              <a:rPr lang="ru-RU" altLang="ru-RU" sz="4000" b="1"/>
              <a:t>Какой воспитатель нужен сегодня дошкольной образовательной организации?</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ru-RU" altLang="ru-RU" sz="4000"/>
              <a:t>Список детей группы</a:t>
            </a:r>
            <a:br>
              <a:rPr lang="ru-RU" altLang="ru-RU" sz="4000"/>
            </a:br>
            <a:endParaRPr lang="ru-RU" altLang="ru-RU" sz="4000"/>
          </a:p>
        </p:txBody>
      </p:sp>
      <p:sp>
        <p:nvSpPr>
          <p:cNvPr id="20483" name="Rectangle 3"/>
          <p:cNvSpPr>
            <a:spLocks noGrp="1" noChangeArrowheads="1"/>
          </p:cNvSpPr>
          <p:nvPr>
            <p:ph type="body" idx="1"/>
          </p:nvPr>
        </p:nvSpPr>
        <p:spPr/>
        <p:txBody>
          <a:bodyPr/>
          <a:lstStyle/>
          <a:p>
            <a:pPr marL="609600" indent="-609600"/>
            <a:r>
              <a:rPr lang="ru-RU" altLang="ru-RU"/>
              <a:t>Так как списочный состав группы детского сада может изменяться в течение учебного года, рекомендуется сделать его на отдельном листе.</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ru-RU" altLang="ru-RU" sz="4000" b="1"/>
              <a:t>План работы с родителями</a:t>
            </a:r>
            <a:br>
              <a:rPr lang="ru-RU" altLang="ru-RU" sz="4000" b="1"/>
            </a:br>
            <a:endParaRPr lang="ru-RU" altLang="ru-RU" sz="4000" b="1"/>
          </a:p>
        </p:txBody>
      </p:sp>
      <p:sp>
        <p:nvSpPr>
          <p:cNvPr id="22531" name="Rectangle 3"/>
          <p:cNvSpPr>
            <a:spLocks noGrp="1" noChangeArrowheads="1"/>
          </p:cNvSpPr>
          <p:nvPr>
            <p:ph type="body" idx="1"/>
          </p:nvPr>
        </p:nvSpPr>
        <p:spPr>
          <a:xfrm>
            <a:off x="0" y="908050"/>
            <a:ext cx="9144000" cy="5949950"/>
          </a:xfrm>
        </p:spPr>
        <p:txBody>
          <a:bodyPr/>
          <a:lstStyle/>
          <a:p>
            <a:pPr>
              <a:lnSpc>
                <a:spcPct val="80000"/>
              </a:lnSpc>
              <a:buFontTx/>
              <a:buNone/>
            </a:pPr>
            <a:r>
              <a:rPr lang="ru-RU" altLang="ru-RU" sz="1800"/>
              <a:t>Содержание работы с родителями планируется на месяц или неделю. Следует указать, в какие дни и что будет сделано каждым воспитателем группы, и какие общесадовские мероприятия будут проведены. Причем, писать надо не только те мероприятия, которые проводятся воспитателем, но и специалистами, работающими на этой группе. Вне зависимости от того, кто проводит занятия, организатором его будет в любом случае воспитатель.</a:t>
            </a:r>
          </a:p>
          <a:p>
            <a:pPr>
              <a:lnSpc>
                <a:spcPct val="80000"/>
              </a:lnSpc>
              <a:buFontTx/>
              <a:buNone/>
            </a:pPr>
            <a:r>
              <a:rPr lang="ru-RU" altLang="ru-RU" sz="1800"/>
              <a:t>Работа может быть расписана в различных формах проведения:</a:t>
            </a:r>
          </a:p>
          <a:p>
            <a:pPr>
              <a:lnSpc>
                <a:spcPct val="80000"/>
              </a:lnSpc>
            </a:pPr>
            <a:r>
              <a:rPr lang="ru-RU" altLang="ru-RU" sz="1800"/>
              <a:t>родительские собрания,</a:t>
            </a:r>
          </a:p>
          <a:p>
            <a:pPr>
              <a:lnSpc>
                <a:spcPct val="80000"/>
              </a:lnSpc>
            </a:pPr>
            <a:r>
              <a:rPr lang="ru-RU" altLang="ru-RU" sz="1800"/>
              <a:t>консультации (индивидуальные, групповые),</a:t>
            </a:r>
          </a:p>
          <a:p>
            <a:pPr>
              <a:lnSpc>
                <a:spcPct val="80000"/>
              </a:lnSpc>
            </a:pPr>
            <a:r>
              <a:rPr lang="ru-RU" altLang="ru-RU" sz="1800"/>
              <a:t>семинары-практикумы,</a:t>
            </a:r>
          </a:p>
          <a:p>
            <a:pPr>
              <a:lnSpc>
                <a:spcPct val="80000"/>
              </a:lnSpc>
            </a:pPr>
            <a:r>
              <a:rPr lang="ru-RU" altLang="ru-RU" sz="1800"/>
              <a:t>тематические выставки,</a:t>
            </a:r>
          </a:p>
          <a:p>
            <a:pPr>
              <a:lnSpc>
                <a:spcPct val="80000"/>
              </a:lnSpc>
            </a:pPr>
            <a:r>
              <a:rPr lang="ru-RU" altLang="ru-RU" sz="1800"/>
              <a:t>эпизодические беседы с родителями,</a:t>
            </a:r>
          </a:p>
          <a:p>
            <a:pPr>
              <a:lnSpc>
                <a:spcPct val="80000"/>
              </a:lnSpc>
            </a:pPr>
            <a:r>
              <a:rPr lang="ru-RU" altLang="ru-RU" sz="1800"/>
              <a:t>клубы по интересам,</a:t>
            </a:r>
          </a:p>
          <a:p>
            <a:pPr>
              <a:lnSpc>
                <a:spcPct val="80000"/>
              </a:lnSpc>
            </a:pPr>
            <a:r>
              <a:rPr lang="ru-RU" altLang="ru-RU" sz="1800"/>
              <a:t>совместные праздники,</a:t>
            </a:r>
          </a:p>
          <a:p>
            <a:pPr>
              <a:lnSpc>
                <a:spcPct val="80000"/>
              </a:lnSpc>
            </a:pPr>
            <a:r>
              <a:rPr lang="ru-RU" altLang="ru-RU" sz="1800"/>
              <a:t>развлечения и досуги,</a:t>
            </a:r>
          </a:p>
          <a:p>
            <a:pPr>
              <a:lnSpc>
                <a:spcPct val="80000"/>
              </a:lnSpc>
            </a:pPr>
            <a:r>
              <a:rPr lang="ru-RU" altLang="ru-RU" sz="1800"/>
              <a:t>анкетирование,</a:t>
            </a:r>
          </a:p>
          <a:p>
            <a:pPr>
              <a:lnSpc>
                <a:spcPct val="80000"/>
              </a:lnSpc>
            </a:pPr>
            <a:r>
              <a:rPr lang="ru-RU" altLang="ru-RU" sz="1800"/>
              <a:t>родительские посиделки,</a:t>
            </a:r>
          </a:p>
          <a:p>
            <a:pPr>
              <a:lnSpc>
                <a:spcPct val="80000"/>
              </a:lnSpc>
            </a:pPr>
            <a:r>
              <a:rPr lang="ru-RU" altLang="ru-RU" sz="1800"/>
              <a:t>экскурсии,</a:t>
            </a:r>
          </a:p>
          <a:p>
            <a:pPr>
              <a:lnSpc>
                <a:spcPct val="80000"/>
              </a:lnSpc>
            </a:pPr>
            <a:r>
              <a:rPr lang="ru-RU" altLang="ru-RU" sz="1800"/>
              <a:t>туристические походы,</a:t>
            </a:r>
          </a:p>
          <a:p>
            <a:pPr>
              <a:lnSpc>
                <a:spcPct val="80000"/>
              </a:lnSpc>
            </a:pPr>
            <a:r>
              <a:rPr lang="ru-RU" altLang="ru-RU" sz="1800"/>
              <a:t>участие родителей в общественной жизни группы и прочее.</a:t>
            </a:r>
          </a:p>
          <a:p>
            <a:pPr>
              <a:lnSpc>
                <a:spcPct val="80000"/>
              </a:lnSpc>
              <a:buFontTx/>
              <a:buNone/>
            </a:pPr>
            <a:r>
              <a:rPr lang="ru-RU" altLang="ru-RU" sz="1800"/>
              <a:t>Сколько мероприятий планировать, это каждый сам определит. Работа в детском саду с родителями должна планироваться в соответствии с годовыми задачами учреждения.</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ru-RU" altLang="ru-RU" sz="2400" b="1"/>
              <a:t/>
            </a:r>
            <a:br>
              <a:rPr lang="ru-RU" altLang="ru-RU" sz="2400" b="1"/>
            </a:br>
            <a:r>
              <a:rPr lang="ru-RU" altLang="ru-RU" sz="2400" b="1"/>
              <a:t>Расписание сетки занятий на неделю (согласно кол-ву занятий по программе и требованиям СанПинов (2.4.1.3049-13)</a:t>
            </a:r>
            <a:r>
              <a:rPr lang="ru-RU" altLang="ru-RU" sz="4000" b="1"/>
              <a:t/>
            </a:r>
            <a:br>
              <a:rPr lang="ru-RU" altLang="ru-RU" sz="4000" b="1"/>
            </a:br>
            <a:endParaRPr lang="ru-RU" altLang="ru-RU" sz="4000" b="1"/>
          </a:p>
        </p:txBody>
      </p:sp>
      <p:sp>
        <p:nvSpPr>
          <p:cNvPr id="23555" name="Rectangle 3"/>
          <p:cNvSpPr>
            <a:spLocks noGrp="1" noChangeArrowheads="1"/>
          </p:cNvSpPr>
          <p:nvPr>
            <p:ph type="body" idx="1"/>
          </p:nvPr>
        </p:nvSpPr>
        <p:spPr>
          <a:xfrm>
            <a:off x="0" y="1268413"/>
            <a:ext cx="9144000" cy="5589587"/>
          </a:xfrm>
        </p:spPr>
        <p:txBody>
          <a:bodyPr/>
          <a:lstStyle/>
          <a:p>
            <a:pPr>
              <a:lnSpc>
                <a:spcPct val="80000"/>
              </a:lnSpc>
              <a:buFontTx/>
              <a:buNone/>
            </a:pPr>
            <a:r>
              <a:rPr lang="ru-RU" altLang="ru-RU" sz="1400" b="1"/>
              <a:t>В группе детей раннего возраста от 1,5 до 3 лет — </a:t>
            </a:r>
            <a:r>
              <a:rPr lang="ru-RU" altLang="ru-RU" sz="1400"/>
              <a:t>длительность непосредственной образовательной деятельности не должна превышать 10 минут. Допускается осуществлять образовательную деятельность в первую и во вторую половину дня (по 8-10 минут). Допускается осуществлять образовательную деятельность на игровой площадке во время прогулки.</a:t>
            </a:r>
            <a:endParaRPr lang="ru-RU" altLang="ru-RU" sz="1400" b="1"/>
          </a:p>
          <a:p>
            <a:pPr>
              <a:lnSpc>
                <a:spcPct val="80000"/>
              </a:lnSpc>
              <a:buFontTx/>
              <a:buNone/>
            </a:pPr>
            <a:r>
              <a:rPr lang="ru-RU" altLang="ru-RU" sz="1400" b="1"/>
              <a:t>Продолжительность непрерывной образовательной деятельности для детей от 3 до 4 лет – не более 15 минут;</a:t>
            </a:r>
          </a:p>
          <a:p>
            <a:pPr>
              <a:lnSpc>
                <a:spcPct val="80000"/>
              </a:lnSpc>
              <a:buFontTx/>
              <a:buNone/>
            </a:pPr>
            <a:r>
              <a:rPr lang="ru-RU" altLang="ru-RU" sz="1400" b="1"/>
              <a:t>Для детей от4 до 5 лет – не более 20 минут, </a:t>
            </a:r>
          </a:p>
          <a:p>
            <a:pPr>
              <a:lnSpc>
                <a:spcPct val="80000"/>
              </a:lnSpc>
              <a:buFontTx/>
              <a:buNone/>
            </a:pPr>
            <a:r>
              <a:rPr lang="ru-RU" altLang="ru-RU" sz="1400" b="1"/>
              <a:t>Для детей от 5 до 6 лет – не более 25 минут;</a:t>
            </a:r>
          </a:p>
          <a:p>
            <a:pPr>
              <a:lnSpc>
                <a:spcPct val="80000"/>
              </a:lnSpc>
              <a:buFontTx/>
              <a:buNone/>
            </a:pPr>
            <a:r>
              <a:rPr lang="ru-RU" altLang="ru-RU" sz="1400" b="1"/>
              <a:t>А для детей от6 до 7 лет – не более 30 минут</a:t>
            </a:r>
            <a:endParaRPr lang="ru-RU" altLang="ru-RU" sz="1400"/>
          </a:p>
          <a:p>
            <a:pPr>
              <a:lnSpc>
                <a:spcPct val="80000"/>
              </a:lnSpc>
              <a:buFontTx/>
              <a:buNone/>
            </a:pPr>
            <a:r>
              <a:rPr lang="ru-RU" altLang="ru-RU" sz="1400"/>
              <a:t>Максимально допустимый объем образовательной нагрузки в первой половине дня в младшей и средней группах не превышает 30 и 40 минут соответственно, а в старшей и подготовительной – 45 минут и 1,5 часа соответственно. В середине времени, отведенного на непрерывную образовательную деятельность, проводят физкультурные минутки. Перерывы между периодами непрерывной образовательной деятельности – не менее 10 минут.</a:t>
            </a:r>
          </a:p>
          <a:p>
            <a:pPr>
              <a:lnSpc>
                <a:spcPct val="80000"/>
              </a:lnSpc>
              <a:buFontTx/>
              <a:buNone/>
            </a:pPr>
            <a:r>
              <a:rPr lang="ru-RU" altLang="ru-RU" sz="1400"/>
              <a:t>Образовательную деятельность, требующую повышенной познавательной активности и умственного напряжения детей, следует организовывать в первую половину дня. Для профилактики утомления детей рекомендуется проводить физкультурные, музыкальные занятия, ритмику и т.п.</a:t>
            </a:r>
          </a:p>
          <a:p>
            <a:pPr>
              <a:lnSpc>
                <a:spcPct val="80000"/>
              </a:lnSpc>
              <a:buFontTx/>
              <a:buNone/>
            </a:pPr>
            <a:r>
              <a:rPr lang="ru-RU" altLang="ru-RU" sz="1400"/>
              <a:t>Занятия по физическому развитию основной образовательной программы для детей в возрасте от 3 до 7 лет организуются не менее 3 раз в неделю. Длительность занятий по физическому развитию зависит от возраста детей и составляет:</a:t>
            </a:r>
            <a:endParaRPr lang="ru-RU" altLang="ru-RU" sz="1400" b="1"/>
          </a:p>
          <a:p>
            <a:pPr>
              <a:lnSpc>
                <a:spcPct val="80000"/>
              </a:lnSpc>
              <a:buFontTx/>
              <a:buNone/>
            </a:pPr>
            <a:r>
              <a:rPr lang="ru-RU" altLang="ru-RU" sz="1400" b="1"/>
              <a:t>детей от 3 до 4 лет – не более 15 минут;</a:t>
            </a:r>
          </a:p>
          <a:p>
            <a:pPr>
              <a:lnSpc>
                <a:spcPct val="80000"/>
              </a:lnSpc>
              <a:buFontTx/>
              <a:buNone/>
            </a:pPr>
            <a:r>
              <a:rPr lang="ru-RU" altLang="ru-RU" sz="1400" b="1"/>
              <a:t>Для детей от4 до 5 лет – не более 20 минут, </a:t>
            </a:r>
          </a:p>
          <a:p>
            <a:pPr>
              <a:lnSpc>
                <a:spcPct val="80000"/>
              </a:lnSpc>
              <a:buFontTx/>
              <a:buNone/>
            </a:pPr>
            <a:r>
              <a:rPr lang="ru-RU" altLang="ru-RU" sz="1400" b="1"/>
              <a:t>Для детей от 5 до 6 лет – не более 25 минут;</a:t>
            </a:r>
          </a:p>
          <a:p>
            <a:pPr>
              <a:lnSpc>
                <a:spcPct val="80000"/>
              </a:lnSpc>
              <a:buFontTx/>
              <a:buNone/>
            </a:pPr>
            <a:r>
              <a:rPr lang="ru-RU" altLang="ru-RU" sz="1400" b="1"/>
              <a:t>А для детей от6 до 7 лет – не более 30 минут</a:t>
            </a:r>
            <a:endParaRPr lang="ru-RU" altLang="ru-RU" sz="1400"/>
          </a:p>
          <a:p>
            <a:pPr>
              <a:lnSpc>
                <a:spcPct val="80000"/>
              </a:lnSpc>
              <a:buFontTx/>
              <a:buNone/>
            </a:pPr>
            <a:r>
              <a:rPr lang="ru-RU" altLang="ru-RU" sz="1400"/>
              <a:t>Один раз в неделю для детей 5-7 лет следует круглогодично организовывать занятия по физическому развитию детей на открытом воздухе. Их проводят при отсутствии у детей медицинских противопоказаний и наличия у детей спортивной одежды, соответствующей погодным условиям.</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ru-RU" altLang="ru-RU" sz="2400" b="1"/>
              <a:t>Планирование специально организованных занятий </a:t>
            </a:r>
            <a:br>
              <a:rPr lang="ru-RU" altLang="ru-RU" sz="2400" b="1"/>
            </a:br>
            <a:r>
              <a:rPr lang="ru-RU" altLang="ru-RU" sz="2400" b="1"/>
              <a:t>(с указанием дня и даты)</a:t>
            </a:r>
            <a:r>
              <a:rPr lang="ru-RU" altLang="ru-RU" sz="4000" b="1"/>
              <a:t/>
            </a:r>
            <a:br>
              <a:rPr lang="ru-RU" altLang="ru-RU" sz="4000" b="1"/>
            </a:br>
            <a:endParaRPr lang="ru-RU" altLang="ru-RU" sz="4000" b="1"/>
          </a:p>
        </p:txBody>
      </p:sp>
      <p:sp>
        <p:nvSpPr>
          <p:cNvPr id="24579" name="Rectangle 3"/>
          <p:cNvSpPr>
            <a:spLocks noGrp="1" noChangeArrowheads="1"/>
          </p:cNvSpPr>
          <p:nvPr>
            <p:ph type="body" idx="1"/>
          </p:nvPr>
        </p:nvSpPr>
        <p:spPr>
          <a:xfrm>
            <a:off x="457200" y="1600200"/>
            <a:ext cx="8229600" cy="4997450"/>
          </a:xfrm>
        </p:spPr>
        <p:txBody>
          <a:bodyPr/>
          <a:lstStyle/>
          <a:p>
            <a:pPr>
              <a:lnSpc>
                <a:spcPct val="80000"/>
              </a:lnSpc>
              <a:buFontTx/>
              <a:buNone/>
            </a:pPr>
            <a:r>
              <a:rPr lang="ru-RU" altLang="ru-RU" sz="1800"/>
              <a:t>Занятие планируется в соответствии с сеткой.</a:t>
            </a:r>
            <a:endParaRPr lang="ru-RU" altLang="ru-RU" sz="1800" b="1"/>
          </a:p>
          <a:p>
            <a:pPr>
              <a:lnSpc>
                <a:spcPct val="80000"/>
              </a:lnSpc>
              <a:buFontTx/>
              <a:buNone/>
            </a:pPr>
            <a:r>
              <a:rPr lang="ru-RU" altLang="ru-RU" sz="1800" b="1"/>
              <a:t>Структура написания занятия:</a:t>
            </a:r>
            <a:r>
              <a:rPr lang="ru-RU" altLang="ru-RU" sz="1800"/>
              <a:t> Вид занятия. Тема. Источник (с указанием автора и страницы).</a:t>
            </a:r>
          </a:p>
          <a:p>
            <a:pPr>
              <a:lnSpc>
                <a:spcPct val="80000"/>
              </a:lnSpc>
              <a:buFontTx/>
              <a:buNone/>
            </a:pPr>
            <a:r>
              <a:rPr lang="ru-RU" altLang="ru-RU" sz="1800"/>
              <a:t>Например:</a:t>
            </a:r>
            <a:endParaRPr lang="ru-RU" altLang="ru-RU" sz="1800" i="1"/>
          </a:p>
          <a:p>
            <a:pPr>
              <a:lnSpc>
                <a:spcPct val="80000"/>
              </a:lnSpc>
              <a:buFontTx/>
              <a:buNone/>
            </a:pPr>
            <a:r>
              <a:rPr lang="ru-RU" altLang="ru-RU" sz="1800" i="1"/>
              <a:t>Обучение грамоте. — «Усвоение звука и буквы М» — Ушакова О. А. стр. 56;</a:t>
            </a:r>
          </a:p>
          <a:p>
            <a:pPr>
              <a:lnSpc>
                <a:spcPct val="80000"/>
              </a:lnSpc>
              <a:buFontTx/>
              <a:buNone/>
            </a:pPr>
            <a:r>
              <a:rPr lang="ru-RU" altLang="ru-RU" sz="1800" i="1"/>
              <a:t>Конструирование — «Сказочный домик» — Куцакова Л.В. «Конструирование и ручной труд в д/с» – стр. 112.</a:t>
            </a:r>
            <a:endParaRPr lang="ru-RU" altLang="ru-RU" sz="1800"/>
          </a:p>
          <a:p>
            <a:pPr>
              <a:lnSpc>
                <a:spcPct val="80000"/>
              </a:lnSpc>
              <a:buFontTx/>
              <a:buNone/>
            </a:pPr>
            <a:r>
              <a:rPr lang="ru-RU" altLang="ru-RU" sz="1800"/>
              <a:t>      Трудным для воспитателя разновозрастной группы, как показывает наблюдение практики, является отражение в плане необходимого для каждого возраста перечня и количества занятий в течение дня и недели, правильное их чередование. Трудности вызываются тем, что для детей разного возраста они различны. Поэтому стремление воспитателей смешанных групп точно соблюсти требования программы не всегда оказывается успешным.</a:t>
            </a:r>
          </a:p>
          <a:p>
            <a:pPr>
              <a:lnSpc>
                <a:spcPct val="80000"/>
              </a:lnSpc>
              <a:buFontTx/>
              <a:buNone/>
            </a:pPr>
            <a:r>
              <a:rPr lang="ru-RU" altLang="ru-RU" sz="1800"/>
              <a:t>  В ряде случаев возникает необходимость нарушить установленный порядок, изменить существующие требования, приспособить их к конкретным условиям совместного воспитания в одной группе детей разного возраста, значительно отличающихся по своему опыту и возможностям в усвоении знаний и умений.</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ru-RU" altLang="ru-RU" sz="2400" b="1"/>
              <a:t>Как сочетать общие требования к планированию и проведению занятий с особенностями работы в условиях разновозрастной группы?</a:t>
            </a:r>
            <a:br>
              <a:rPr lang="ru-RU" altLang="ru-RU" sz="2400" b="1"/>
            </a:br>
            <a:endParaRPr lang="ru-RU" altLang="ru-RU" sz="2400" b="1"/>
          </a:p>
        </p:txBody>
      </p:sp>
      <p:sp>
        <p:nvSpPr>
          <p:cNvPr id="25603" name="Rectangle 3"/>
          <p:cNvSpPr>
            <a:spLocks noGrp="1" noChangeArrowheads="1"/>
          </p:cNvSpPr>
          <p:nvPr>
            <p:ph type="body" idx="1"/>
          </p:nvPr>
        </p:nvSpPr>
        <p:spPr>
          <a:xfrm>
            <a:off x="0" y="1268413"/>
            <a:ext cx="9144000" cy="5589587"/>
          </a:xfrm>
        </p:spPr>
        <p:txBody>
          <a:bodyPr/>
          <a:lstStyle/>
          <a:p>
            <a:pPr>
              <a:lnSpc>
                <a:spcPct val="80000"/>
              </a:lnSpc>
            </a:pPr>
            <a:r>
              <a:rPr lang="ru-RU" altLang="ru-RU" sz="1800"/>
              <a:t>Что возможно и целесообразно изменять, а в чем надо точно придерживаться программных требований?</a:t>
            </a:r>
          </a:p>
          <a:p>
            <a:pPr>
              <a:lnSpc>
                <a:spcPct val="80000"/>
              </a:lnSpc>
            </a:pPr>
            <a:r>
              <a:rPr lang="ru-RU" altLang="ru-RU" sz="1800"/>
              <a:t>  При планировании и организации занятий в разновозрастной группе педагогу необходимо, прежде всего, соблюдать перечень, состав занятий в неделю, установленный в программе для детей каждого года жизни. Это значит, что еженедельно со всеми возрастными подгруппами надо проводить занятия по всем разделам обучения (ознакомление детей с окружающим и развитие речи, развитие элементарных математических представлений, рисование, лепка, конструирование и аппликация, физкультурные и музыкальные занятия).</a:t>
            </a:r>
          </a:p>
          <a:p>
            <a:pPr>
              <a:lnSpc>
                <a:spcPct val="80000"/>
              </a:lnSpc>
            </a:pPr>
            <a:r>
              <a:rPr lang="ru-RU" altLang="ru-RU" sz="1800"/>
              <a:t>    Необходимо стремиться к реализации и других важных требований дошкольной педагогики: о соблюдении времени проведения занятий (утром или вечером), их последовательности в утреннее время (какое будет первым, какое вторым), о сочетании занятий по характеру умственной задачи и деятельности детей и др.</a:t>
            </a:r>
          </a:p>
          <a:p>
            <a:pPr>
              <a:lnSpc>
                <a:spcPct val="80000"/>
              </a:lnSpc>
            </a:pPr>
            <a:r>
              <a:rPr lang="ru-RU" altLang="ru-RU" sz="1800"/>
              <a:t>    На занятии используются физкультминутки (ФКМ) проводятся систематически в процессе занятий. Упражнения подбираются в зависимости от характера занятий и проводятся в игровой форме («считалки»).</a:t>
            </a:r>
          </a:p>
          <a:p>
            <a:pPr>
              <a:lnSpc>
                <a:spcPct val="80000"/>
              </a:lnSpc>
            </a:pPr>
            <a:r>
              <a:rPr lang="ru-RU" altLang="ru-RU" sz="1800"/>
              <a:t>   В ФКМ можно использовать упражнения для плечевого пояса, наклоны, повороты туловища, подскоки, упражнения для кисти руки с шарами, массажными мячами.</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ru-RU" altLang="ru-RU" sz="2400" b="1"/>
              <a:t>Планирование совместной деятельности воспитателя с детьми</a:t>
            </a:r>
            <a:br>
              <a:rPr lang="ru-RU" altLang="ru-RU" sz="2400" b="1"/>
            </a:br>
            <a:endParaRPr lang="ru-RU" altLang="ru-RU" sz="2400" b="1"/>
          </a:p>
        </p:txBody>
      </p:sp>
      <p:sp>
        <p:nvSpPr>
          <p:cNvPr id="26627" name="Rectangle 3"/>
          <p:cNvSpPr>
            <a:spLocks noGrp="1" noChangeArrowheads="1"/>
          </p:cNvSpPr>
          <p:nvPr>
            <p:ph type="body" idx="1"/>
          </p:nvPr>
        </p:nvSpPr>
        <p:spPr/>
        <p:txBody>
          <a:bodyPr/>
          <a:lstStyle/>
          <a:p>
            <a:pPr>
              <a:lnSpc>
                <a:spcPct val="80000"/>
              </a:lnSpc>
            </a:pPr>
            <a:r>
              <a:rPr lang="ru-RU" altLang="ru-RU" sz="2000"/>
              <a:t>Утренний отрезок времени. </a:t>
            </a:r>
          </a:p>
          <a:p>
            <a:pPr>
              <a:lnSpc>
                <a:spcPct val="80000"/>
              </a:lnSpc>
            </a:pPr>
            <a:r>
              <a:rPr lang="ru-RU" altLang="ru-RU" sz="2000"/>
              <a:t>Прогулка.</a:t>
            </a:r>
          </a:p>
          <a:p>
            <a:pPr>
              <a:lnSpc>
                <a:spcPct val="80000"/>
              </a:lnSpc>
            </a:pPr>
            <a:r>
              <a:rPr lang="ru-RU" altLang="ru-RU" sz="2000"/>
              <a:t>Вечерняя прогулка.</a:t>
            </a:r>
          </a:p>
          <a:p>
            <a:pPr>
              <a:lnSpc>
                <a:spcPct val="80000"/>
              </a:lnSpc>
            </a:pPr>
            <a:r>
              <a:rPr lang="ru-RU" altLang="ru-RU" sz="2000"/>
              <a:t>    Совместная деятельность взрослых и детей предусматривает обязательную взаимосвязь с организованным обучением: именно в процессе данной деятельности взрослый готовит ребят к последующему усвоению ими знаний на занятиях. Кроме того, воспитатель наполняет эту деятельность тем содержанием, которое не удалось «отработать» на занятиях. Именно в процессе совместной деятельности взрослый работает над закреплением, уточнением, углублением представлений, понятий, умений.</a:t>
            </a:r>
          </a:p>
          <a:p>
            <a:pPr>
              <a:lnSpc>
                <a:spcPct val="80000"/>
              </a:lnSpc>
            </a:pPr>
            <a:r>
              <a:rPr lang="ru-RU" altLang="ru-RU" sz="2000"/>
              <a:t>Этот блок самый насыщенный разнообразной деятельностью.</a:t>
            </a:r>
          </a:p>
          <a:p>
            <a:pPr>
              <a:lnSpc>
                <a:spcPct val="80000"/>
              </a:lnSpc>
            </a:pPr>
            <a:r>
              <a:rPr lang="ru-RU" altLang="ru-RU" sz="2000"/>
              <a:t>Для оптимизации планирования целесообразно иметь в группе ритуалы (на каждый день или на неделю, месяц).</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250825" y="260350"/>
            <a:ext cx="8229600" cy="6337300"/>
          </a:xfrm>
        </p:spPr>
        <p:txBody>
          <a:bodyPr/>
          <a:lstStyle/>
          <a:p>
            <a:pPr>
              <a:lnSpc>
                <a:spcPct val="80000"/>
              </a:lnSpc>
            </a:pPr>
            <a:r>
              <a:rPr lang="ru-RU" altLang="ru-RU" sz="2000" b="1"/>
              <a:t>Перечислим основные «необходимости» каждого дня:</a:t>
            </a:r>
            <a:endParaRPr lang="ru-RU" altLang="ru-RU" sz="2000"/>
          </a:p>
          <a:p>
            <a:pPr>
              <a:lnSpc>
                <a:spcPct val="80000"/>
              </a:lnSpc>
            </a:pPr>
            <a:r>
              <a:rPr lang="ru-RU" altLang="ru-RU" sz="2000"/>
              <a:t>индивидуальный диалог с каждым ребенком;</a:t>
            </a:r>
          </a:p>
          <a:p>
            <a:pPr>
              <a:lnSpc>
                <a:spcPct val="80000"/>
              </a:lnSpc>
            </a:pPr>
            <a:r>
              <a:rPr lang="ru-RU" altLang="ru-RU" sz="2000"/>
              <a:t>совместная двигательная деятельность (на улице, в группе);</a:t>
            </a:r>
          </a:p>
          <a:p>
            <a:pPr>
              <a:lnSpc>
                <a:spcPct val="80000"/>
              </a:lnSpc>
            </a:pPr>
            <a:r>
              <a:rPr lang="ru-RU" altLang="ru-RU" sz="2000"/>
              <a:t>чтение или рассказывание;</a:t>
            </a:r>
          </a:p>
          <a:p>
            <a:pPr>
              <a:lnSpc>
                <a:spcPct val="80000"/>
              </a:lnSpc>
            </a:pPr>
            <a:r>
              <a:rPr lang="ru-RU" altLang="ru-RU" sz="2000"/>
              <a:t>дидактические упражнения, развивающие игры;</a:t>
            </a:r>
          </a:p>
          <a:p>
            <a:pPr>
              <a:lnSpc>
                <a:spcPct val="80000"/>
              </a:lnSpc>
            </a:pPr>
            <a:r>
              <a:rPr lang="ru-RU" altLang="ru-RU" sz="2000"/>
              <a:t>творческие игры;</a:t>
            </a:r>
          </a:p>
          <a:p>
            <a:pPr>
              <a:lnSpc>
                <a:spcPct val="80000"/>
              </a:lnSpc>
            </a:pPr>
            <a:r>
              <a:rPr lang="ru-RU" altLang="ru-RU" sz="2000"/>
              <a:t>наблюдения (в группе, на воздухе);</a:t>
            </a:r>
          </a:p>
          <a:p>
            <a:pPr>
              <a:lnSpc>
                <a:spcPct val="80000"/>
              </a:lnSpc>
            </a:pPr>
            <a:r>
              <a:rPr lang="ru-RU" altLang="ru-RU" sz="2000"/>
              <a:t>психогимнастика, упражнения на релаксацию, театр;</a:t>
            </a:r>
          </a:p>
          <a:p>
            <a:pPr>
              <a:lnSpc>
                <a:spcPct val="80000"/>
              </a:lnSpc>
            </a:pPr>
            <a:r>
              <a:rPr lang="ru-RU" altLang="ru-RU" sz="2000"/>
              <a:t>труд (различные виды);</a:t>
            </a:r>
          </a:p>
          <a:p>
            <a:pPr>
              <a:lnSpc>
                <a:spcPct val="80000"/>
              </a:lnSpc>
            </a:pPr>
            <a:r>
              <a:rPr lang="ru-RU" altLang="ru-RU" sz="2000"/>
              <a:t>художественно-продуктивная деятельность;</a:t>
            </a:r>
          </a:p>
          <a:p>
            <a:pPr>
              <a:lnSpc>
                <a:spcPct val="80000"/>
              </a:lnSpc>
            </a:pPr>
            <a:r>
              <a:rPr lang="ru-RU" altLang="ru-RU" sz="2000"/>
              <a:t>музыка;</a:t>
            </a:r>
          </a:p>
          <a:p>
            <a:pPr>
              <a:lnSpc>
                <a:spcPct val="80000"/>
              </a:lnSpc>
            </a:pPr>
            <a:r>
              <a:rPr lang="ru-RU" altLang="ru-RU" sz="2000"/>
              <a:t>познавательная пятиминутка.</a:t>
            </a:r>
          </a:p>
          <a:p>
            <a:pPr>
              <a:lnSpc>
                <a:spcPct val="80000"/>
              </a:lnSpc>
            </a:pPr>
            <a:r>
              <a:rPr lang="ru-RU" altLang="ru-RU" sz="2000"/>
              <a:t>Дополнительно в группе могут возникнуть еще другие ритуалы.</a:t>
            </a:r>
          </a:p>
          <a:p>
            <a:pPr>
              <a:lnSpc>
                <a:spcPct val="80000"/>
              </a:lnSpc>
            </a:pPr>
            <a:r>
              <a:rPr lang="ru-RU" altLang="ru-RU" sz="2000"/>
              <a:t>Зная их перечень, педагог,</a:t>
            </a:r>
          </a:p>
          <a:p>
            <a:pPr>
              <a:lnSpc>
                <a:spcPct val="80000"/>
              </a:lnSpc>
            </a:pPr>
            <a:r>
              <a:rPr lang="ru-RU" altLang="ru-RU" sz="2000"/>
              <a:t>во-первых, не упустит основных доминант в работе с ребятами,</a:t>
            </a:r>
          </a:p>
          <a:p>
            <a:pPr>
              <a:lnSpc>
                <a:spcPct val="80000"/>
              </a:lnSpc>
            </a:pPr>
            <a:r>
              <a:rPr lang="ru-RU" altLang="ru-RU" sz="2000"/>
              <a:t>во-вторых, сможет планировать совместную деятельность достаточно кратко, указывая основное содержание.</a:t>
            </a:r>
          </a:p>
          <a:p>
            <a:pPr>
              <a:lnSpc>
                <a:spcPct val="80000"/>
              </a:lnSpc>
            </a:pPr>
            <a:r>
              <a:rPr lang="ru-RU" altLang="ru-RU" sz="2000"/>
              <a:t>При этом педагог находится в партнерской позиции с ребенком.</a:t>
            </a:r>
          </a:p>
          <a:p>
            <a:pPr>
              <a:lnSpc>
                <a:spcPct val="80000"/>
              </a:lnSpc>
            </a:pPr>
            <a:r>
              <a:rPr lang="ru-RU" altLang="ru-RU" sz="2000"/>
              <a:t>Совместную деятельность взрослых и детей целесообразно (обязательно) расписывать согласно режимным отрезкам: утро, прогулка, вторая половина дня.</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74638"/>
            <a:ext cx="8229600" cy="490537"/>
          </a:xfrm>
        </p:spPr>
        <p:txBody>
          <a:bodyPr/>
          <a:lstStyle/>
          <a:p>
            <a:r>
              <a:rPr lang="ru-RU" altLang="ru-RU" sz="2400" b="1"/>
              <a:t>Планирование утреннего отрезка времени</a:t>
            </a:r>
            <a:r>
              <a:rPr lang="ru-RU" altLang="ru-RU" sz="4000" b="1"/>
              <a:t/>
            </a:r>
            <a:br>
              <a:rPr lang="ru-RU" altLang="ru-RU" sz="4000" b="1"/>
            </a:br>
            <a:endParaRPr lang="ru-RU" altLang="ru-RU" sz="4000" b="1"/>
          </a:p>
        </p:txBody>
      </p:sp>
      <p:sp>
        <p:nvSpPr>
          <p:cNvPr id="28675" name="Rectangle 3"/>
          <p:cNvSpPr>
            <a:spLocks noGrp="1" noChangeArrowheads="1"/>
          </p:cNvSpPr>
          <p:nvPr>
            <p:ph type="body" idx="1"/>
          </p:nvPr>
        </p:nvSpPr>
        <p:spPr>
          <a:xfrm>
            <a:off x="0" y="549275"/>
            <a:ext cx="9144000" cy="6308725"/>
          </a:xfrm>
        </p:spPr>
        <p:txBody>
          <a:bodyPr/>
          <a:lstStyle/>
          <a:p>
            <a:pPr>
              <a:lnSpc>
                <a:spcPct val="80000"/>
              </a:lnSpc>
            </a:pPr>
            <a:r>
              <a:rPr lang="ru-RU" altLang="ru-RU" sz="1800"/>
              <a:t>утро — это спокойный режимный момент.</a:t>
            </a:r>
          </a:p>
          <a:p>
            <a:pPr>
              <a:lnSpc>
                <a:spcPct val="80000"/>
              </a:lnSpc>
            </a:pPr>
            <a:r>
              <a:rPr lang="ru-RU" altLang="ru-RU" sz="1800"/>
              <a:t> Основная задача педагогической работы в утренний отрезок времени состоит в том, чтобы включить детей в общий ритм жизни детского сада, создать у них бодрое, жизнерадостное настроение. Здесь очень важно провести эмоционально-стимулирующую гимнастику. Работа проводится по подгруппам и индивидуально. Если говорить о фронтальной работе, это могут быть хороводы и спокойные виды деятельности.</a:t>
            </a:r>
          </a:p>
          <a:p>
            <a:pPr>
              <a:lnSpc>
                <a:spcPct val="80000"/>
              </a:lnSpc>
            </a:pPr>
            <a:r>
              <a:rPr lang="ru-RU" altLang="ru-RU" sz="1800"/>
              <a:t>    Утренний прием — наиболее благоприятное время для индивидуального общения воспитателя с каждым ребенком. В эти часы успешно ведется индивидуальная работа с детьми по различным видам деятельности. Отличительной особенностью ее является непринужденность, опора на интерес и любознательность ребенка, на занимательность формы и содержания проводимых мероприятий. Это работа по исправлению и воспитанию у детей правильного звукопроизношения, по развитию устной речи и выработке правильной интонации, по физическому воспитанию (стимулирование двигательной активности). При планировании индивидуальной работы с детьми, воспитатель указывает конкретно имена тех воспитанников, с кем будет производиться работа, и прописывает какая работа.</a:t>
            </a:r>
          </a:p>
          <a:p>
            <a:pPr>
              <a:lnSpc>
                <a:spcPct val="80000"/>
              </a:lnSpc>
            </a:pPr>
            <a:r>
              <a:rPr lang="ru-RU" altLang="ru-RU" sz="1800"/>
              <a:t>По содержанию утренний отрезок времени включает:</a:t>
            </a:r>
          </a:p>
          <a:p>
            <a:pPr>
              <a:lnSpc>
                <a:spcPct val="80000"/>
              </a:lnSpc>
            </a:pPr>
            <a:r>
              <a:rPr lang="ru-RU" altLang="ru-RU" sz="1800"/>
              <a:t>игровую деятельность,</a:t>
            </a:r>
          </a:p>
          <a:p>
            <a:pPr>
              <a:lnSpc>
                <a:spcPct val="80000"/>
              </a:lnSpc>
            </a:pPr>
            <a:r>
              <a:rPr lang="ru-RU" altLang="ru-RU" sz="1800"/>
              <a:t>беседы с детьми,</a:t>
            </a:r>
          </a:p>
          <a:p>
            <a:pPr>
              <a:lnSpc>
                <a:spcPct val="80000"/>
              </a:lnSpc>
            </a:pPr>
            <a:r>
              <a:rPr lang="ru-RU" altLang="ru-RU" sz="1800"/>
              <a:t>рассматривание предметов и иллюстраций,</a:t>
            </a:r>
          </a:p>
          <a:p>
            <a:pPr>
              <a:lnSpc>
                <a:spcPct val="80000"/>
              </a:lnSpc>
            </a:pPr>
            <a:r>
              <a:rPr lang="ru-RU" altLang="ru-RU" sz="1800"/>
              <a:t>короткие наблюдения в природе и явлений общественной жизни.</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a:xfrm>
            <a:off x="0" y="188913"/>
            <a:ext cx="9144000" cy="6669087"/>
          </a:xfrm>
        </p:spPr>
        <p:txBody>
          <a:bodyPr/>
          <a:lstStyle/>
          <a:p>
            <a:pPr>
              <a:lnSpc>
                <a:spcPct val="80000"/>
              </a:lnSpc>
            </a:pPr>
            <a:r>
              <a:rPr lang="ru-RU" altLang="ru-RU" sz="1800"/>
              <a:t>Хорошо планировать на утро </a:t>
            </a:r>
            <a:r>
              <a:rPr lang="ru-RU" altLang="ru-RU" sz="1800" b="1"/>
              <a:t>короткие беседы</a:t>
            </a:r>
            <a:r>
              <a:rPr lang="ru-RU" altLang="ru-RU" sz="1800"/>
              <a:t> с группой ребят или отдельными детьми на заранее намеченные темы и темы, возникшие по инициативе детей. Так, в календарных планах младшей и средней групп воспитатель намечает коротенькие беседы с детьми о близких людях и доступных предметах и явлениях окружающего мира: о маме, папе и бабушке, о младших братьях и сестрах, об игрушках, книгах, объектах природы и многом другом. Часто такие беседы сопровождаются рассматриванием иллюстраций. В календарных планах старшей группы намечаются, кроме указанных выше, беседы с рассматриванием иллюстраций и без них по более сложной тематике: о временах года, о домашних и диких животных, о жизни родного города.</a:t>
            </a:r>
            <a:endParaRPr lang="ru-RU" altLang="ru-RU" sz="1800" b="1" i="1"/>
          </a:p>
          <a:p>
            <a:pPr>
              <a:lnSpc>
                <a:spcPct val="80000"/>
              </a:lnSpc>
            </a:pPr>
            <a:r>
              <a:rPr lang="ru-RU" altLang="ru-RU" sz="1800" b="1" i="1"/>
              <a:t>Намечая конкретные мероприятия, важно учитывать характер предстоящих занятий.</a:t>
            </a:r>
            <a:endParaRPr lang="ru-RU" altLang="ru-RU" sz="1800"/>
          </a:p>
          <a:p>
            <a:pPr>
              <a:lnSpc>
                <a:spcPct val="80000"/>
              </a:lnSpc>
            </a:pPr>
            <a:r>
              <a:rPr lang="ru-RU" altLang="ru-RU" sz="1800"/>
              <a:t>    Если занятия будут спокойного характера, требующие умственной активности и усидчивости детей, как, например, занятия по формированию элементарных математических представлений, разучивание стихотворения, пересказ, на утро планируется деятельность детей, вызывающая их физическую активность, и, наоборот, если занятия предполагают большую подвижность, детей (физкультурные, музыкальные), то утренняя деятельность должна быть более спокойной.</a:t>
            </a:r>
          </a:p>
          <a:p>
            <a:pPr>
              <a:lnSpc>
                <a:spcPct val="80000"/>
              </a:lnSpc>
            </a:pPr>
            <a:r>
              <a:rPr lang="ru-RU" altLang="ru-RU" sz="1800"/>
              <a:t>Количество видов деятельности в утренние часы:</a:t>
            </a:r>
          </a:p>
          <a:p>
            <a:pPr>
              <a:lnSpc>
                <a:spcPct val="80000"/>
              </a:lnSpc>
            </a:pPr>
            <a:r>
              <a:rPr lang="ru-RU" altLang="ru-RU" sz="1800"/>
              <a:t>в младшей и средней — 3-4 вида,</a:t>
            </a:r>
          </a:p>
          <a:p>
            <a:pPr>
              <a:lnSpc>
                <a:spcPct val="80000"/>
              </a:lnSpc>
            </a:pPr>
            <a:r>
              <a:rPr lang="ru-RU" altLang="ru-RU" sz="1800"/>
              <a:t>в старшей подготовительной группе — 4-6 видов в зависимости от детей группы.</a:t>
            </a:r>
          </a:p>
          <a:p>
            <a:pPr>
              <a:lnSpc>
                <a:spcPct val="80000"/>
              </a:lnSpc>
            </a:pPr>
            <a:r>
              <a:rPr lang="ru-RU" altLang="ru-RU" sz="1800"/>
              <a:t>Воспитатель сам определяет, сколько должно быть видов деятельности оперяясь на примерные каноны.</a:t>
            </a:r>
          </a:p>
          <a:p>
            <a:pPr>
              <a:lnSpc>
                <a:spcPct val="80000"/>
              </a:lnSpc>
            </a:pPr>
            <a:endParaRPr lang="ru-RU" altLang="ru-RU" sz="18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ru-RU" altLang="ru-RU" sz="4000" b="1"/>
              <a:t>Планирование прогулки</a:t>
            </a:r>
            <a:br>
              <a:rPr lang="ru-RU" altLang="ru-RU" sz="4000" b="1"/>
            </a:br>
            <a:endParaRPr lang="ru-RU" altLang="ru-RU" sz="4000" b="1"/>
          </a:p>
        </p:txBody>
      </p:sp>
      <p:sp>
        <p:nvSpPr>
          <p:cNvPr id="30723" name="Rectangle 3"/>
          <p:cNvSpPr>
            <a:spLocks noGrp="1" noChangeArrowheads="1"/>
          </p:cNvSpPr>
          <p:nvPr>
            <p:ph type="body" idx="1"/>
          </p:nvPr>
        </p:nvSpPr>
        <p:spPr/>
        <p:txBody>
          <a:bodyPr/>
          <a:lstStyle/>
          <a:p>
            <a:pPr>
              <a:lnSpc>
                <a:spcPct val="80000"/>
              </a:lnSpc>
            </a:pPr>
            <a:r>
              <a:rPr lang="ru-RU" altLang="ru-RU" sz="1800"/>
              <a:t> В режиме дня каждой возрастной группы предусмотрено проведение двух прогулок: утренней и вечерней (не считая утреннего приема детей на воздухе).</a:t>
            </a:r>
            <a:endParaRPr lang="ru-RU" altLang="ru-RU" sz="1800" b="1"/>
          </a:p>
          <a:p>
            <a:pPr>
              <a:lnSpc>
                <a:spcPct val="80000"/>
              </a:lnSpc>
            </a:pPr>
            <a:r>
              <a:rPr lang="ru-RU" altLang="ru-RU" sz="1800" b="1"/>
              <a:t>    Задача прогулки в первую половину дня — восстановить силы после занятий, получить максимальный положительный заряд.</a:t>
            </a:r>
            <a:endParaRPr lang="ru-RU" altLang="ru-RU" sz="1800"/>
          </a:p>
          <a:p>
            <a:pPr>
              <a:lnSpc>
                <a:spcPct val="80000"/>
              </a:lnSpc>
            </a:pPr>
            <a:r>
              <a:rPr lang="ru-RU" altLang="ru-RU" sz="1800"/>
              <a:t>    Прогулка должна дать разрядку ребенку, снять напряжение после занятий и создать у него жизнерадостное настроение, что в свою очередь обеспечивает соответствующий тонус для успешного физического и психического развития ребенка в иных условиях и видах деятельности.</a:t>
            </a:r>
          </a:p>
          <a:p>
            <a:pPr>
              <a:lnSpc>
                <a:spcPct val="80000"/>
              </a:lnSpc>
            </a:pPr>
            <a:r>
              <a:rPr lang="ru-RU" altLang="ru-RU" sz="1800"/>
              <a:t>Говоря о планировании прогулки нужно помнить о том, что есть </a:t>
            </a:r>
            <a:r>
              <a:rPr lang="ru-RU" altLang="ru-RU" sz="1800" b="1"/>
              <a:t>общепринятая структура прогулки</a:t>
            </a:r>
            <a:r>
              <a:rPr lang="ru-RU" altLang="ru-RU" sz="1800"/>
              <a:t>.</a:t>
            </a:r>
          </a:p>
          <a:p>
            <a:pPr>
              <a:lnSpc>
                <a:spcPct val="80000"/>
              </a:lnSpc>
            </a:pPr>
            <a:r>
              <a:rPr lang="ru-RU" altLang="ru-RU" sz="1800"/>
              <a:t>Если перед прогулкой было физкультурное или музыкальное занятие, то прогулка начнется с наблюдения.</a:t>
            </a:r>
          </a:p>
          <a:p>
            <a:pPr>
              <a:lnSpc>
                <a:spcPct val="80000"/>
              </a:lnSpc>
            </a:pPr>
            <a:r>
              <a:rPr lang="ru-RU" altLang="ru-RU" sz="1800"/>
              <a:t>Если же были спокойные виды деятельности, то прогулка начнется с подвижной деятельности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ru-RU" altLang="ru-RU" sz="3600" b="1"/>
              <a:t/>
            </a:r>
            <a:br>
              <a:rPr lang="ru-RU" altLang="ru-RU" sz="3600" b="1"/>
            </a:br>
            <a:r>
              <a:rPr lang="ru-RU" altLang="ru-RU" sz="3600" b="1"/>
              <a:t>ЗОЛОТЫЕ ЗАПОВЕДИ ВОСПИТАТЕЛЯ:</a:t>
            </a:r>
            <a:br>
              <a:rPr lang="ru-RU" altLang="ru-RU" sz="3600" b="1"/>
            </a:br>
            <a:endParaRPr lang="ru-RU" altLang="ru-RU" sz="3600" b="1"/>
          </a:p>
        </p:txBody>
      </p:sp>
      <p:sp>
        <p:nvSpPr>
          <p:cNvPr id="4099" name="Rectangle 3"/>
          <p:cNvSpPr>
            <a:spLocks noGrp="1" noChangeArrowheads="1"/>
          </p:cNvSpPr>
          <p:nvPr>
            <p:ph type="body" idx="1"/>
          </p:nvPr>
        </p:nvSpPr>
        <p:spPr>
          <a:xfrm>
            <a:off x="0" y="1341438"/>
            <a:ext cx="9144000" cy="5516562"/>
          </a:xfrm>
        </p:spPr>
        <p:txBody>
          <a:bodyPr/>
          <a:lstStyle/>
          <a:p>
            <a:pPr marL="609600" indent="-609600">
              <a:lnSpc>
                <a:spcPct val="80000"/>
              </a:lnSpc>
            </a:pPr>
            <a:r>
              <a:rPr lang="ru-RU" altLang="ru-RU" sz="2200"/>
              <a:t>Никогда не предпринимайте воспитательных воздействий в плохом настроении.</a:t>
            </a:r>
          </a:p>
          <a:p>
            <a:pPr marL="609600" indent="-609600">
              <a:lnSpc>
                <a:spcPct val="80000"/>
              </a:lnSpc>
            </a:pPr>
            <a:r>
              <a:rPr lang="ru-RU" altLang="ru-RU" sz="2200"/>
              <a:t>Предъявляя требования к ребенку, ясно их себе представляйте, объясните их ребенку, узнайте его мнение.</a:t>
            </a:r>
          </a:p>
          <a:p>
            <a:pPr marL="609600" indent="-609600">
              <a:lnSpc>
                <a:spcPct val="80000"/>
              </a:lnSpc>
            </a:pPr>
            <a:r>
              <a:rPr lang="ru-RU" altLang="ru-RU" sz="2200"/>
              <a:t>Не контролируйте каждый шаг ребенка, предоставляйте ему самостоятельность.</a:t>
            </a:r>
          </a:p>
          <a:p>
            <a:pPr marL="609600" indent="-609600">
              <a:lnSpc>
                <a:spcPct val="80000"/>
              </a:lnSpc>
            </a:pPr>
            <a:r>
              <a:rPr lang="ru-RU" altLang="ru-RU" sz="2200"/>
              <a:t>Не подсказывайте готового решения, покажите ребенку разные варианты, обсудите с ним правильные и ложные шаги к цели.</a:t>
            </a:r>
          </a:p>
          <a:p>
            <a:pPr marL="609600" indent="-609600">
              <a:lnSpc>
                <a:spcPct val="80000"/>
              </a:lnSpc>
            </a:pPr>
            <a:r>
              <a:rPr lang="ru-RU" altLang="ru-RU" sz="2200"/>
              <a:t>Не пропустите момента, когда у ребенка достигнут первый успех.</a:t>
            </a:r>
          </a:p>
          <a:p>
            <a:pPr marL="609600" indent="-609600">
              <a:lnSpc>
                <a:spcPct val="80000"/>
              </a:lnSpc>
            </a:pPr>
            <a:r>
              <a:rPr lang="ru-RU" altLang="ru-RU" sz="2200"/>
              <a:t>Если ребенок ошибся, укажите ему на это и дайте возможность осознать причину.</a:t>
            </a:r>
          </a:p>
          <a:p>
            <a:pPr marL="609600" indent="-609600">
              <a:lnSpc>
                <a:spcPct val="80000"/>
              </a:lnSpc>
            </a:pPr>
            <a:r>
              <a:rPr lang="ru-RU" altLang="ru-RU" sz="2200"/>
              <a:t>Оценивайте поступок, а не личность, дайте ребенку возможность ощутить ваше участие.</a:t>
            </a:r>
          </a:p>
          <a:p>
            <a:pPr marL="609600" indent="-609600">
              <a:lnSpc>
                <a:spcPct val="80000"/>
              </a:lnSpc>
            </a:pPr>
            <a:r>
              <a:rPr lang="ru-RU" altLang="ru-RU" sz="2200"/>
              <a:t>Не делите детей на хороших и плохих, помните правило «золотой середины.</a:t>
            </a:r>
          </a:p>
          <a:p>
            <a:pPr marL="609600" indent="-609600">
              <a:lnSpc>
                <a:spcPct val="80000"/>
              </a:lnSpc>
            </a:pPr>
            <a:r>
              <a:rPr lang="ru-RU" altLang="ru-RU" sz="2200"/>
              <a:t>Повышайте престиж профессии воспитателя.</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ru-RU" altLang="ru-RU" b="1" u="sng"/>
              <a:t>Наблюдения.</a:t>
            </a:r>
            <a:r>
              <a:rPr lang="ru-RU" altLang="ru-RU"/>
              <a:t>  </a:t>
            </a:r>
          </a:p>
        </p:txBody>
      </p:sp>
      <p:sp>
        <p:nvSpPr>
          <p:cNvPr id="31747" name="Rectangle 3"/>
          <p:cNvSpPr>
            <a:spLocks noGrp="1" noChangeArrowheads="1"/>
          </p:cNvSpPr>
          <p:nvPr>
            <p:ph type="body" idx="1"/>
          </p:nvPr>
        </p:nvSpPr>
        <p:spPr/>
        <p:txBody>
          <a:bodyPr/>
          <a:lstStyle/>
          <a:p>
            <a:pPr>
              <a:lnSpc>
                <a:spcPct val="80000"/>
              </a:lnSpc>
            </a:pPr>
            <a:r>
              <a:rPr lang="ru-RU" altLang="ru-RU" sz="1800"/>
              <a:t>Следует обратить внимание на планирование наблюдений, учитывая огромное значение ознакомления дошкольников именно с натуральными предметами в процессе непосредственного их восприятия. Этот вид детской деятельности на прогулках в первой половине дня планируется ежедневно. В старших группах, где особенно широкая программа ознакомления с общественно-бытовыми явлениями, можно планировать и по два наблюдения, одно из которых будет частью комплексного занятия и займет 10—15 минут (например, рассматривание почтовых, школьных принадлежностей и прочее).</a:t>
            </a:r>
          </a:p>
          <a:p>
            <a:pPr>
              <a:lnSpc>
                <a:spcPct val="80000"/>
              </a:lnSpc>
            </a:pPr>
            <a:r>
              <a:rPr lang="ru-RU" altLang="ru-RU" sz="1800"/>
              <a:t>Наблюдения должны планироваться в соответствии с погодными условиями и временными отрезками: зима, весна, лето, осень. Наблюдения могут планироваться как кратковременные, так и длительные. В процессе наблюдений, проводимых как по инициативе взрослых, так и по желанию детей, развиваются: эстетическое восприятие, умственная активность, формируется интерес к окружающему, к познавательной деятельности. Таким образом, в процессе наблюдений ребенок развивается всесторонне.</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0" y="0"/>
            <a:ext cx="9144000" cy="1143000"/>
          </a:xfrm>
        </p:spPr>
        <p:txBody>
          <a:bodyPr/>
          <a:lstStyle/>
          <a:p>
            <a:r>
              <a:rPr lang="ru-RU" altLang="ru-RU" b="1"/>
              <a:t>Виды наблюдений:</a:t>
            </a:r>
          </a:p>
        </p:txBody>
      </p:sp>
      <p:sp>
        <p:nvSpPr>
          <p:cNvPr id="32771" name="Rectangle 3"/>
          <p:cNvSpPr>
            <a:spLocks noGrp="1" noChangeArrowheads="1"/>
          </p:cNvSpPr>
          <p:nvPr>
            <p:ph type="body" idx="1"/>
          </p:nvPr>
        </p:nvSpPr>
        <p:spPr>
          <a:xfrm>
            <a:off x="0" y="981075"/>
            <a:ext cx="9144000" cy="5876925"/>
          </a:xfrm>
        </p:spPr>
        <p:txBody>
          <a:bodyPr/>
          <a:lstStyle/>
          <a:p>
            <a:pPr marL="609600" indent="-609600">
              <a:lnSpc>
                <a:spcPct val="80000"/>
              </a:lnSpc>
            </a:pPr>
            <a:r>
              <a:rPr lang="ru-RU" altLang="ru-RU" sz="1800"/>
              <a:t>Наблюдения за окружающим (неживыми предметами). Хотелось бы обратить внимание на инструкцию по охране жизни и здоровья детей. С детьми до трех лет, например, за небом не наблюдают, так как у детей еще не сформировано окончательно чувство равновесия.</a:t>
            </a:r>
          </a:p>
          <a:p>
            <a:pPr marL="609600" indent="-609600">
              <a:lnSpc>
                <a:spcPct val="80000"/>
              </a:lnSpc>
            </a:pPr>
            <a:r>
              <a:rPr lang="ru-RU" altLang="ru-RU" sz="1800"/>
              <a:t>Наблюдения за живой природой (цветы, деревья, кустарники).</a:t>
            </a:r>
          </a:p>
          <a:p>
            <a:pPr marL="609600" indent="-609600">
              <a:lnSpc>
                <a:spcPct val="80000"/>
              </a:lnSpc>
            </a:pPr>
            <a:r>
              <a:rPr lang="ru-RU" altLang="ru-RU" sz="1800"/>
              <a:t>Наблюдения за транспортом. В младшей и до середины средней группы наблюдают за транспортом на территории детского сада, который приезжает. Дети подходят к забору, не выходя за пределы учреждения. В старшей и подготовительной группе детей выводят на прогулку наблюдать за транспортом. Здесь в данном виде наблюдений обязательно нужно помнить о том, что идет глубокая работа по ознакомлению детей с правилами дорожного движения и поведению на улице.</a:t>
            </a:r>
          </a:p>
          <a:p>
            <a:pPr marL="609600" indent="-609600">
              <a:lnSpc>
                <a:spcPct val="80000"/>
              </a:lnSpc>
            </a:pPr>
            <a:r>
              <a:rPr lang="ru-RU" altLang="ru-RU" sz="1800"/>
              <a:t>Наблюдения за живым объектом. Необходимо обращать внимание на основы безопасности.</a:t>
            </a:r>
          </a:p>
          <a:p>
            <a:pPr marL="609600" indent="-609600">
              <a:lnSpc>
                <a:spcPct val="80000"/>
              </a:lnSpc>
            </a:pPr>
            <a:r>
              <a:rPr lang="ru-RU" altLang="ru-RU" sz="1800"/>
              <a:t>Наблюдения за трудом взрослых. В младшем и среднем возрасте наблюдают за трудом взрослых, находящихся в дошкольном учреждении. Сначала наблюдают за тем трудовой деятельностью взрослого и результатом этой деятельности. Следующий этап заключается в том, чтобы показать, насколько взрослый старается трудиться на своей работе. С конца средней группы дети ходят на экскурсии (фабрики, заводы).</a:t>
            </a:r>
          </a:p>
          <a:p>
            <a:pPr marL="609600" indent="-609600">
              <a:lnSpc>
                <a:spcPct val="80000"/>
              </a:lnSpc>
            </a:pPr>
            <a:r>
              <a:rPr lang="ru-RU" altLang="ru-RU" sz="1800"/>
              <a:t>    При организации любых видов наблюдений должно быть использовано художественное слово: стихи, пословицы, поговорки, загадки, потешки, приметы. С приметами начинают знакомить со средней группы.</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a:xfrm>
            <a:off x="0" y="260350"/>
            <a:ext cx="9144000" cy="6408738"/>
          </a:xfrm>
        </p:spPr>
        <p:txBody>
          <a:bodyPr/>
          <a:lstStyle/>
          <a:p>
            <a:pPr>
              <a:lnSpc>
                <a:spcPct val="80000"/>
              </a:lnSpc>
            </a:pPr>
            <a:r>
              <a:rPr lang="ru-RU" altLang="ru-RU" sz="1600"/>
              <a:t>Программное содержание наблюдений ритмично чередуется. В течение месяца можно провести четыре наблюдения примерно в такой последовательности (подготовительная группа):</a:t>
            </a:r>
          </a:p>
          <a:p>
            <a:pPr>
              <a:lnSpc>
                <a:spcPct val="80000"/>
              </a:lnSpc>
            </a:pPr>
            <a:r>
              <a:rPr lang="ru-RU" altLang="ru-RU" sz="1600"/>
              <a:t>1-я неделя — экскурсия (целевая прогулка) природоведческая;</a:t>
            </a:r>
          </a:p>
          <a:p>
            <a:pPr>
              <a:lnSpc>
                <a:spcPct val="80000"/>
              </a:lnSpc>
            </a:pPr>
            <a:r>
              <a:rPr lang="ru-RU" altLang="ru-RU" sz="1600"/>
              <a:t>2-я неделя — наблюдение за бытовыми объектами;</a:t>
            </a:r>
          </a:p>
          <a:p>
            <a:pPr>
              <a:lnSpc>
                <a:spcPct val="80000"/>
              </a:lnSpc>
            </a:pPr>
            <a:r>
              <a:rPr lang="ru-RU" altLang="ru-RU" sz="1600"/>
              <a:t>3-я неделя — наблюдение за природоведческими объектами (в групповой комнате);</a:t>
            </a:r>
          </a:p>
          <a:p>
            <a:pPr>
              <a:lnSpc>
                <a:spcPct val="80000"/>
              </a:lnSpc>
            </a:pPr>
            <a:r>
              <a:rPr lang="ru-RU" altLang="ru-RU" sz="1600"/>
              <a:t>4-я неделя — наблюдение за общественными явлениями, трудом людей.</a:t>
            </a:r>
          </a:p>
          <a:p>
            <a:pPr>
              <a:lnSpc>
                <a:spcPct val="80000"/>
              </a:lnSpc>
            </a:pPr>
            <a:r>
              <a:rPr lang="ru-RU" altLang="ru-RU" sz="1600"/>
              <a:t>    При планировании содержания воспитательной работы на прогулке воспитатель предусматривает равномерное чередование спокойной и двигательной деятельности детей, правильное распределение физической нагрузки в течение всей прогулки, придерживаясь следующей примерной структуры:</a:t>
            </a:r>
          </a:p>
          <a:p>
            <a:pPr>
              <a:lnSpc>
                <a:spcPct val="80000"/>
              </a:lnSpc>
            </a:pPr>
            <a:r>
              <a:rPr lang="ru-RU" altLang="ru-RU" sz="1600"/>
              <a:t>спокойная, самостоятельная деятельность детей (игры, наблюдения);</a:t>
            </a:r>
          </a:p>
          <a:p>
            <a:pPr>
              <a:lnSpc>
                <a:spcPct val="80000"/>
              </a:lnSpc>
            </a:pPr>
            <a:r>
              <a:rPr lang="ru-RU" altLang="ru-RU" sz="1600"/>
              <a:t>затем подвижные игры с элементами спорта, спортивными развлечениями;</a:t>
            </a:r>
          </a:p>
          <a:p>
            <a:pPr>
              <a:lnSpc>
                <a:spcPct val="80000"/>
              </a:lnSpc>
            </a:pPr>
            <a:r>
              <a:rPr lang="ru-RU" altLang="ru-RU" sz="1600"/>
              <a:t>трудовая деятельность детей.</a:t>
            </a:r>
          </a:p>
          <a:p>
            <a:pPr>
              <a:lnSpc>
                <a:spcPct val="80000"/>
              </a:lnSpc>
            </a:pPr>
            <a:r>
              <a:rPr lang="ru-RU" altLang="ru-RU" sz="1600"/>
              <a:t>     Особое внимание воспитателю следует обратить на обеспечение активной, содержательной, разнообразной и интересной для детей деятельности: игры, труда, наблюдений, в процессе которых формируется детский коллектив, усваиваются и воспитываются положительные навыки поведения, накапливаются представления детей об окружающей природе и общественной жизни. Планирование работы по развитию движений на прогулке должно способствовать закреплению, совершенствованию игр и физических упражнений, повышать двигательную активность детей. При этом важно правильно выбирать время для проведения игр и упражнений.</a:t>
            </a:r>
            <a:endParaRPr lang="ru-RU" altLang="ru-RU" sz="1600" b="1" i="1"/>
          </a:p>
          <a:p>
            <a:pPr>
              <a:lnSpc>
                <a:spcPct val="80000"/>
              </a:lnSpc>
            </a:pPr>
            <a:r>
              <a:rPr lang="ru-RU" altLang="ru-RU" sz="1600" b="1" i="1"/>
              <a:t>   Нельзя допускать, чтобы организованная двигательная деятельность проводилась за счёт времени самостоятельной деятельности детей.</a:t>
            </a:r>
            <a:endParaRPr lang="ru-RU" altLang="ru-RU" sz="1600"/>
          </a:p>
          <a:p>
            <a:pPr>
              <a:lnSpc>
                <a:spcPct val="80000"/>
              </a:lnSpc>
            </a:pPr>
            <a:r>
              <a:rPr lang="ru-RU" altLang="ru-RU" sz="1600"/>
              <a:t>Продолжительность подвижной деятельности составляет 60-70% от общей продолжительности прогулки, при этом не должна ущемляться самостоятельная деятельность детей.</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ru-RU" altLang="ru-RU" b="1" u="sng"/>
              <a:t>Подвижные игры.</a:t>
            </a:r>
            <a:r>
              <a:rPr lang="ru-RU" altLang="ru-RU"/>
              <a:t> </a:t>
            </a:r>
          </a:p>
        </p:txBody>
      </p:sp>
      <p:sp>
        <p:nvSpPr>
          <p:cNvPr id="34819" name="Rectangle 3"/>
          <p:cNvSpPr>
            <a:spLocks noGrp="1" noChangeArrowheads="1"/>
          </p:cNvSpPr>
          <p:nvPr>
            <p:ph type="body" idx="1"/>
          </p:nvPr>
        </p:nvSpPr>
        <p:spPr/>
        <p:txBody>
          <a:bodyPr/>
          <a:lstStyle/>
          <a:p>
            <a:pPr>
              <a:lnSpc>
                <a:spcPct val="80000"/>
              </a:lnSpc>
            </a:pPr>
            <a:r>
              <a:rPr lang="ru-RU" altLang="ru-RU" sz="1800"/>
              <a:t>Количество подвижных игр — от одной до четырех. При подборе подвижных игры необходимо обращать внимание на вид основных движений. В теплое время года должно даваться больше подвижных игр с метанием, ползанием, лазанием. В холодное время – с бегом, метанием, прыжками.</a:t>
            </a:r>
          </a:p>
          <a:p>
            <a:pPr>
              <a:lnSpc>
                <a:spcPct val="80000"/>
              </a:lnSpc>
            </a:pPr>
            <a:r>
              <a:rPr lang="ru-RU" altLang="ru-RU" sz="1800"/>
              <a:t>    Организует и проводит игру воспитатель, который не только руководит, но и участвует в игре, беря на себя наиболее ответственную роль.     Продолжительность одной игры составляет 7-15 минут (в зависимости от возраста детей и состояния здоровья).</a:t>
            </a:r>
          </a:p>
          <a:p>
            <a:pPr>
              <a:lnSpc>
                <a:spcPct val="80000"/>
              </a:lnSpc>
            </a:pPr>
            <a:r>
              <a:rPr lang="ru-RU" altLang="ru-RU" sz="1800"/>
              <a:t>Важно, чтобы в подвижных играх принимали участие все воспитанники группы. С этой целью на прогулке планируются только знакомые детям игры. С новыми играми дети знакомятся на физкультурных занятиях.</a:t>
            </a:r>
          </a:p>
          <a:p>
            <a:pPr>
              <a:lnSpc>
                <a:spcPct val="80000"/>
              </a:lnSpc>
            </a:pPr>
            <a:r>
              <a:rPr lang="ru-RU" altLang="ru-RU" sz="1800"/>
              <a:t>    Игры помогают решать важные задачи воспитания, обучения детей, умения слушать, быть внимательным, правильно управлять своими движениями, привыкать к дисциплине и сознательному отношению к занятиям.</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ru-RU" altLang="ru-RU" sz="3200" b="1"/>
              <a:t>Использование подвижных игр требует соблюдения следующих методических принципов:</a:t>
            </a:r>
            <a:r>
              <a:rPr lang="ru-RU" altLang="ru-RU" sz="4000"/>
              <a:t> </a:t>
            </a:r>
          </a:p>
        </p:txBody>
      </p:sp>
      <p:sp>
        <p:nvSpPr>
          <p:cNvPr id="35843" name="Rectangle 3"/>
          <p:cNvSpPr>
            <a:spLocks noGrp="1" noChangeArrowheads="1"/>
          </p:cNvSpPr>
          <p:nvPr>
            <p:ph type="body" idx="1"/>
          </p:nvPr>
        </p:nvSpPr>
        <p:spPr>
          <a:xfrm>
            <a:off x="457200" y="1600200"/>
            <a:ext cx="8229600" cy="5068888"/>
          </a:xfrm>
        </p:spPr>
        <p:txBody>
          <a:bodyPr/>
          <a:lstStyle/>
          <a:p>
            <a:pPr>
              <a:lnSpc>
                <a:spcPct val="80000"/>
              </a:lnSpc>
            </a:pPr>
            <a:r>
              <a:rPr lang="ru-RU" altLang="ru-RU" sz="2000"/>
              <a:t>Учет возрастных особенностей детей: чем старше дети, тем сложнее становятся игры, тем большее значение имеет сюжетный, ролевой рисунок, постепенно усложняются правила, значительнее становится роль личной инициативы.</a:t>
            </a:r>
          </a:p>
          <a:p>
            <a:pPr>
              <a:lnSpc>
                <a:spcPct val="80000"/>
              </a:lnSpc>
            </a:pPr>
            <a:r>
              <a:rPr lang="ru-RU" altLang="ru-RU" sz="2000"/>
              <a:t>Подбор игр в соответствии с лечебно-педагогическими, лечебными и воспитательными задачами.</a:t>
            </a:r>
          </a:p>
          <a:p>
            <a:pPr>
              <a:lnSpc>
                <a:spcPct val="80000"/>
              </a:lnSpc>
            </a:pPr>
            <a:r>
              <a:rPr lang="ru-RU" altLang="ru-RU" sz="2000"/>
              <a:t>Соблюдение физиологических закономерностей адаптации к нагрузкам.</a:t>
            </a:r>
          </a:p>
          <a:p>
            <a:pPr>
              <a:lnSpc>
                <a:spcPct val="80000"/>
              </a:lnSpc>
            </a:pPr>
            <a:r>
              <a:rPr lang="ru-RU" altLang="ru-RU" sz="2000"/>
              <a:t>Четкое объяснение правил игры и распределение ролей.</a:t>
            </a:r>
          </a:p>
          <a:p>
            <a:pPr>
              <a:lnSpc>
                <a:spcPct val="80000"/>
              </a:lnSpc>
            </a:pPr>
            <a:r>
              <a:rPr lang="ru-RU" altLang="ru-RU" sz="2000"/>
              <a:t>   В подборе подвижных игр и элементов соревнования необходимо учитывать индивидуальные особенности физического развития и здоровья детей. Игры, являясь специфическим видом деятельности ребенка, широко используются в лечебной физкультуре для решения поставленных лечебных задач.</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457200" y="260350"/>
            <a:ext cx="8229600" cy="6337300"/>
          </a:xfrm>
        </p:spPr>
        <p:txBody>
          <a:bodyPr/>
          <a:lstStyle/>
          <a:p>
            <a:pPr>
              <a:lnSpc>
                <a:spcPct val="80000"/>
              </a:lnSpc>
            </a:pPr>
            <a:r>
              <a:rPr lang="ru-RU" altLang="ru-RU" sz="1800" b="1" i="1"/>
              <a:t>выбор времени проведения и упражнений на прогулке зависит от предшествующей работы в группе.</a:t>
            </a:r>
            <a:endParaRPr lang="ru-RU" altLang="ru-RU" sz="1800"/>
          </a:p>
          <a:p>
            <a:pPr>
              <a:lnSpc>
                <a:spcPct val="80000"/>
              </a:lnSpc>
            </a:pPr>
            <a:r>
              <a:rPr lang="ru-RU" altLang="ru-RU" sz="1800"/>
              <a:t>    Если физкультурное или музыкальное занятие проводилось в первой половине дня, то желательно организовывать игры и упражнения в середине или конце прогулки, а в самом её начале предоставить детям возможность самостоятельно поиграть, поупражняться с разнообразными пособиями.</a:t>
            </a:r>
          </a:p>
          <a:p>
            <a:pPr>
              <a:lnSpc>
                <a:spcPct val="80000"/>
              </a:lnSpc>
            </a:pPr>
            <a:r>
              <a:rPr lang="ru-RU" altLang="ru-RU" sz="1800"/>
              <a:t>    В остальные дни целесообразно организовать двигательную деятельность детей в начале прогулки, что позволит обогатить содержание их самостоятельной деятельности.</a:t>
            </a:r>
          </a:p>
          <a:p>
            <a:pPr>
              <a:lnSpc>
                <a:spcPct val="80000"/>
              </a:lnSpc>
            </a:pPr>
            <a:r>
              <a:rPr lang="ru-RU" altLang="ru-RU" sz="1800"/>
              <a:t>    В дни проведения физкультурных занятий с детьми организуется одна подвижная игра и какое-либо физическое упражнение (спортивное упражнение или упражнение в основном виде движения). В другие дни, когда занятие не проводится, планируется подвижная игра, спортивное упражнение и упражнение в основном виде движения (прыжки, лазание, метание, бросание и ловля мяча и другие)</a:t>
            </a:r>
          </a:p>
          <a:p>
            <a:pPr>
              <a:lnSpc>
                <a:spcPct val="80000"/>
              </a:lnSpc>
            </a:pPr>
            <a:r>
              <a:rPr lang="ru-RU" altLang="ru-RU" sz="1800"/>
              <a:t>    При проведении упражнений, основных видов движений следует использовать разные способы организации (фронтальный, подгрупповой, индивидуальный). Наиболее целесообразным является </a:t>
            </a:r>
            <a:r>
              <a:rPr lang="ru-RU" altLang="ru-RU" sz="1800" b="1"/>
              <a:t>смешанное использование разных способов организации</a:t>
            </a:r>
            <a:r>
              <a:rPr lang="ru-RU" altLang="ru-RU" sz="1800"/>
              <a:t>.</a:t>
            </a:r>
          </a:p>
          <a:p>
            <a:pPr>
              <a:lnSpc>
                <a:spcPct val="80000"/>
              </a:lnSpc>
            </a:pPr>
            <a:r>
              <a:rPr lang="ru-RU" altLang="ru-RU" sz="1800"/>
              <a:t>    Упражнения детей в основных видах движений желательно организовывать по подгруппам, в зависимости от степени подвижности детей. На прогулке должны планироваться подвижные игры и игровые упражнения разной степени интенсивности. В течение месяца может быть проведено 15-20 подвижных игр (включая игры эстафеты), при этом разучено 3-4 новые игры. Напомню, общая длительность игры составляет 7-10 минут.</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ru-RU" altLang="ru-RU" sz="4000" b="1" u="sng"/>
              <a:t>Индивидуальная работа </a:t>
            </a:r>
            <a:br>
              <a:rPr lang="ru-RU" altLang="ru-RU" sz="4000" b="1" u="sng"/>
            </a:br>
            <a:r>
              <a:rPr lang="ru-RU" altLang="ru-RU" sz="4000" b="1" u="sng"/>
              <a:t>по физвоспитанию.</a:t>
            </a:r>
            <a:r>
              <a:rPr lang="ru-RU" altLang="ru-RU" sz="4000"/>
              <a:t>  </a:t>
            </a:r>
          </a:p>
        </p:txBody>
      </p:sp>
      <p:sp>
        <p:nvSpPr>
          <p:cNvPr id="37891" name="Rectangle 3"/>
          <p:cNvSpPr>
            <a:spLocks noGrp="1" noChangeArrowheads="1"/>
          </p:cNvSpPr>
          <p:nvPr>
            <p:ph type="body" idx="1"/>
          </p:nvPr>
        </p:nvSpPr>
        <p:spPr>
          <a:xfrm>
            <a:off x="457200" y="1600200"/>
            <a:ext cx="8229600" cy="4997450"/>
          </a:xfrm>
        </p:spPr>
        <p:txBody>
          <a:bodyPr/>
          <a:lstStyle/>
          <a:p>
            <a:pPr>
              <a:lnSpc>
                <a:spcPct val="80000"/>
              </a:lnSpc>
            </a:pPr>
            <a:r>
              <a:rPr lang="ru-RU" altLang="ru-RU" sz="2400"/>
              <a:t>Оздоровительный эффект прогулки во многом зависит от правильно организованной двигательной деятельности дошкольников. Планируя прогулку, воспитатель предусматривает индивидуальную работу с детьми по физическому воспитанию. Индивидуальная работа по физвоспитанию должна планироваться ежедневно и с теми детьми, у которых есть проблемы в освоении основных движений. Обратите внимание на то, что есть дети с разной степенью подвижности. Индивидуальная работа может проходить в занимательной игровой форме, спортивные игры и развлечения.</a:t>
            </a:r>
          </a:p>
          <a:p>
            <a:pPr>
              <a:lnSpc>
                <a:spcPct val="80000"/>
              </a:lnSpc>
            </a:pPr>
            <a:r>
              <a:rPr lang="ru-RU" altLang="ru-RU" sz="2400"/>
              <a:t>    Например, для старшей группы рекомендуются спортивные упражнения и элементы спортивных игр: бадминтон, настольный теннис, баскетбол, футбол, хоккей, городки.</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ru-RU" altLang="ru-RU" b="1" u="sng"/>
              <a:t>Спортивные игры.</a:t>
            </a:r>
            <a:r>
              <a:rPr lang="ru-RU" altLang="ru-RU"/>
              <a:t>  </a:t>
            </a:r>
          </a:p>
        </p:txBody>
      </p:sp>
      <p:sp>
        <p:nvSpPr>
          <p:cNvPr id="38915" name="Rectangle 3"/>
          <p:cNvSpPr>
            <a:spLocks noGrp="1" noChangeArrowheads="1"/>
          </p:cNvSpPr>
          <p:nvPr>
            <p:ph type="body" idx="1"/>
          </p:nvPr>
        </p:nvSpPr>
        <p:spPr>
          <a:xfrm>
            <a:off x="395288" y="1196975"/>
            <a:ext cx="8229600" cy="5472113"/>
          </a:xfrm>
        </p:spPr>
        <p:txBody>
          <a:bodyPr/>
          <a:lstStyle/>
          <a:p>
            <a:pPr>
              <a:lnSpc>
                <a:spcPct val="80000"/>
              </a:lnSpc>
            </a:pPr>
            <a:r>
              <a:rPr lang="ru-RU" altLang="ru-RU" sz="2000"/>
              <a:t>Спортивные игры и упражнения проводятся ежедневно во время прогулок или в спортзале.</a:t>
            </a:r>
            <a:endParaRPr lang="ru-RU" altLang="ru-RU" sz="2000" b="1"/>
          </a:p>
          <a:p>
            <a:pPr>
              <a:lnSpc>
                <a:spcPct val="80000"/>
              </a:lnSpc>
            </a:pPr>
            <a:r>
              <a:rPr lang="ru-RU" altLang="ru-RU" sz="2000" b="1"/>
              <a:t>Баскетбол.</a:t>
            </a:r>
            <a:r>
              <a:rPr lang="ru-RU" altLang="ru-RU" sz="2000"/>
              <a:t> Передача и перебрасывание мяча друг другу двумя руками, бросание в корзину двумя руками из-за головы. Освоение игры по упрощенным правилам.</a:t>
            </a:r>
            <a:endParaRPr lang="ru-RU" altLang="ru-RU" sz="2000" b="1"/>
          </a:p>
          <a:p>
            <a:pPr>
              <a:lnSpc>
                <a:spcPct val="80000"/>
              </a:lnSpc>
            </a:pPr>
            <a:r>
              <a:rPr lang="ru-RU" altLang="ru-RU" sz="2000" b="1"/>
              <a:t>Футбол.</a:t>
            </a:r>
            <a:r>
              <a:rPr lang="ru-RU" altLang="ru-RU" sz="2000"/>
              <a:t> Передача мяча друг другу с отбиванием его правой или левой ногой в положении стоя на месте, подбрасывание мяча ногой, попадание мяча в предметы, забивание в ворота. Освоение игры по упрощенным правилам.</a:t>
            </a:r>
            <a:endParaRPr lang="ru-RU" altLang="ru-RU" sz="2000" b="1"/>
          </a:p>
          <a:p>
            <a:pPr>
              <a:lnSpc>
                <a:spcPct val="80000"/>
              </a:lnSpc>
            </a:pPr>
            <a:r>
              <a:rPr lang="ru-RU" altLang="ru-RU" sz="2000" b="1"/>
              <a:t>Хоккей.</a:t>
            </a:r>
            <a:r>
              <a:rPr lang="ru-RU" altLang="ru-RU" sz="2000"/>
              <a:t> Умение кататься на коньках, вести шайбу клюшкой, передавать шайбу друг другу, забивание шайбы в ворота. Освоение игры по упрощенным правилам.</a:t>
            </a:r>
            <a:endParaRPr lang="ru-RU" altLang="ru-RU" sz="2000" b="1"/>
          </a:p>
          <a:p>
            <a:pPr>
              <a:lnSpc>
                <a:spcPct val="80000"/>
              </a:lnSpc>
            </a:pPr>
            <a:r>
              <a:rPr lang="ru-RU" altLang="ru-RU" sz="2000" b="1"/>
              <a:t>Бадминтон.</a:t>
            </a:r>
            <a:r>
              <a:rPr lang="ru-RU" altLang="ru-RU" sz="2000"/>
              <a:t> Умение правильно держать ракетку, производить удар по волану, перебрасывать его партнеру без сетки. Освоение игры по упрощенным правилам.</a:t>
            </a:r>
            <a:endParaRPr lang="ru-RU" altLang="ru-RU" sz="2000" b="1"/>
          </a:p>
          <a:p>
            <a:pPr>
              <a:lnSpc>
                <a:spcPct val="80000"/>
              </a:lnSpc>
            </a:pPr>
            <a:r>
              <a:rPr lang="ru-RU" altLang="ru-RU" sz="2000" b="1"/>
              <a:t>Теннис.</a:t>
            </a:r>
            <a:r>
              <a:rPr lang="ru-RU" altLang="ru-RU" sz="2000"/>
              <a:t> Умение держать ракетку, попадать по мячу, перебрасывать его через сетку. Освоение игры в настольный и большой теннис по упрощенным правилам.</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ru-RU" altLang="ru-RU" b="1" u="sng"/>
              <a:t>Сюжетно-ролевые игры.</a:t>
            </a:r>
            <a:r>
              <a:rPr lang="ru-RU" altLang="ru-RU" b="1"/>
              <a:t> </a:t>
            </a:r>
            <a:r>
              <a:rPr lang="ru-RU" altLang="ru-RU"/>
              <a:t> </a:t>
            </a:r>
          </a:p>
        </p:txBody>
      </p:sp>
      <p:sp>
        <p:nvSpPr>
          <p:cNvPr id="39939" name="Rectangle 3"/>
          <p:cNvSpPr>
            <a:spLocks noGrp="1" noChangeArrowheads="1"/>
          </p:cNvSpPr>
          <p:nvPr>
            <p:ph type="body" idx="1"/>
          </p:nvPr>
        </p:nvSpPr>
        <p:spPr>
          <a:xfrm>
            <a:off x="395288" y="1268413"/>
            <a:ext cx="8229600" cy="5329237"/>
          </a:xfrm>
        </p:spPr>
        <p:txBody>
          <a:bodyPr/>
          <a:lstStyle/>
          <a:p>
            <a:pPr>
              <a:lnSpc>
                <a:spcPct val="80000"/>
              </a:lnSpc>
            </a:pPr>
            <a:r>
              <a:rPr lang="ru-RU" altLang="ru-RU" sz="2400"/>
              <a:t>Сюжетно-ролевые игры должны соответствовать возрасту, интересам, уровню развития детей и учитывать полоролевую дифференциацию. Они идут на основе тех знаний, которые у детей есть. Тематика должна быть самой разнообразной. Проводятся игры на бытовые, производственные темы; игры на закрепление правил дорожного движения и правил поведения на улицах города; строительные, театрализованные; игры, тематика которых связана с современной жизнью.</a:t>
            </a:r>
          </a:p>
          <a:p>
            <a:pPr>
              <a:lnSpc>
                <a:spcPct val="80000"/>
              </a:lnSpc>
            </a:pPr>
            <a:r>
              <a:rPr lang="ru-RU" altLang="ru-RU" sz="2400"/>
              <a:t>Для организации сюжетно-ролевой игры должен быть минимум готовых пособий. Когда у ребенка есть полный арсенал пособий, то ребенок повторяет производственные действия. Если у ребенка есть предметы-заместители, ребенок начинает развивать игру и его действия переходят в ролевой план. Это очень важно при подготовке детей к школе.</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68313" y="0"/>
            <a:ext cx="8229600" cy="1143000"/>
          </a:xfrm>
        </p:spPr>
        <p:txBody>
          <a:bodyPr/>
          <a:lstStyle/>
          <a:p>
            <a:r>
              <a:rPr lang="ru-RU" altLang="ru-RU" sz="4000" b="1" u="sng"/>
              <a:t>Упражнения для развития мелкой моторики пальцев рук.</a:t>
            </a:r>
            <a:r>
              <a:rPr lang="ru-RU" altLang="ru-RU" sz="4000"/>
              <a:t>  </a:t>
            </a:r>
          </a:p>
        </p:txBody>
      </p:sp>
      <p:sp>
        <p:nvSpPr>
          <p:cNvPr id="40963" name="Rectangle 3"/>
          <p:cNvSpPr>
            <a:spLocks noGrp="1" noChangeArrowheads="1"/>
          </p:cNvSpPr>
          <p:nvPr>
            <p:ph type="body" idx="1"/>
          </p:nvPr>
        </p:nvSpPr>
        <p:spPr>
          <a:xfrm>
            <a:off x="0" y="1196975"/>
            <a:ext cx="9144000" cy="5257800"/>
          </a:xfrm>
        </p:spPr>
        <p:txBody>
          <a:bodyPr/>
          <a:lstStyle/>
          <a:p>
            <a:pPr>
              <a:lnSpc>
                <a:spcPct val="80000"/>
              </a:lnSpc>
              <a:buFontTx/>
              <a:buNone/>
            </a:pPr>
            <a:r>
              <a:rPr lang="ru-RU" altLang="ru-RU" sz="1400"/>
              <a:t>Движение пальцев и кистей рук ребенка имеют особое развивающее воздействие. В Китае распространены упражнения ладоней с каменными и металлическими шарами. Популярность занятий объясняется их оздоровительным  и тонизирующим организм эффектом. Регулярные упражнения с шарами улучшают память, умственные способности ребенка, устраняют его эмоциональное напряжение, улучшает деятельность сердечно-сосудистой и пищеварительной систем, развивают координацию движений, силу и ловкость рук, поддерживают жизненный тонус.</a:t>
            </a:r>
          </a:p>
          <a:p>
            <a:pPr>
              <a:lnSpc>
                <a:spcPct val="80000"/>
              </a:lnSpc>
              <a:buFontTx/>
              <a:buNone/>
            </a:pPr>
            <a:r>
              <a:rPr lang="ru-RU" altLang="ru-RU" sz="1400"/>
              <a:t> Работа по развитию движений рук должна проводиться регулярно, только тогда будет достигнут наибольший эффект от упражнений. Задания должны приносить ребенку радость. Не допускайте скуки и переутомления.</a:t>
            </a:r>
          </a:p>
          <a:p>
            <a:pPr>
              <a:lnSpc>
                <a:spcPct val="80000"/>
              </a:lnSpc>
              <a:buFontTx/>
              <a:buNone/>
            </a:pPr>
            <a:r>
              <a:rPr lang="ru-RU" altLang="ru-RU" sz="1400"/>
              <a:t>Эти упражнения должны проводиться в соответствии с временем года, погодными условиями. Эти упражнения проводятся во всех возрастных группах, начиная с младшего возраста индивидуально, с подгруппой детей и фронтально. Комплекс проводится в любое удобное время дня, ежедневно. В комплекс упражнений, направленных на развитие мелкой моторики, входят:</a:t>
            </a:r>
          </a:p>
          <a:p>
            <a:pPr lvl="1">
              <a:lnSpc>
                <a:spcPct val="80000"/>
              </a:lnSpc>
            </a:pPr>
            <a:r>
              <a:rPr lang="ru-RU" altLang="ru-RU" sz="1400"/>
              <a:t>Пальчиковая гимнастика — рекомендуется проводить с детьми, которые имеют проблемы в речевом развитии.</a:t>
            </a:r>
          </a:p>
          <a:p>
            <a:pPr lvl="1">
              <a:lnSpc>
                <a:spcPct val="80000"/>
              </a:lnSpc>
            </a:pPr>
            <a:r>
              <a:rPr lang="ru-RU" altLang="ru-RU" sz="1400"/>
              <a:t>Выкладывание на асфальте, песке, снегу из природного материала (палочки, камешки, пластиковые пробки, осенние листья, плоды и другие материалы).</a:t>
            </a:r>
          </a:p>
          <a:p>
            <a:pPr lvl="1">
              <a:lnSpc>
                <a:spcPct val="80000"/>
              </a:lnSpc>
            </a:pPr>
            <a:r>
              <a:rPr lang="ru-RU" altLang="ru-RU" sz="1400"/>
              <a:t>Постройки из природного материала (муравейник, метла из травинок).</a:t>
            </a:r>
          </a:p>
          <a:p>
            <a:pPr lvl="1">
              <a:lnSpc>
                <a:spcPct val="80000"/>
              </a:lnSpc>
            </a:pPr>
            <a:r>
              <a:rPr lang="ru-RU" altLang="ru-RU" sz="1400"/>
              <a:t>Игры с песком (просеивание, куличики, формочки).</a:t>
            </a:r>
          </a:p>
          <a:p>
            <a:pPr lvl="1">
              <a:lnSpc>
                <a:spcPct val="80000"/>
              </a:lnSpc>
            </a:pPr>
            <a:r>
              <a:rPr lang="ru-RU" altLang="ru-RU" sz="1400"/>
              <a:t>«Угадай на ощупь».</a:t>
            </a:r>
          </a:p>
          <a:p>
            <a:pPr lvl="1">
              <a:lnSpc>
                <a:spcPct val="80000"/>
              </a:lnSpc>
            </a:pPr>
            <a:r>
              <a:rPr lang="ru-RU" altLang="ru-RU" sz="1400"/>
              <a:t>Различные виды застежек, шнуровок — их подбор должен соответствовать возрастным интересам дошкольников.</a:t>
            </a:r>
          </a:p>
          <a:p>
            <a:pPr lvl="1">
              <a:lnSpc>
                <a:spcPct val="80000"/>
              </a:lnSpc>
            </a:pPr>
            <a:r>
              <a:rPr lang="ru-RU" altLang="ru-RU" sz="1400"/>
              <a:t>Скрепление деталей разнообразными способами.</a:t>
            </a:r>
          </a:p>
          <a:p>
            <a:pPr lvl="1">
              <a:lnSpc>
                <a:spcPct val="80000"/>
              </a:lnSpc>
            </a:pPr>
            <a:r>
              <a:rPr lang="ru-RU" altLang="ru-RU" sz="1400"/>
              <a:t>Мозаики из различных материалов, пазлы.</a:t>
            </a:r>
          </a:p>
          <a:p>
            <a:pPr lvl="1">
              <a:lnSpc>
                <a:spcPct val="80000"/>
              </a:lnSpc>
            </a:pPr>
            <a:r>
              <a:rPr lang="ru-RU" altLang="ru-RU" sz="1400"/>
              <a:t>Игры с водой, с песком.</a:t>
            </a:r>
          </a:p>
          <a:p>
            <a:pPr lvl="1">
              <a:lnSpc>
                <a:spcPct val="80000"/>
              </a:lnSpc>
            </a:pPr>
            <a:r>
              <a:rPr lang="ru-RU" altLang="ru-RU" sz="1400"/>
              <a:t>Работа с «печатками» разнообразных форм.</a:t>
            </a:r>
          </a:p>
          <a:p>
            <a:pPr lvl="1">
              <a:lnSpc>
                <a:spcPct val="80000"/>
              </a:lnSpc>
            </a:pPr>
            <a:r>
              <a:rPr lang="ru-RU" altLang="ru-RU" sz="1400"/>
              <a:t>Рисование под проговаривание текста.</a:t>
            </a:r>
          </a:p>
          <a:p>
            <a:pPr lvl="1">
              <a:lnSpc>
                <a:spcPct val="80000"/>
              </a:lnSpc>
            </a:pPr>
            <a:r>
              <a:rPr lang="ru-RU" altLang="ru-RU" sz="1400"/>
              <a:t>Рисование палочкой, мелками на асфальте, песке, снегу.</a:t>
            </a:r>
          </a:p>
          <a:p>
            <a:pPr lvl="1">
              <a:lnSpc>
                <a:spcPct val="80000"/>
              </a:lnSpc>
            </a:pPr>
            <a:r>
              <a:rPr lang="ru-RU" altLang="ru-RU" sz="1400"/>
              <a:t>Игры с веревочкой.</a:t>
            </a:r>
          </a:p>
          <a:p>
            <a:pPr lvl="1">
              <a:lnSpc>
                <a:spcPct val="80000"/>
              </a:lnSpc>
            </a:pPr>
            <a:r>
              <a:rPr lang="ru-RU" altLang="ru-RU" sz="1400"/>
              <a:t>Игры с шипованными мячиками пластилином, соленым тестом.</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68313" y="274638"/>
            <a:ext cx="8218487" cy="5962650"/>
          </a:xfrm>
        </p:spPr>
        <p:txBody>
          <a:bodyPr/>
          <a:lstStyle/>
          <a:p>
            <a:r>
              <a:rPr lang="ru-RU" altLang="ru-RU"/>
              <a:t>Деятельность воспитателя регламентируется </a:t>
            </a:r>
            <a:r>
              <a:rPr lang="ru-RU" altLang="ru-RU" b="1"/>
              <a:t>законодательными и нормативно-правовыми документами</a:t>
            </a:r>
            <a:r>
              <a:rPr lang="ru-RU" altLang="ru-RU"/>
              <a:t>, а также </a:t>
            </a:r>
            <a:r>
              <a:rPr lang="ru-RU" altLang="ru-RU" b="1"/>
              <a:t>внутренними локальными актами учреждений</a:t>
            </a:r>
            <a:r>
              <a:rPr lang="ru-RU" altLang="ru-RU"/>
              <a:t> в соответствии с их видом и типом:</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ru-RU" altLang="ru-RU" sz="4000" b="1" u="sng"/>
              <a:t>Элементарная трудовая деятельность</a:t>
            </a:r>
            <a:r>
              <a:rPr lang="ru-RU" altLang="ru-RU" sz="4000"/>
              <a:t> </a:t>
            </a:r>
          </a:p>
        </p:txBody>
      </p:sp>
      <p:sp>
        <p:nvSpPr>
          <p:cNvPr id="41987" name="Rectangle 3"/>
          <p:cNvSpPr>
            <a:spLocks noGrp="1" noChangeArrowheads="1"/>
          </p:cNvSpPr>
          <p:nvPr>
            <p:ph type="body" idx="1"/>
          </p:nvPr>
        </p:nvSpPr>
        <p:spPr/>
        <p:txBody>
          <a:bodyPr/>
          <a:lstStyle/>
          <a:p>
            <a:pPr marL="609600" indent="-609600">
              <a:lnSpc>
                <a:spcPct val="80000"/>
              </a:lnSpc>
            </a:pPr>
            <a:r>
              <a:rPr lang="ru-RU" altLang="ru-RU" sz="2000"/>
              <a:t>Хозяйственно-бытовой труд: дети вместе с педагогом, друзьями наводят порядок на участке, в игровых уголках и шкафчиках.</a:t>
            </a:r>
          </a:p>
          <a:p>
            <a:pPr marL="609600" indent="-609600">
              <a:lnSpc>
                <a:spcPct val="80000"/>
              </a:lnSpc>
            </a:pPr>
            <a:r>
              <a:rPr lang="ru-RU" altLang="ru-RU" sz="2000"/>
              <a:t>Труд на природе: дети работают в цветнике, на клумбе, в огороде.</a:t>
            </a:r>
          </a:p>
          <a:p>
            <a:pPr marL="609600" indent="-609600">
              <a:lnSpc>
                <a:spcPct val="80000"/>
              </a:lnSpc>
            </a:pPr>
            <a:r>
              <a:rPr lang="ru-RU" altLang="ru-RU" sz="2000"/>
              <a:t>Формы организации трудовой деятельности могут быть как фронтальные, так и подгрупповые.</a:t>
            </a:r>
          </a:p>
          <a:p>
            <a:pPr marL="609600" indent="-609600">
              <a:lnSpc>
                <a:spcPct val="80000"/>
              </a:lnSpc>
            </a:pPr>
            <a:r>
              <a:rPr lang="ru-RU" altLang="ru-RU" sz="2000"/>
              <a:t>Планируя объем и содержание трудовой деятельности, воспитатель наряду с обучением детей некоторым практическим навыкам работы в природе должен предусмотреть знакомство их с растениями, животными, правилами ухода за ними, продумать способы организации детей в этой деятельности, последовательность работы, приемы, способствующие воспитанию у них чувства удовлетворения от выполненной работы, ответственности за общее дело.</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ru-RU" altLang="ru-RU" sz="4000" b="1" u="sng"/>
              <a:t>Экспериментальная деятельность</a:t>
            </a:r>
            <a:r>
              <a:rPr lang="ru-RU" altLang="ru-RU" sz="4000"/>
              <a:t> </a:t>
            </a:r>
          </a:p>
        </p:txBody>
      </p:sp>
      <p:sp>
        <p:nvSpPr>
          <p:cNvPr id="43011" name="Rectangle 3"/>
          <p:cNvSpPr>
            <a:spLocks noGrp="1" noChangeArrowheads="1"/>
          </p:cNvSpPr>
          <p:nvPr>
            <p:ph type="body" idx="1"/>
          </p:nvPr>
        </p:nvSpPr>
        <p:spPr/>
        <p:txBody>
          <a:bodyPr/>
          <a:lstStyle/>
          <a:p>
            <a:r>
              <a:rPr lang="ru-RU" altLang="ru-RU"/>
              <a:t>Эксперименты проводятся с самыми разнообразными материалами, при этом обязательно учитывается время года. Следует обратить внимание на обеспечение безопасности.</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ru-RU" altLang="ru-RU" sz="4000" b="1"/>
              <a:t>Существует четыре вида прогулки:</a:t>
            </a:r>
            <a:r>
              <a:rPr lang="ru-RU" altLang="ru-RU" sz="4000"/>
              <a:t/>
            </a:r>
            <a:br>
              <a:rPr lang="ru-RU" altLang="ru-RU" sz="4000"/>
            </a:br>
            <a:endParaRPr lang="ru-RU" altLang="ru-RU" sz="4000"/>
          </a:p>
        </p:txBody>
      </p:sp>
      <p:sp>
        <p:nvSpPr>
          <p:cNvPr id="44035" name="Rectangle 3"/>
          <p:cNvSpPr>
            <a:spLocks noGrp="1" noChangeArrowheads="1"/>
          </p:cNvSpPr>
          <p:nvPr>
            <p:ph type="body" idx="1"/>
          </p:nvPr>
        </p:nvSpPr>
        <p:spPr/>
        <p:txBody>
          <a:bodyPr/>
          <a:lstStyle/>
          <a:p>
            <a:pPr>
              <a:lnSpc>
                <a:spcPct val="90000"/>
              </a:lnSpc>
            </a:pPr>
            <a:r>
              <a:rPr lang="ru-RU" altLang="ru-RU"/>
              <a:t>Типовая: максимально свободная деятельность детей (максимум атрибутов).</a:t>
            </a:r>
          </a:p>
          <a:p>
            <a:pPr>
              <a:lnSpc>
                <a:spcPct val="90000"/>
              </a:lnSpc>
            </a:pPr>
            <a:r>
              <a:rPr lang="ru-RU" altLang="ru-RU"/>
              <a:t>Комбинированная, состоящая из двух частей: первая часть — целевая прогулка; вторая часть — свободная деятельность детей.</a:t>
            </a:r>
          </a:p>
          <a:p>
            <a:pPr>
              <a:lnSpc>
                <a:spcPct val="90000"/>
              </a:lnSpc>
            </a:pPr>
            <a:r>
              <a:rPr lang="ru-RU" altLang="ru-RU"/>
              <a:t>Прогулка-экскурсия, прогулка-поход.</a:t>
            </a:r>
          </a:p>
          <a:p>
            <a:pPr>
              <a:lnSpc>
                <a:spcPct val="90000"/>
              </a:lnSpc>
            </a:pPr>
            <a:r>
              <a:rPr lang="ru-RU" altLang="ru-RU"/>
              <a:t>Спортивная (соревнования, эстафеты).</a:t>
            </a:r>
            <a:endParaRPr lang="ru-RU" altLang="ru-RU" b="1"/>
          </a:p>
          <a:p>
            <a:pPr>
              <a:lnSpc>
                <a:spcPct val="90000"/>
              </a:lnSpc>
            </a:pPr>
            <a:endParaRPr lang="ru-RU" altLang="ru-RU"/>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ru-RU" altLang="ru-RU" sz="4000" b="1"/>
              <a:t>Планирование второй половины дня</a:t>
            </a:r>
            <a:br>
              <a:rPr lang="ru-RU" altLang="ru-RU" sz="4000" b="1"/>
            </a:br>
            <a:endParaRPr lang="ru-RU" altLang="ru-RU" sz="4000" b="1"/>
          </a:p>
        </p:txBody>
      </p:sp>
      <p:sp>
        <p:nvSpPr>
          <p:cNvPr id="45059" name="Rectangle 3"/>
          <p:cNvSpPr>
            <a:spLocks noGrp="1" noChangeArrowheads="1"/>
          </p:cNvSpPr>
          <p:nvPr>
            <p:ph type="body" idx="1"/>
          </p:nvPr>
        </p:nvSpPr>
        <p:spPr>
          <a:xfrm>
            <a:off x="457200" y="1125538"/>
            <a:ext cx="8229600" cy="5543550"/>
          </a:xfrm>
        </p:spPr>
        <p:txBody>
          <a:bodyPr/>
          <a:lstStyle/>
          <a:p>
            <a:pPr>
              <a:lnSpc>
                <a:spcPct val="80000"/>
              </a:lnSpc>
            </a:pPr>
            <a:r>
              <a:rPr lang="ru-RU" altLang="ru-RU" sz="1800"/>
              <a:t>Содержание вечерних прогулок должно планироваться с учетом всей предшествующей деятельности детей.</a:t>
            </a:r>
          </a:p>
          <a:p>
            <a:pPr>
              <a:lnSpc>
                <a:spcPct val="80000"/>
              </a:lnSpc>
            </a:pPr>
            <a:r>
              <a:rPr lang="ru-RU" altLang="ru-RU" sz="1800"/>
              <a:t>Планируются наблюдения, игры, труд, физические упражнения и подвижные игры. Однако необходимо иметь в виду, что вечером </a:t>
            </a:r>
            <a:r>
              <a:rPr lang="ru-RU" altLang="ru-RU" sz="1800" b="1"/>
              <a:t>не следует проводить игры большой подвижности, возбуждающие нервную систему детей</a:t>
            </a:r>
            <a:r>
              <a:rPr lang="ru-RU" altLang="ru-RU" sz="1800"/>
              <a:t>.</a:t>
            </a:r>
          </a:p>
          <a:p>
            <a:pPr>
              <a:lnSpc>
                <a:spcPct val="80000"/>
              </a:lnSpc>
            </a:pPr>
            <a:r>
              <a:rPr lang="ru-RU" altLang="ru-RU" sz="1800"/>
              <a:t>Основное место в этом отрезке времени занимает разнообразная игровая деятельность детей.</a:t>
            </a:r>
          </a:p>
          <a:p>
            <a:pPr>
              <a:lnSpc>
                <a:spcPct val="80000"/>
              </a:lnSpc>
            </a:pPr>
            <a:r>
              <a:rPr lang="ru-RU" altLang="ru-RU" sz="1800"/>
              <a:t>После дневного сна хорошо планировать и трудовую деятельность детей:</a:t>
            </a:r>
          </a:p>
          <a:p>
            <a:pPr>
              <a:lnSpc>
                <a:spcPct val="80000"/>
              </a:lnSpc>
            </a:pPr>
            <a:r>
              <a:rPr lang="ru-RU" altLang="ru-RU" sz="1800"/>
              <a:t>уборку групповой комнаты;</a:t>
            </a:r>
          </a:p>
          <a:p>
            <a:pPr>
              <a:lnSpc>
                <a:spcPct val="80000"/>
              </a:lnSpc>
            </a:pPr>
            <a:r>
              <a:rPr lang="ru-RU" altLang="ru-RU" sz="1800"/>
              <a:t>ремонт книг, пособий, настольно-печатных игр;</a:t>
            </a:r>
          </a:p>
          <a:p>
            <a:pPr>
              <a:lnSpc>
                <a:spcPct val="80000"/>
              </a:lnSpc>
            </a:pPr>
            <a:r>
              <a:rPr lang="ru-RU" altLang="ru-RU" sz="1800"/>
              <a:t>стирку кукольного белья, носовых платков, лент;</a:t>
            </a:r>
          </a:p>
          <a:p>
            <a:pPr>
              <a:lnSpc>
                <a:spcPct val="80000"/>
              </a:lnSpc>
            </a:pPr>
            <a:r>
              <a:rPr lang="ru-RU" altLang="ru-RU" sz="1800"/>
              <a:t>изготовление игрушек-самоделок для своих игр и для игр малышей.</a:t>
            </a:r>
          </a:p>
          <a:p>
            <a:pPr>
              <a:lnSpc>
                <a:spcPct val="80000"/>
              </a:lnSpc>
            </a:pPr>
            <a:r>
              <a:rPr lang="ru-RU" altLang="ru-RU" sz="1800"/>
              <a:t>Рекомендуется также устраивать и различные зрелищные мероприятия, развлечения:</a:t>
            </a:r>
          </a:p>
          <a:p>
            <a:pPr>
              <a:lnSpc>
                <a:spcPct val="80000"/>
              </a:lnSpc>
            </a:pPr>
            <a:r>
              <a:rPr lang="ru-RU" altLang="ru-RU" sz="1800"/>
              <a:t>кукольный, настольный, теневой театры;</a:t>
            </a:r>
          </a:p>
          <a:p>
            <a:pPr>
              <a:lnSpc>
                <a:spcPct val="80000"/>
              </a:lnSpc>
            </a:pPr>
            <a:r>
              <a:rPr lang="ru-RU" altLang="ru-RU" sz="1800"/>
              <a:t>концерты;</a:t>
            </a:r>
          </a:p>
          <a:p>
            <a:pPr>
              <a:lnSpc>
                <a:spcPct val="80000"/>
              </a:lnSpc>
            </a:pPr>
            <a:r>
              <a:rPr lang="ru-RU" altLang="ru-RU" sz="1800"/>
              <a:t>спортивные, музыкальные и литературные досуги;</a:t>
            </a:r>
          </a:p>
          <a:p>
            <a:pPr>
              <a:lnSpc>
                <a:spcPct val="80000"/>
              </a:lnSpc>
            </a:pPr>
            <a:r>
              <a:rPr lang="ru-RU" altLang="ru-RU" sz="1800"/>
              <a:t>слушание аудиокассет и многое другое.</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ru-RU" altLang="ru-RU" sz="4000" b="1"/>
              <a:t>Активный отдых и семейный досуг</a:t>
            </a:r>
          </a:p>
        </p:txBody>
      </p:sp>
      <p:sp>
        <p:nvSpPr>
          <p:cNvPr id="46083" name="Rectangle 3"/>
          <p:cNvSpPr>
            <a:spLocks noGrp="1" noChangeArrowheads="1"/>
          </p:cNvSpPr>
          <p:nvPr>
            <p:ph type="body" idx="1"/>
          </p:nvPr>
        </p:nvSpPr>
        <p:spPr/>
        <p:txBody>
          <a:bodyPr/>
          <a:lstStyle/>
          <a:p>
            <a:pPr>
              <a:lnSpc>
                <a:spcPct val="80000"/>
              </a:lnSpc>
            </a:pPr>
            <a:r>
              <a:rPr lang="ru-RU" altLang="ru-RU" sz="2800"/>
              <a:t>Активный отдых детей проводится при участии родителей, при этом используются разнообразные нетрадиционные формы отдыха:</a:t>
            </a:r>
          </a:p>
          <a:p>
            <a:pPr>
              <a:lnSpc>
                <a:spcPct val="80000"/>
              </a:lnSpc>
            </a:pPr>
            <a:r>
              <a:rPr lang="ru-RU" altLang="ru-RU" sz="2800"/>
              <a:t>Физкультурно-оздоровительные праздники проводятся 2 раза в год.</a:t>
            </a:r>
          </a:p>
          <a:p>
            <a:pPr>
              <a:lnSpc>
                <a:spcPct val="80000"/>
              </a:lnSpc>
            </a:pPr>
            <a:r>
              <a:rPr lang="ru-RU" altLang="ru-RU" sz="2800"/>
              <a:t>«День здоровья», проводится 1 раз в квартал.</a:t>
            </a:r>
          </a:p>
          <a:p>
            <a:pPr>
              <a:lnSpc>
                <a:spcPct val="80000"/>
              </a:lnSpc>
            </a:pPr>
            <a:r>
              <a:rPr lang="ru-RU" altLang="ru-RU" sz="2800"/>
              <a:t>«Неделя здоровья», проводится 1 раз в квартал.</a:t>
            </a:r>
          </a:p>
          <a:p>
            <a:pPr>
              <a:lnSpc>
                <a:spcPct val="80000"/>
              </a:lnSpc>
            </a:pPr>
            <a:r>
              <a:rPr lang="ru-RU" altLang="ru-RU" sz="2800"/>
              <a:t>Минитуризм.</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ru-RU" altLang="ru-RU" sz="3200" b="1"/>
              <a:t> </a:t>
            </a:r>
            <a:r>
              <a:rPr lang="ru-RU" altLang="ru-RU" sz="3000" b="1"/>
              <a:t>формы работы, которые можно запланировать и в первой половине дня, и во второй.</a:t>
            </a:r>
            <a:r>
              <a:rPr lang="ru-RU" altLang="ru-RU" sz="4000" b="1"/>
              <a:t/>
            </a:r>
            <a:br>
              <a:rPr lang="ru-RU" altLang="ru-RU" sz="4000" b="1"/>
            </a:br>
            <a:endParaRPr lang="ru-RU" altLang="ru-RU" sz="4000" b="1"/>
          </a:p>
        </p:txBody>
      </p:sp>
      <p:sp>
        <p:nvSpPr>
          <p:cNvPr id="47107" name="Rectangle 3"/>
          <p:cNvSpPr>
            <a:spLocks noGrp="1" noChangeArrowheads="1"/>
          </p:cNvSpPr>
          <p:nvPr>
            <p:ph type="body" idx="1"/>
          </p:nvPr>
        </p:nvSpPr>
        <p:spPr/>
        <p:txBody>
          <a:bodyPr/>
          <a:lstStyle/>
          <a:p>
            <a:pPr>
              <a:lnSpc>
                <a:spcPct val="80000"/>
              </a:lnSpc>
            </a:pPr>
            <a:r>
              <a:rPr lang="ru-RU" altLang="ru-RU" sz="1400" b="1"/>
              <a:t>Формы и методы работы по основам безопасности жизнедеятельности. (Убережем, поможем, покажем, научим):</a:t>
            </a:r>
            <a:endParaRPr lang="ru-RU" altLang="ru-RU" sz="1400"/>
          </a:p>
          <a:p>
            <a:pPr>
              <a:lnSpc>
                <a:spcPct val="80000"/>
              </a:lnSpc>
            </a:pPr>
            <a:r>
              <a:rPr lang="ru-RU" altLang="ru-RU" sz="1400"/>
              <a:t>Ознакомление с художественной литературой (рассказы, стихи, стихи-добавлялки, загадки, каламбуры, песенки).</a:t>
            </a:r>
          </a:p>
          <a:p>
            <a:pPr>
              <a:lnSpc>
                <a:spcPct val="80000"/>
              </a:lnSpc>
            </a:pPr>
            <a:r>
              <a:rPr lang="ru-RU" altLang="ru-RU" sz="1400"/>
              <a:t>Для детей подбирается литература, в которой в доступной форме идет знакомство с правилами безопасности жизнедеятельности. Детям читают сказки, в которых есть хотя бы один элемент грубого нарушения правил безопасности.</a:t>
            </a:r>
          </a:p>
          <a:p>
            <a:pPr>
              <a:lnSpc>
                <a:spcPct val="80000"/>
              </a:lnSpc>
            </a:pPr>
            <a:r>
              <a:rPr lang="ru-RU" altLang="ru-RU" sz="1400"/>
              <a:t>Рифмованные правила поведения безопасности.</a:t>
            </a:r>
          </a:p>
          <a:p>
            <a:pPr>
              <a:lnSpc>
                <a:spcPct val="80000"/>
              </a:lnSpc>
            </a:pPr>
            <a:r>
              <a:rPr lang="ru-RU" altLang="ru-RU" sz="1400"/>
              <a:t>Рассматривание картин, предметных и сюжетных картинок, альбомов, плакатов, иллюстраций, муляжей, макетов.</a:t>
            </a:r>
          </a:p>
          <a:p>
            <a:pPr>
              <a:lnSpc>
                <a:spcPct val="80000"/>
              </a:lnSpc>
            </a:pPr>
            <a:r>
              <a:rPr lang="ru-RU" altLang="ru-RU" sz="1400"/>
              <a:t>При рассматривании картинок детям должна предоставляться возможность оценить поступок сверстника, изображенного на картинке; рассказать, как бы они поступили в данной ситуации.</a:t>
            </a:r>
          </a:p>
          <a:p>
            <a:pPr>
              <a:lnSpc>
                <a:spcPct val="80000"/>
              </a:lnSpc>
            </a:pPr>
            <a:r>
              <a:rPr lang="ru-RU" altLang="ru-RU" sz="1400"/>
              <a:t>Экскурсии, целевые прогулки.</a:t>
            </a:r>
          </a:p>
          <a:p>
            <a:pPr>
              <a:lnSpc>
                <a:spcPct val="80000"/>
              </a:lnSpc>
            </a:pPr>
            <a:r>
              <a:rPr lang="ru-RU" altLang="ru-RU" sz="1400"/>
              <a:t>Продуктивные виды детской деятельности — изготовление плакатов, макетов вместе с детьми.</a:t>
            </a:r>
          </a:p>
          <a:p>
            <a:pPr>
              <a:lnSpc>
                <a:spcPct val="80000"/>
              </a:lnSpc>
            </a:pPr>
            <a:r>
              <a:rPr lang="ru-RU" altLang="ru-RU" sz="1400"/>
              <a:t>Беседы с детьми: по профилактике ложных вызовов, обсуждение опасных ситуаций (в старших группах).</a:t>
            </a:r>
          </a:p>
          <a:p>
            <a:pPr>
              <a:lnSpc>
                <a:spcPct val="80000"/>
              </a:lnSpc>
            </a:pPr>
            <a:r>
              <a:rPr lang="ru-RU" altLang="ru-RU" sz="1400"/>
              <a:t>Тренинги (игровые).</a:t>
            </a:r>
          </a:p>
          <a:p>
            <a:pPr>
              <a:lnSpc>
                <a:spcPct val="80000"/>
              </a:lnSpc>
            </a:pPr>
            <a:r>
              <a:rPr lang="ru-RU" altLang="ru-RU" sz="1400"/>
              <a:t>     В результате проведенной деятельности дети учатся обращаться за помощью в случае необходимости, вызывать по телефону необходимую службу помощи, запоминают домашний адрес.</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ru-RU" altLang="ru-RU" sz="4000" b="1"/>
              <a:t>Ознакомление детей с художественной литературой</a:t>
            </a:r>
            <a:br>
              <a:rPr lang="ru-RU" altLang="ru-RU" sz="4000" b="1"/>
            </a:br>
            <a:endParaRPr lang="ru-RU" altLang="ru-RU" sz="4000" b="1"/>
          </a:p>
        </p:txBody>
      </p:sp>
      <p:sp>
        <p:nvSpPr>
          <p:cNvPr id="48131" name="Rectangle 3"/>
          <p:cNvSpPr>
            <a:spLocks noGrp="1" noChangeArrowheads="1"/>
          </p:cNvSpPr>
          <p:nvPr>
            <p:ph type="body" idx="1"/>
          </p:nvPr>
        </p:nvSpPr>
        <p:spPr>
          <a:xfrm>
            <a:off x="457200" y="1600200"/>
            <a:ext cx="8229600" cy="5257800"/>
          </a:xfrm>
        </p:spPr>
        <p:txBody>
          <a:bodyPr/>
          <a:lstStyle/>
          <a:p>
            <a:pPr>
              <a:lnSpc>
                <a:spcPct val="80000"/>
              </a:lnSpc>
            </a:pPr>
            <a:r>
              <a:rPr lang="ru-RU" altLang="ru-RU" sz="2400"/>
              <a:t> Чтение художественных текстов должно быть ежедневным, чтобы войти в привычку, создать ритуал жизни группы. Время для чтения должно быть определено в распорядке дня. Продолжительность чтения составляет примерно 15-20 минут в старшей группе и 20-25 минут в подготовительной группе.</a:t>
            </a:r>
          </a:p>
          <a:p>
            <a:pPr>
              <a:lnSpc>
                <a:spcPct val="80000"/>
              </a:lnSpc>
            </a:pPr>
            <a:r>
              <a:rPr lang="ru-RU" altLang="ru-RU" sz="2400"/>
              <a:t>   Воспитатель сам подбирает для детей художественные тексты, сам определяет последовательность их чтения, руководствуясь принципом чередования: большие и малые литературные формы. Большие художественные произведения следует читать несколько дней подряд (от 2 до 10-12 дней), так как дети должны иметь возможность «удержать» последовательность сюжетных событий. </a:t>
            </a:r>
            <a:r>
              <a:rPr lang="ru-RU" altLang="ru-RU" sz="2400" b="1"/>
              <a:t>Ежемесячно воспитатель прочитывает детям 1-2 больших произведения.</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type="body" idx="1"/>
          </p:nvPr>
        </p:nvSpPr>
        <p:spPr>
          <a:xfrm>
            <a:off x="0" y="260350"/>
            <a:ext cx="9144000" cy="6337300"/>
          </a:xfrm>
        </p:spPr>
        <p:txBody>
          <a:bodyPr/>
          <a:lstStyle/>
          <a:p>
            <a:pPr>
              <a:lnSpc>
                <a:spcPct val="90000"/>
              </a:lnSpc>
            </a:pPr>
            <a:r>
              <a:rPr lang="ru-RU" altLang="ru-RU" sz="2400"/>
              <a:t>При подборе и планировании последовательности текстов воспитатель руководствуется происходящими событиями (сезон, праздники, памятные даты), тематическими циклами и направленностью актуальных интересов детей группы. Список корректируется педагогом с учетом возникающих в группе конфликтов и коллизий, решение которых может быть подсказано книгой.</a:t>
            </a:r>
            <a:endParaRPr lang="ru-RU" altLang="ru-RU" sz="2400" b="1"/>
          </a:p>
          <a:p>
            <a:pPr lvl="1">
              <a:lnSpc>
                <a:spcPct val="90000"/>
              </a:lnSpc>
            </a:pPr>
            <a:r>
              <a:rPr lang="ru-RU" altLang="ru-RU" sz="2400" b="1"/>
              <a:t>В младшей группе</a:t>
            </a:r>
            <a:r>
              <a:rPr lang="ru-RU" altLang="ru-RU" sz="2400"/>
              <a:t> воспитатель знакомит детей с народными песенками, стихами, народными сказками, сказками зарубежных и отечественных авторов.</a:t>
            </a:r>
            <a:endParaRPr lang="ru-RU" altLang="ru-RU" sz="2400" b="1"/>
          </a:p>
          <a:p>
            <a:pPr lvl="1">
              <a:lnSpc>
                <a:spcPct val="90000"/>
              </a:lnSpc>
            </a:pPr>
            <a:r>
              <a:rPr lang="ru-RU" altLang="ru-RU" sz="2400" b="1"/>
              <a:t>В средней группе </a:t>
            </a:r>
            <a:r>
              <a:rPr lang="ru-RU" altLang="ru-RU" sz="2400"/>
              <a:t>воспитатель знакомит детей с баснями, сказками про животных, которые</a:t>
            </a:r>
            <a:r>
              <a:rPr lang="ru-RU" altLang="ru-RU" sz="2400" b="1"/>
              <a:t> </a:t>
            </a:r>
            <a:r>
              <a:rPr lang="ru-RU" altLang="ru-RU" sz="2400"/>
              <a:t>являются носителями определенных качеств, песенками и потешками, произведениями о правилах поведения и культуре общения.</a:t>
            </a:r>
            <a:endParaRPr lang="ru-RU" altLang="ru-RU" sz="2400" b="1"/>
          </a:p>
          <a:p>
            <a:pPr lvl="1">
              <a:lnSpc>
                <a:spcPct val="90000"/>
              </a:lnSpc>
            </a:pPr>
            <a:r>
              <a:rPr lang="ru-RU" altLang="ru-RU" sz="2400" b="1"/>
              <a:t>В старшей группе </a:t>
            </a:r>
            <a:r>
              <a:rPr lang="ru-RU" altLang="ru-RU" sz="2400"/>
              <a:t>воспитатель знакомит детей с произведениями, которые отражают ситуативное поведение ребенка и показывают, как выйти из того или иного положения</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ru-RU" altLang="ru-RU" sz="4000"/>
              <a:t>Организация работы по театрализованной деятельности: </a:t>
            </a:r>
          </a:p>
        </p:txBody>
      </p:sp>
      <p:sp>
        <p:nvSpPr>
          <p:cNvPr id="50179" name="Rectangle 3"/>
          <p:cNvSpPr>
            <a:spLocks noGrp="1" noChangeArrowheads="1"/>
          </p:cNvSpPr>
          <p:nvPr>
            <p:ph type="body" idx="1"/>
          </p:nvPr>
        </p:nvSpPr>
        <p:spPr>
          <a:xfrm>
            <a:off x="457200" y="1600200"/>
            <a:ext cx="8229600" cy="5068888"/>
          </a:xfrm>
        </p:spPr>
        <p:txBody>
          <a:bodyPr/>
          <a:lstStyle/>
          <a:p>
            <a:pPr>
              <a:lnSpc>
                <a:spcPct val="80000"/>
              </a:lnSpc>
            </a:pPr>
            <a:r>
              <a:rPr lang="ru-RU" altLang="ru-RU" sz="1600"/>
              <a:t>Театрализованная деятельность планируется в утренние и вечерние часы в нерегламентированное время.</a:t>
            </a:r>
          </a:p>
          <a:p>
            <a:pPr>
              <a:lnSpc>
                <a:spcPct val="80000"/>
              </a:lnSpc>
            </a:pPr>
            <a:r>
              <a:rPr lang="ru-RU" altLang="ru-RU" sz="1600"/>
              <a:t>Театрализованная деятельность, может быть представлена частью занятия по разным видам деятельности</a:t>
            </a:r>
          </a:p>
          <a:p>
            <a:pPr>
              <a:lnSpc>
                <a:spcPct val="80000"/>
              </a:lnSpc>
            </a:pPr>
            <a:r>
              <a:rPr lang="ru-RU" altLang="ru-RU" sz="1600"/>
              <a:t>Театрализованная деятельность, может быть запланирована как специальное занятие.</a:t>
            </a:r>
          </a:p>
          <a:p>
            <a:pPr>
              <a:lnSpc>
                <a:spcPct val="80000"/>
              </a:lnSpc>
            </a:pPr>
            <a:r>
              <a:rPr lang="ru-RU" altLang="ru-RU" sz="1600"/>
              <a:t>Виды театрализованной деятельности:</a:t>
            </a:r>
          </a:p>
          <a:p>
            <a:pPr>
              <a:lnSpc>
                <a:spcPct val="80000"/>
              </a:lnSpc>
            </a:pPr>
            <a:r>
              <a:rPr lang="ru-RU" altLang="ru-RU" sz="1600"/>
              <a:t>Просмотр кукольных спектаклей и беседа по ним.</a:t>
            </a:r>
          </a:p>
          <a:p>
            <a:pPr>
              <a:lnSpc>
                <a:spcPct val="80000"/>
              </a:lnSpc>
            </a:pPr>
            <a:r>
              <a:rPr lang="ru-RU" altLang="ru-RU" sz="1600"/>
              <a:t>Игры-драматизации: с пальчиками, с куклами бибабо, импровизации.</a:t>
            </a:r>
          </a:p>
          <a:p>
            <a:pPr>
              <a:lnSpc>
                <a:spcPct val="80000"/>
              </a:lnSpc>
            </a:pPr>
            <a:r>
              <a:rPr lang="ru-RU" altLang="ru-RU" sz="1600"/>
              <a:t>Подготовка и разыгрывание разнообразных сказок и инсценировок.</a:t>
            </a:r>
          </a:p>
          <a:p>
            <a:pPr>
              <a:lnSpc>
                <a:spcPct val="80000"/>
              </a:lnSpc>
            </a:pPr>
            <a:r>
              <a:rPr lang="ru-RU" altLang="ru-RU" sz="1600"/>
              <a:t>Упражнения по формированию выразительности исполнения (вербальной и невербальной).</a:t>
            </a:r>
          </a:p>
          <a:p>
            <a:pPr>
              <a:lnSpc>
                <a:spcPct val="80000"/>
              </a:lnSpc>
            </a:pPr>
            <a:r>
              <a:rPr lang="ru-RU" altLang="ru-RU" sz="1600"/>
              <a:t>Отдельные упражнения по этике.</a:t>
            </a:r>
          </a:p>
          <a:p>
            <a:pPr>
              <a:lnSpc>
                <a:spcPct val="80000"/>
              </a:lnSpc>
            </a:pPr>
            <a:r>
              <a:rPr lang="ru-RU" altLang="ru-RU" sz="1600"/>
              <a:t>Упражнения в целях социально-эмоционального развития детей.</a:t>
            </a:r>
          </a:p>
          <a:p>
            <a:pPr>
              <a:lnSpc>
                <a:spcPct val="80000"/>
              </a:lnSpc>
            </a:pPr>
            <a:r>
              <a:rPr lang="ru-RU" altLang="ru-RU" sz="1600"/>
              <a:t>Эти виды театрализованных игр с успехом используется в разновозрастной группе. Объединение детей на художественном материале, на совместных положительных эмоциях и общих переживаниях помогает решать, помимо общих задач, еще и такие, как умение старших детей занять малыша, развлечь его, доставить ему радость и удовольствие.</a:t>
            </a:r>
          </a:p>
          <a:p>
            <a:pPr>
              <a:lnSpc>
                <a:spcPct val="80000"/>
              </a:lnSpc>
            </a:pPr>
            <a:r>
              <a:rPr lang="ru-RU" altLang="ru-RU" sz="1600"/>
              <a:t>В условиях разновозрастной группы, объединяющей детей с различным опытом развития, важно умело подобрать произведения, которые могут служить материалом для совместных игр-драматизаций и которые будут использованы только в подгруппах.</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ru-RU" altLang="ru-RU" sz="4000" b="1"/>
              <a:t>Познавательно-речевое развитие</a:t>
            </a:r>
            <a:br>
              <a:rPr lang="ru-RU" altLang="ru-RU" sz="4000" b="1"/>
            </a:br>
            <a:endParaRPr lang="ru-RU" altLang="ru-RU" sz="4000" b="1"/>
          </a:p>
        </p:txBody>
      </p:sp>
      <p:sp>
        <p:nvSpPr>
          <p:cNvPr id="51203" name="Rectangle 3"/>
          <p:cNvSpPr>
            <a:spLocks noGrp="1" noChangeArrowheads="1"/>
          </p:cNvSpPr>
          <p:nvPr>
            <p:ph type="body" idx="1"/>
          </p:nvPr>
        </p:nvSpPr>
        <p:spPr/>
        <p:txBody>
          <a:bodyPr/>
          <a:lstStyle/>
          <a:p>
            <a:r>
              <a:rPr lang="ru-RU" altLang="ru-RU"/>
              <a:t>Работа по познавательно-речевому развитию направлена на активизацию речи, речевого общения, речевого творчества, а также на закрепление, повторение речевого программного материала, и должна строиться на интересных формах и способах работы.</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457200" y="260350"/>
            <a:ext cx="8229600" cy="6408738"/>
          </a:xfrm>
        </p:spPr>
        <p:txBody>
          <a:bodyPr/>
          <a:lstStyle/>
          <a:p>
            <a:pPr marL="609600" indent="-609600">
              <a:lnSpc>
                <a:spcPct val="80000"/>
              </a:lnSpc>
            </a:pPr>
            <a:r>
              <a:rPr lang="ru-RU" altLang="ru-RU" sz="2100"/>
              <a:t>Конвенцией о защите прав человека и основных свобод;</a:t>
            </a:r>
          </a:p>
          <a:p>
            <a:pPr marL="609600" indent="-609600">
              <a:lnSpc>
                <a:spcPct val="80000"/>
              </a:lnSpc>
            </a:pPr>
            <a:r>
              <a:rPr lang="ru-RU" altLang="ru-RU" sz="2100"/>
              <a:t>Конвенцией о правах ребенка;</a:t>
            </a:r>
          </a:p>
          <a:p>
            <a:pPr marL="609600" indent="-609600">
              <a:lnSpc>
                <a:spcPct val="80000"/>
              </a:lnSpc>
            </a:pPr>
            <a:r>
              <a:rPr lang="ru-RU" altLang="ru-RU" sz="2100"/>
              <a:t>Конституцией РФ;</a:t>
            </a:r>
          </a:p>
          <a:p>
            <a:pPr marL="609600" indent="-609600">
              <a:lnSpc>
                <a:spcPct val="80000"/>
              </a:lnSpc>
            </a:pPr>
            <a:r>
              <a:rPr lang="ru-RU" altLang="ru-RU" sz="2100"/>
              <a:t>Трудовым Кодексом РФ;</a:t>
            </a:r>
          </a:p>
          <a:p>
            <a:pPr marL="609600" indent="-609600">
              <a:lnSpc>
                <a:spcPct val="80000"/>
              </a:lnSpc>
            </a:pPr>
            <a:r>
              <a:rPr lang="ru-RU" altLang="ru-RU" sz="2100"/>
              <a:t>Законом РФ «Об образовании в Российской Федерации»;</a:t>
            </a:r>
          </a:p>
          <a:p>
            <a:pPr marL="609600" indent="-609600">
              <a:lnSpc>
                <a:spcPct val="80000"/>
              </a:lnSpc>
            </a:pPr>
            <a:r>
              <a:rPr lang="ru-RU" altLang="ru-RU" sz="2100"/>
              <a:t>Федеральным законом РФ «Об основных гарантиях прав ребенка в Российской Федерации». Принят Государственной Думой 03.07.1998 г.;</a:t>
            </a:r>
          </a:p>
          <a:p>
            <a:pPr marL="609600" indent="-609600">
              <a:lnSpc>
                <a:spcPct val="80000"/>
              </a:lnSpc>
            </a:pPr>
            <a:r>
              <a:rPr lang="ru-RU" altLang="ru-RU" sz="2100"/>
              <a:t>федеральными и региональными программами образования;</a:t>
            </a:r>
          </a:p>
          <a:p>
            <a:pPr marL="609600" indent="-609600">
              <a:lnSpc>
                <a:spcPct val="80000"/>
              </a:lnSpc>
            </a:pPr>
            <a:r>
              <a:rPr lang="ru-RU" altLang="ru-RU" sz="2100"/>
              <a:t>Федеральным государственным образовательным стандартом дошкольного образования</a:t>
            </a:r>
          </a:p>
          <a:p>
            <a:pPr marL="609600" indent="-609600">
              <a:lnSpc>
                <a:spcPct val="80000"/>
              </a:lnSpc>
            </a:pPr>
            <a:r>
              <a:rPr lang="ru-RU" altLang="ru-RU" sz="2100"/>
              <a:t>Санитарно-эпидемиологическими требованиями к устройству, содержанию и организации режима работы дошкольных образовательных учреждений;</a:t>
            </a:r>
          </a:p>
          <a:p>
            <a:pPr marL="609600" indent="-609600">
              <a:lnSpc>
                <a:spcPct val="80000"/>
              </a:lnSpc>
            </a:pPr>
            <a:r>
              <a:rPr lang="ru-RU" altLang="ru-RU" sz="2100"/>
              <a:t>региональными нормативно-правовыми документами;</a:t>
            </a:r>
          </a:p>
          <a:p>
            <a:pPr marL="609600" indent="-609600">
              <a:lnSpc>
                <a:spcPct val="80000"/>
              </a:lnSpc>
            </a:pPr>
            <a:r>
              <a:rPr lang="ru-RU" altLang="ru-RU" sz="2100"/>
              <a:t>нормативно-правовыми документами вышестоящих организаций;</a:t>
            </a:r>
          </a:p>
          <a:p>
            <a:pPr marL="609600" indent="-609600">
              <a:lnSpc>
                <a:spcPct val="80000"/>
              </a:lnSpc>
            </a:pPr>
            <a:r>
              <a:rPr lang="ru-RU" altLang="ru-RU" sz="2100"/>
              <a:t>локальными актами ДОУ (уставом, коллективным договором, правилами внутреннего трудового распорядка, трудовым договором, должностной инструкцией).</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ru-RU" altLang="ru-RU" sz="4000"/>
              <a:t>Виды совместной деятельности детей и воспитателя </a:t>
            </a:r>
          </a:p>
        </p:txBody>
      </p:sp>
      <p:sp>
        <p:nvSpPr>
          <p:cNvPr id="52227" name="Rectangle 3"/>
          <p:cNvSpPr>
            <a:spLocks noGrp="1" noChangeArrowheads="1"/>
          </p:cNvSpPr>
          <p:nvPr>
            <p:ph type="body" idx="1"/>
          </p:nvPr>
        </p:nvSpPr>
        <p:spPr/>
        <p:txBody>
          <a:bodyPr/>
          <a:lstStyle/>
          <a:p>
            <a:pPr>
              <a:lnSpc>
                <a:spcPct val="80000"/>
              </a:lnSpc>
            </a:pPr>
            <a:r>
              <a:rPr lang="ru-RU" altLang="ru-RU" sz="1800"/>
              <a:t>Целевые прогулки, передвижные выставки, экскурсии.</a:t>
            </a:r>
          </a:p>
          <a:p>
            <a:pPr>
              <a:lnSpc>
                <a:spcPct val="80000"/>
              </a:lnSpc>
            </a:pPr>
            <a:r>
              <a:rPr lang="ru-RU" altLang="ru-RU" sz="1800"/>
              <a:t>Подвижные игры, сопровождаемые литературным текстом или песней.</a:t>
            </a:r>
          </a:p>
          <a:p>
            <a:pPr>
              <a:lnSpc>
                <a:spcPct val="80000"/>
              </a:lnSpc>
            </a:pPr>
            <a:r>
              <a:rPr lang="ru-RU" altLang="ru-RU" sz="1800"/>
              <a:t>Подвижные игры со звукоподражаниями.</a:t>
            </a:r>
          </a:p>
          <a:p>
            <a:pPr>
              <a:lnSpc>
                <a:spcPct val="80000"/>
              </a:lnSpc>
            </a:pPr>
            <a:r>
              <a:rPr lang="ru-RU" altLang="ru-RU" sz="1800"/>
              <a:t>Подвижные игры, способствующие развитию фонематического и слогового восприятия («Мяч в воздухе», «Ловишка из круга», Найди себе пару», «Мяч в кругу»).</a:t>
            </a:r>
          </a:p>
          <a:p>
            <a:pPr>
              <a:lnSpc>
                <a:spcPct val="80000"/>
              </a:lnSpc>
            </a:pPr>
            <a:r>
              <a:rPr lang="ru-RU" altLang="ru-RU" sz="1800"/>
              <a:t>Подвижные игры, направленные на формирование лексико-грамматической стороны речи («Земля, вода, огонь, воздух», «Прятки» и другие).</a:t>
            </a:r>
          </a:p>
          <a:p>
            <a:pPr>
              <a:lnSpc>
                <a:spcPct val="80000"/>
              </a:lnSpc>
            </a:pPr>
            <a:r>
              <a:rPr lang="ru-RU" altLang="ru-RU" sz="1800"/>
              <a:t>Беседы.</a:t>
            </a:r>
          </a:p>
          <a:p>
            <a:pPr>
              <a:lnSpc>
                <a:spcPct val="80000"/>
              </a:lnSpc>
            </a:pPr>
            <a:r>
              <a:rPr lang="ru-RU" altLang="ru-RU" sz="1800"/>
              <a:t>Викторины, конкурсы с речевым материалом.</a:t>
            </a:r>
          </a:p>
          <a:p>
            <a:pPr>
              <a:lnSpc>
                <a:spcPct val="80000"/>
              </a:lnSpc>
            </a:pPr>
            <a:r>
              <a:rPr lang="ru-RU" altLang="ru-RU" sz="1800"/>
              <a:t>Игры с природным материалом.</a:t>
            </a:r>
          </a:p>
          <a:p>
            <a:pPr>
              <a:lnSpc>
                <a:spcPct val="80000"/>
              </a:lnSpc>
            </a:pPr>
            <a:r>
              <a:rPr lang="ru-RU" altLang="ru-RU" sz="1800"/>
              <a:t>Продуктивные виды деятельности: рисунки, аппликации и другое.</a:t>
            </a:r>
          </a:p>
          <a:p>
            <a:pPr>
              <a:lnSpc>
                <a:spcPct val="80000"/>
              </a:lnSpc>
            </a:pPr>
            <a:r>
              <a:rPr lang="ru-RU" altLang="ru-RU" sz="1800"/>
              <a:t>Игры-эксперименты (Например: тонет — не тонет, бьется — не бьется, катится — не катится).</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ru-RU" altLang="ru-RU" sz="2400" b="1"/>
              <a:t>Средства и формы обучения языку, направленные на развитие коммуникативной компетенции ребенка, включают в себя:</a:t>
            </a:r>
            <a:br>
              <a:rPr lang="ru-RU" altLang="ru-RU" sz="2400" b="1"/>
            </a:br>
            <a:endParaRPr lang="ru-RU" altLang="ru-RU" sz="2400" b="1"/>
          </a:p>
        </p:txBody>
      </p:sp>
      <p:sp>
        <p:nvSpPr>
          <p:cNvPr id="53251" name="Rectangle 3"/>
          <p:cNvSpPr>
            <a:spLocks noGrp="1" noChangeArrowheads="1"/>
          </p:cNvSpPr>
          <p:nvPr>
            <p:ph type="body" idx="1"/>
          </p:nvPr>
        </p:nvSpPr>
        <p:spPr>
          <a:xfrm>
            <a:off x="0" y="1196975"/>
            <a:ext cx="9144000" cy="5661025"/>
          </a:xfrm>
        </p:spPr>
        <p:txBody>
          <a:bodyPr/>
          <a:lstStyle/>
          <a:p>
            <a:pPr>
              <a:lnSpc>
                <a:spcPct val="80000"/>
              </a:lnSpc>
            </a:pPr>
            <a:r>
              <a:rPr lang="ru-RU" altLang="ru-RU" sz="2000"/>
              <a:t>Специальные речевые занятия.</a:t>
            </a:r>
          </a:p>
          <a:p>
            <a:pPr>
              <a:lnSpc>
                <a:spcPct val="80000"/>
              </a:lnSpc>
            </a:pPr>
            <a:r>
              <a:rPr lang="ru-RU" altLang="ru-RU" sz="2000"/>
              <a:t>Дидактические игры и упражнения с парным взаимодействием.</a:t>
            </a:r>
          </a:p>
          <a:p>
            <a:pPr>
              <a:lnSpc>
                <a:spcPct val="80000"/>
              </a:lnSpc>
            </a:pPr>
            <a:r>
              <a:rPr lang="ru-RU" altLang="ru-RU" sz="2000"/>
              <a:t>Игры с передачей по кругу мяча, картинок.</a:t>
            </a:r>
          </a:p>
          <a:p>
            <a:pPr>
              <a:lnSpc>
                <a:spcPct val="80000"/>
              </a:lnSpc>
            </a:pPr>
            <a:r>
              <a:rPr lang="ru-RU" altLang="ru-RU" sz="2000"/>
              <a:t>Игры «Живые слова», «Телефон».</a:t>
            </a:r>
          </a:p>
          <a:p>
            <a:pPr>
              <a:lnSpc>
                <a:spcPct val="80000"/>
              </a:lnSpc>
            </a:pPr>
            <a:r>
              <a:rPr lang="ru-RU" altLang="ru-RU" sz="2000"/>
              <a:t>Игры-драматизации.</a:t>
            </a:r>
          </a:p>
          <a:p>
            <a:pPr>
              <a:lnSpc>
                <a:spcPct val="80000"/>
              </a:lnSpc>
            </a:pPr>
            <a:r>
              <a:rPr lang="ru-RU" altLang="ru-RU" sz="2000"/>
              <a:t>Беседы с детьми.</a:t>
            </a:r>
          </a:p>
          <a:p>
            <a:pPr>
              <a:lnSpc>
                <a:spcPct val="80000"/>
              </a:lnSpc>
            </a:pPr>
            <a:r>
              <a:rPr lang="ru-RU" altLang="ru-RU" sz="2000"/>
              <a:t>Народные игры.</a:t>
            </a:r>
          </a:p>
          <a:p>
            <a:pPr>
              <a:lnSpc>
                <a:spcPct val="80000"/>
              </a:lnSpc>
            </a:pPr>
            <a:r>
              <a:rPr lang="ru-RU" altLang="ru-RU" sz="2000"/>
              <a:t>Сюжетно-ролевые игры.</a:t>
            </a:r>
          </a:p>
          <a:p>
            <a:pPr>
              <a:lnSpc>
                <a:spcPct val="80000"/>
              </a:lnSpc>
            </a:pPr>
            <a:r>
              <a:rPr lang="ru-RU" altLang="ru-RU" sz="2000"/>
              <a:t>Этюды, импровизации.</a:t>
            </a:r>
          </a:p>
          <a:p>
            <a:pPr>
              <a:lnSpc>
                <a:spcPct val="80000"/>
              </a:lnSpc>
            </a:pPr>
            <a:r>
              <a:rPr lang="ru-RU" altLang="ru-RU" sz="2000"/>
              <a:t>Наблюдения, прогулки, экскурсии.</a:t>
            </a:r>
          </a:p>
          <a:p>
            <a:pPr>
              <a:lnSpc>
                <a:spcPct val="80000"/>
              </a:lnSpc>
            </a:pPr>
            <a:r>
              <a:rPr lang="ru-RU" altLang="ru-RU" sz="2000"/>
              <a:t>Рассматривание рисунков и фотографий.</a:t>
            </a:r>
          </a:p>
          <a:p>
            <a:pPr>
              <a:lnSpc>
                <a:spcPct val="80000"/>
              </a:lnSpc>
            </a:pPr>
            <a:r>
              <a:rPr lang="ru-RU" altLang="ru-RU" sz="2000"/>
              <a:t>Свободное и тематическое рисование, лепку.</a:t>
            </a:r>
          </a:p>
          <a:p>
            <a:pPr>
              <a:lnSpc>
                <a:spcPct val="80000"/>
              </a:lnSpc>
            </a:pPr>
            <a:r>
              <a:rPr lang="ru-RU" altLang="ru-RU" sz="2000"/>
              <a:t>Чтение художественных произведений.</a:t>
            </a:r>
          </a:p>
          <a:p>
            <a:pPr>
              <a:lnSpc>
                <a:spcPct val="80000"/>
              </a:lnSpc>
            </a:pPr>
            <a:r>
              <a:rPr lang="ru-RU" altLang="ru-RU" sz="2000"/>
              <a:t>Рассказы педагога и рассказы детей.</a:t>
            </a:r>
          </a:p>
          <a:p>
            <a:pPr>
              <a:lnSpc>
                <a:spcPct val="80000"/>
              </a:lnSpc>
            </a:pPr>
            <a:r>
              <a:rPr lang="ru-RU" altLang="ru-RU" sz="2000"/>
              <a:t>Сочинение историй.</a:t>
            </a:r>
          </a:p>
          <a:p>
            <a:pPr>
              <a:lnSpc>
                <a:spcPct val="80000"/>
              </a:lnSpc>
            </a:pPr>
            <a:r>
              <a:rPr lang="ru-RU" altLang="ru-RU" sz="2000"/>
              <a:t>Мини-конкурсы, игры-соревнования.</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ru-RU" altLang="ru-RU" sz="3000" b="1"/>
              <a:t>Планирование самостоятельной деятельности детей</a:t>
            </a:r>
            <a:r>
              <a:rPr lang="ru-RU" altLang="ru-RU" sz="4000"/>
              <a:t> </a:t>
            </a:r>
          </a:p>
        </p:txBody>
      </p:sp>
      <p:sp>
        <p:nvSpPr>
          <p:cNvPr id="54275" name="Rectangle 3"/>
          <p:cNvSpPr>
            <a:spLocks noGrp="1" noChangeArrowheads="1"/>
          </p:cNvSpPr>
          <p:nvPr>
            <p:ph type="body" idx="1"/>
          </p:nvPr>
        </p:nvSpPr>
        <p:spPr/>
        <p:txBody>
          <a:bodyPr/>
          <a:lstStyle/>
          <a:p>
            <a:pPr>
              <a:lnSpc>
                <a:spcPct val="90000"/>
              </a:lnSpc>
            </a:pPr>
            <a:r>
              <a:rPr lang="ru-RU" altLang="ru-RU" sz="2400" b="1"/>
              <a:t>Функция воспитателя</a:t>
            </a:r>
            <a:r>
              <a:rPr lang="ru-RU" altLang="ru-RU" sz="2400"/>
              <a:t>  — создать разнообразную игровую среду, обеспечивающую ребенку познавательную активность, соответствующую его интересам и имеющую развивающий характер. Среда должна также предоставлять детям возможность действовать индивидуально или вместе со сверстниками, не навязывая обязательной совместной деятельности. Воспитатель может подключиться к деятельности детей в случаях конфликтных ситуаций, требующих вмешательства взрослого, или при необходимости помочь тому или иному ребенку войти в группу сверстников.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274638"/>
            <a:ext cx="8229600" cy="417512"/>
          </a:xfrm>
        </p:spPr>
        <p:txBody>
          <a:bodyPr/>
          <a:lstStyle/>
          <a:p>
            <a:r>
              <a:rPr lang="ru-RU" altLang="ru-RU" sz="4000" b="1"/>
              <a:t>Планирование гимнастик</a:t>
            </a:r>
            <a:br>
              <a:rPr lang="ru-RU" altLang="ru-RU" sz="4000" b="1"/>
            </a:br>
            <a:endParaRPr lang="ru-RU" altLang="ru-RU" sz="4000" b="1"/>
          </a:p>
        </p:txBody>
      </p:sp>
      <p:sp>
        <p:nvSpPr>
          <p:cNvPr id="55299" name="Rectangle 3"/>
          <p:cNvSpPr>
            <a:spLocks noGrp="1" noChangeArrowheads="1"/>
          </p:cNvSpPr>
          <p:nvPr>
            <p:ph type="body" idx="1"/>
          </p:nvPr>
        </p:nvSpPr>
        <p:spPr>
          <a:xfrm>
            <a:off x="0" y="476250"/>
            <a:ext cx="9144000" cy="6381750"/>
          </a:xfrm>
        </p:spPr>
        <p:txBody>
          <a:bodyPr/>
          <a:lstStyle/>
          <a:p>
            <a:pPr>
              <a:lnSpc>
                <a:spcPct val="80000"/>
              </a:lnSpc>
            </a:pPr>
            <a:r>
              <a:rPr lang="ru-RU" altLang="ru-RU" sz="1600" b="1"/>
              <a:t>Утренняя гимнастика</a:t>
            </a:r>
            <a:r>
              <a:rPr lang="ru-RU" altLang="ru-RU" sz="1600"/>
              <a:t> проводится ежедневно.</a:t>
            </a:r>
          </a:p>
          <a:p>
            <a:pPr>
              <a:lnSpc>
                <a:spcPct val="80000"/>
              </a:lnSpc>
            </a:pPr>
            <a:r>
              <a:rPr lang="ru-RU" altLang="ru-RU" sz="1600"/>
              <a:t>    Планируя утреннюю гимнастику необходимо обратить внимание на правильное написание планирования. Его можно написать на карточке, а можно внести в план. Вне зависимости от этого, в планировании гимнастики должна быть выдержана структура:</a:t>
            </a:r>
          </a:p>
          <a:p>
            <a:pPr>
              <a:lnSpc>
                <a:spcPct val="80000"/>
              </a:lnSpc>
            </a:pPr>
            <a:r>
              <a:rPr lang="ru-RU" altLang="ru-RU" sz="1600"/>
              <a:t>1 часть – вводная, в которой выполняются разнообразные виды ходьбы и бега,</a:t>
            </a:r>
          </a:p>
          <a:p>
            <a:pPr>
              <a:lnSpc>
                <a:spcPct val="80000"/>
              </a:lnSpc>
            </a:pPr>
            <a:r>
              <a:rPr lang="ru-RU" altLang="ru-RU" sz="1600"/>
              <a:t>2 часть – средняя, включает в себя комплекс общеразвивающих упражнений с указанием И. п.,</a:t>
            </a:r>
          </a:p>
          <a:p>
            <a:pPr>
              <a:lnSpc>
                <a:spcPct val="80000"/>
              </a:lnSpc>
            </a:pPr>
            <a:r>
              <a:rPr lang="ru-RU" altLang="ru-RU" sz="1600"/>
              <a:t>3 часть – заключительная.</a:t>
            </a:r>
          </a:p>
          <a:p>
            <a:pPr>
              <a:lnSpc>
                <a:spcPct val="80000"/>
              </a:lnSpc>
            </a:pPr>
            <a:r>
              <a:rPr lang="ru-RU" altLang="ru-RU" sz="1600"/>
              <a:t>Обязательно должна быть указана дозировка выполнения всех движений и упражнений.</a:t>
            </a:r>
            <a:endParaRPr lang="ru-RU" altLang="ru-RU" sz="1600" b="1"/>
          </a:p>
          <a:p>
            <a:pPr>
              <a:lnSpc>
                <a:spcPct val="80000"/>
              </a:lnSpc>
            </a:pPr>
            <a:r>
              <a:rPr lang="ru-RU" altLang="ru-RU" sz="1600" b="1"/>
              <a:t>Дыхательная гимнастика</a:t>
            </a:r>
            <a:r>
              <a:rPr lang="ru-RU" altLang="ru-RU" sz="1600"/>
              <a:t> проводится 3 раза в день. Лучше всего проводить перед приемом пищи, перед сном, после сна.</a:t>
            </a:r>
            <a:endParaRPr lang="ru-RU" altLang="ru-RU" sz="1600" b="1"/>
          </a:p>
          <a:p>
            <a:pPr>
              <a:lnSpc>
                <a:spcPct val="80000"/>
              </a:lnSpc>
            </a:pPr>
            <a:r>
              <a:rPr lang="ru-RU" altLang="ru-RU" sz="1600" b="1"/>
              <a:t>Пальчиковая гимнастика</a:t>
            </a:r>
            <a:r>
              <a:rPr lang="ru-RU" altLang="ru-RU" sz="1600"/>
              <a:t> проводится 2 раза в день. Лучше проводить во время занятий или в перерывах между ними.</a:t>
            </a:r>
            <a:endParaRPr lang="ru-RU" altLang="ru-RU" sz="1600" b="1"/>
          </a:p>
          <a:p>
            <a:pPr>
              <a:lnSpc>
                <a:spcPct val="80000"/>
              </a:lnSpc>
            </a:pPr>
            <a:r>
              <a:rPr lang="ru-RU" altLang="ru-RU" sz="1600" b="1"/>
              <a:t>Зрительная гимнастика </a:t>
            </a:r>
            <a:r>
              <a:rPr lang="ru-RU" altLang="ru-RU" sz="1600"/>
              <a:t>занимает 3-5 минут и проводится в свободное время от занятий, минимум — 2 раза в день.</a:t>
            </a:r>
            <a:endParaRPr lang="ru-RU" altLang="ru-RU" sz="1600" b="1"/>
          </a:p>
          <a:p>
            <a:pPr>
              <a:lnSpc>
                <a:spcPct val="80000"/>
              </a:lnSpc>
            </a:pPr>
            <a:r>
              <a:rPr lang="ru-RU" altLang="ru-RU" sz="1600" b="1"/>
              <a:t>Артикуляционную гимнастику</a:t>
            </a:r>
            <a:r>
              <a:rPr lang="ru-RU" altLang="ru-RU" sz="1600"/>
              <a:t> лучше проводить индивидуально или с подгруппой детей во второй половине дня. Артикуляционная гимнастика проводится ежедневно, начиная с младшей группы.</a:t>
            </a:r>
            <a:endParaRPr lang="ru-RU" altLang="ru-RU" sz="1600" b="1"/>
          </a:p>
          <a:p>
            <a:pPr>
              <a:lnSpc>
                <a:spcPct val="80000"/>
              </a:lnSpc>
            </a:pPr>
            <a:r>
              <a:rPr lang="ru-RU" altLang="ru-RU" sz="1600" b="1"/>
              <a:t>Гимнастика после сна</a:t>
            </a:r>
            <a:r>
              <a:rPr lang="ru-RU" altLang="ru-RU" sz="1600"/>
              <a:t> проводится ежедневно во второй половине дня в течение 5-7 минут с применением дыхательных упражнений, которые способствуют нормализации деятельности сердечно-сосудистой системы, тренировке навыков правильного дыхания.</a:t>
            </a:r>
          </a:p>
          <a:p>
            <a:pPr>
              <a:lnSpc>
                <a:spcPct val="80000"/>
              </a:lnSpc>
            </a:pPr>
            <a:r>
              <a:rPr lang="ru-RU" altLang="ru-RU" sz="1600"/>
              <a:t>Существует также </a:t>
            </a:r>
            <a:r>
              <a:rPr lang="ru-RU" altLang="ru-RU" sz="1600" b="1"/>
              <a:t>сопряженная гимнастика</a:t>
            </a:r>
            <a:r>
              <a:rPr lang="ru-RU" altLang="ru-RU" sz="1600"/>
              <a:t> — театр пальчика и языка. Такая гимнастика может проводиться начиная со средней группы со второго полугодия, когда у ребенка сформировались навыки артикуляционной и пальчиковой гимнастик. Эти упражнения выполняются в достаточно быстром темпе, в веселом настроении и со сменой поз.</a:t>
            </a:r>
            <a:endParaRPr lang="ru-RU" altLang="ru-RU" sz="1600" b="1"/>
          </a:p>
          <a:p>
            <a:pPr>
              <a:lnSpc>
                <a:spcPct val="80000"/>
              </a:lnSpc>
            </a:pPr>
            <a:r>
              <a:rPr lang="ru-RU" altLang="ru-RU" sz="1600" b="1"/>
              <a:t>Гимнастика мозга</a:t>
            </a:r>
            <a:r>
              <a:rPr lang="ru-RU" altLang="ru-RU" sz="1600"/>
              <a:t> направлена на координацию движений по мелкой и общей моторики, левого и правого полушария. Проводятся перекрестные движения, выполняются обеими руками сразу. Гимнастику мозга проводят начиная со старшего дошкольного возраста. Длительность комплекса составляет 5-7 минут.</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ru-RU" altLang="ru-RU" sz="2400" b="1"/>
              <a:t>Режим двигательной и интеллектуальной нагрузки, </a:t>
            </a:r>
            <a:br>
              <a:rPr lang="ru-RU" altLang="ru-RU" sz="2400" b="1"/>
            </a:br>
            <a:r>
              <a:rPr lang="ru-RU" altLang="ru-RU" sz="2400" b="1"/>
              <a:t>включая мероприятия по безопасности</a:t>
            </a:r>
            <a:br>
              <a:rPr lang="ru-RU" altLang="ru-RU" sz="2400" b="1"/>
            </a:br>
            <a:endParaRPr lang="ru-RU" altLang="ru-RU" sz="2400" b="1"/>
          </a:p>
        </p:txBody>
      </p:sp>
      <p:sp>
        <p:nvSpPr>
          <p:cNvPr id="56323" name="Rectangle 3"/>
          <p:cNvSpPr>
            <a:spLocks noGrp="1" noChangeArrowheads="1"/>
          </p:cNvSpPr>
          <p:nvPr>
            <p:ph type="body" idx="1"/>
          </p:nvPr>
        </p:nvSpPr>
        <p:spPr/>
        <p:txBody>
          <a:bodyPr/>
          <a:lstStyle/>
          <a:p>
            <a:pPr>
              <a:lnSpc>
                <a:spcPct val="80000"/>
              </a:lnSpc>
            </a:pPr>
            <a:r>
              <a:rPr lang="ru-RU" altLang="ru-RU" sz="2000"/>
              <a:t>Режим представляет собой наглядную модель того, как организована жизнь детей в течение недели. День «разбивается» на временные периоды (режимные отрезки) и указывается, что в этот период будут делать дети, в какой форме будет организована эта деятельность. План-график позволяет увидеть, не перегружен ли день, и скорректировать календарный план образовательной работы с детьми.</a:t>
            </a:r>
          </a:p>
          <a:p>
            <a:pPr>
              <a:lnSpc>
                <a:spcPct val="80000"/>
              </a:lnSpc>
              <a:buFontTx/>
              <a:buNone/>
            </a:pPr>
            <a:r>
              <a:rPr lang="ru-RU" altLang="ru-RU" sz="2000"/>
              <a:t>Практический материал:</a:t>
            </a:r>
          </a:p>
          <a:p>
            <a:pPr>
              <a:lnSpc>
                <a:spcPct val="80000"/>
              </a:lnSpc>
            </a:pPr>
            <a:r>
              <a:rPr lang="ru-RU" altLang="ru-RU" sz="2000"/>
              <a:t>План коррекционно-педагогической и социально-психологической работы с детьми.</a:t>
            </a:r>
          </a:p>
          <a:p>
            <a:pPr>
              <a:lnSpc>
                <a:spcPct val="80000"/>
              </a:lnSpc>
            </a:pPr>
            <a:r>
              <a:rPr lang="ru-RU" altLang="ru-RU" sz="2000"/>
              <a:t>План оздоровительно-воспитательной работы с детьми на летний период.</a:t>
            </a:r>
          </a:p>
          <a:p>
            <a:pPr>
              <a:lnSpc>
                <a:spcPct val="80000"/>
              </a:lnSpc>
            </a:pPr>
            <a:r>
              <a:rPr lang="ru-RU" altLang="ru-RU" sz="2000"/>
              <a:t>Модели и варианты режимов двигательной и интеллектуальной активности для детей от 2 до 7 лет</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ru-RU" altLang="ru-RU" sz="4000" b="1"/>
              <a:t>Рекомендации специалистов</a:t>
            </a:r>
            <a:br>
              <a:rPr lang="ru-RU" altLang="ru-RU" sz="4000" b="1"/>
            </a:br>
            <a:endParaRPr lang="ru-RU" altLang="ru-RU" sz="4000" b="1"/>
          </a:p>
        </p:txBody>
      </p:sp>
      <p:sp>
        <p:nvSpPr>
          <p:cNvPr id="57347" name="Rectangle 3"/>
          <p:cNvSpPr>
            <a:spLocks noGrp="1" noChangeArrowheads="1"/>
          </p:cNvSpPr>
          <p:nvPr>
            <p:ph type="body" idx="1"/>
          </p:nvPr>
        </p:nvSpPr>
        <p:spPr/>
        <p:txBody>
          <a:bodyPr/>
          <a:lstStyle/>
          <a:p>
            <a:pPr>
              <a:lnSpc>
                <a:spcPct val="80000"/>
              </a:lnSpc>
            </a:pPr>
            <a:r>
              <a:rPr lang="ru-RU" altLang="ru-RU" sz="2400"/>
              <a:t> Главный критерий, по которому определяется качество хорошего плана, — это обеспечение каждого ребенка содержательной и интересной деятельностью. Жизнерадостное настроение, занятость детей делом или интересной игрой, когда среди ребят нет скучающих и грустных — вот педагогическое кредо настоящего воспитателя.</a:t>
            </a:r>
          </a:p>
          <a:p>
            <a:pPr>
              <a:lnSpc>
                <a:spcPct val="80000"/>
              </a:lnSpc>
            </a:pPr>
            <a:r>
              <a:rPr lang="ru-RU" altLang="ru-RU" sz="2400"/>
              <a:t>    Для успешного планирования целесообразен традиционный порядок работы воспитателей в группе: один день с утра, другой — со второй половины дня. Тогда между воспитателями равномерно распределяется нагрузка. Кроме того, каждый имеет возможность систематически наблюдать детей во всех видах деятельности.</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ru-RU" altLang="ru-RU" b="1"/>
              <a:t>Картотека  </a:t>
            </a:r>
            <a:r>
              <a:rPr lang="ru-RU" altLang="ru-RU"/>
              <a:t> </a:t>
            </a:r>
          </a:p>
        </p:txBody>
      </p:sp>
      <p:sp>
        <p:nvSpPr>
          <p:cNvPr id="58371" name="Rectangle 3"/>
          <p:cNvSpPr>
            <a:spLocks noGrp="1" noChangeArrowheads="1"/>
          </p:cNvSpPr>
          <p:nvPr>
            <p:ph type="body" idx="1"/>
          </p:nvPr>
        </p:nvSpPr>
        <p:spPr>
          <a:xfrm>
            <a:off x="0" y="1125538"/>
            <a:ext cx="9144000" cy="5732462"/>
          </a:xfrm>
        </p:spPr>
        <p:txBody>
          <a:bodyPr/>
          <a:lstStyle/>
          <a:p>
            <a:pPr>
              <a:lnSpc>
                <a:spcPct val="80000"/>
              </a:lnSpc>
            </a:pPr>
            <a:r>
              <a:rPr lang="ru-RU" altLang="ru-RU" sz="1800"/>
              <a:t>Любой план не является действенным без методического сопровождения, которое может быть представлено в виде  перспективных планов, методических указаний, книг, картотек.</a:t>
            </a:r>
          </a:p>
          <a:p>
            <a:pPr>
              <a:lnSpc>
                <a:spcPct val="80000"/>
              </a:lnSpc>
            </a:pPr>
            <a:r>
              <a:rPr lang="ru-RU" altLang="ru-RU" sz="1800"/>
              <a:t>    С целью оптимизации планирования рекомендуем продолжать использовать картотеку. Оформление должно быть современным и иметь эстетический вид.</a:t>
            </a:r>
            <a:endParaRPr lang="ru-RU" altLang="ru-RU" sz="1800" b="1"/>
          </a:p>
          <a:p>
            <a:pPr>
              <a:lnSpc>
                <a:spcPct val="80000"/>
              </a:lnSpc>
            </a:pPr>
            <a:r>
              <a:rPr lang="ru-RU" altLang="ru-RU" sz="1800" b="1"/>
              <a:t>Преимущества картотеки:</a:t>
            </a:r>
            <a:endParaRPr lang="ru-RU" altLang="ru-RU" sz="1800"/>
          </a:p>
          <a:p>
            <a:pPr>
              <a:lnSpc>
                <a:spcPct val="80000"/>
              </a:lnSpc>
            </a:pPr>
            <a:r>
              <a:rPr lang="ru-RU" altLang="ru-RU" sz="1800"/>
              <a:t>Идет накопление содержания педагогического процесса, вариантов форм, методов работы с детьми, в том числе и со взрослыми. В нужный момент педагог использует из своего «банка» то, что лучше всего позволит ему решить воспитательно-образовательные задачи.</a:t>
            </a:r>
          </a:p>
          <a:p>
            <a:pPr>
              <a:lnSpc>
                <a:spcPct val="80000"/>
              </a:lnSpc>
            </a:pPr>
            <a:r>
              <a:rPr lang="ru-RU" altLang="ru-RU" sz="1800"/>
              <a:t>Картотека позволяет многократно использовать накопленный материал, по необходимости корректируя его. Это дает возможность педагогу экономить силы и время для общения с ребятами.</a:t>
            </a:r>
          </a:p>
          <a:p>
            <a:pPr>
              <a:lnSpc>
                <a:spcPct val="80000"/>
              </a:lnSpc>
            </a:pPr>
            <a:r>
              <a:rPr lang="ru-RU" altLang="ru-RU" sz="1800"/>
              <a:t>Хранение информации в форме картотеки позволяет понять систему, логику, зависимость между различным материалом.</a:t>
            </a:r>
          </a:p>
          <a:p>
            <a:pPr>
              <a:lnSpc>
                <a:spcPct val="80000"/>
              </a:lnSpc>
            </a:pPr>
            <a:r>
              <a:rPr lang="ru-RU" altLang="ru-RU" sz="1800"/>
              <a:t>Педагог учится моделировать педагогический процесс с детьми, ведь вариантов объединения готовых карточек бессчетное множество.</a:t>
            </a:r>
          </a:p>
          <a:p>
            <a:pPr>
              <a:lnSpc>
                <a:spcPct val="80000"/>
              </a:lnSpc>
            </a:pPr>
            <a:r>
              <a:rPr lang="ru-RU" altLang="ru-RU" sz="1800"/>
              <a:t>Педагог имеет возможность накапливать материалы «впрок» без большого напряжения.</a:t>
            </a:r>
          </a:p>
          <a:p>
            <a:pPr>
              <a:lnSpc>
                <a:spcPct val="80000"/>
              </a:lnSpc>
            </a:pPr>
            <a:r>
              <a:rPr lang="ru-RU" altLang="ru-RU" sz="1800"/>
              <a:t>   При наличии блочного календарного планирования на неделю в сочетании с карточным на день у педагога имеется целостное представление о педагогическом процессе, возможность динамично и с наименьшими затратами реагировать на изменяющуюся обстановку в группе.</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ru-RU" altLang="ru-RU" sz="4000" b="1"/>
              <a:t>ВЫВОД:</a:t>
            </a:r>
            <a:br>
              <a:rPr lang="ru-RU" altLang="ru-RU" sz="4000" b="1"/>
            </a:br>
            <a:endParaRPr lang="ru-RU" altLang="ru-RU" sz="4000" b="1"/>
          </a:p>
        </p:txBody>
      </p:sp>
      <p:sp>
        <p:nvSpPr>
          <p:cNvPr id="59395" name="Rectangle 3"/>
          <p:cNvSpPr>
            <a:spLocks noGrp="1" noChangeArrowheads="1"/>
          </p:cNvSpPr>
          <p:nvPr>
            <p:ph type="body" idx="1"/>
          </p:nvPr>
        </p:nvSpPr>
        <p:spPr/>
        <p:txBody>
          <a:bodyPr/>
          <a:lstStyle/>
          <a:p>
            <a:pPr>
              <a:lnSpc>
                <a:spcPct val="90000"/>
              </a:lnSpc>
            </a:pPr>
            <a:r>
              <a:rPr lang="ru-RU" altLang="ru-RU"/>
              <a:t>Календарное планирование пишется на день или неделю. В планировании обязательно указывается дата, совместная деятельность согласно режимным отрезкам, учтены гендерные, возрастные и индивидуальные особенности детей. В плане должно быть отражено разнообразие и содержательность видов детской деятельности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WordArt 4"/>
          <p:cNvSpPr>
            <a:spLocks noChangeArrowheads="1" noChangeShapeType="1" noTextEdit="1"/>
          </p:cNvSpPr>
          <p:nvPr/>
        </p:nvSpPr>
        <p:spPr bwMode="auto">
          <a:xfrm>
            <a:off x="781050" y="1773238"/>
            <a:ext cx="7581900" cy="4535487"/>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0800000"/>
              </a:avLst>
            </a:prstTxWarp>
          </a:bodyPr>
          <a:lstStyle/>
          <a:p>
            <a:pPr algn="ctr"/>
            <a:r>
              <a:rPr lang="ru-RU" sz="5400" b="1" kern="10">
                <a:ln w="9525">
                  <a:solidFill>
                    <a:srgbClr val="000000"/>
                  </a:solidFill>
                  <a:round/>
                  <a:headEnd/>
                  <a:tailEnd/>
                </a:ln>
                <a:solidFill>
                  <a:srgbClr val="FF00FF"/>
                </a:solidFill>
                <a:latin typeface="Arial"/>
                <a:cs typeface="Arial"/>
              </a:rPr>
              <a:t>Спасибо за внимание!</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ru-RU" altLang="ru-RU" sz="2000"/>
              <a:t> </a:t>
            </a:r>
            <a:br>
              <a:rPr lang="ru-RU" altLang="ru-RU" sz="2000"/>
            </a:br>
            <a:r>
              <a:rPr lang="ru-RU" altLang="ru-RU" sz="2000"/>
              <a:t>Согласно приказу Министерства народного образования РСФСР от 20.09.88 № 41 «О документации детских дошкольных учреждений» в целях установления строгого порядка ведения документации в дошкольных учреждениях </a:t>
            </a:r>
            <a:r>
              <a:rPr lang="ru-RU" altLang="ru-RU" sz="2000" b="1"/>
              <a:t>установить следующую педагогическую документацию детских дошкольных учреждений</a:t>
            </a:r>
            <a:r>
              <a:rPr lang="ru-RU" altLang="ru-RU" sz="2000"/>
              <a:t>:</a:t>
            </a:r>
          </a:p>
        </p:txBody>
      </p:sp>
      <p:sp>
        <p:nvSpPr>
          <p:cNvPr id="7171" name="Rectangle 3"/>
          <p:cNvSpPr>
            <a:spLocks noGrp="1" noChangeArrowheads="1"/>
          </p:cNvSpPr>
          <p:nvPr>
            <p:ph type="body" idx="1"/>
          </p:nvPr>
        </p:nvSpPr>
        <p:spPr>
          <a:xfrm>
            <a:off x="468313" y="1989138"/>
            <a:ext cx="8229600" cy="4525962"/>
          </a:xfrm>
        </p:spPr>
        <p:txBody>
          <a:bodyPr/>
          <a:lstStyle/>
          <a:p>
            <a:r>
              <a:rPr lang="ru-RU" altLang="ru-RU" sz="2800" b="1"/>
              <a:t>Для воспитателей</a:t>
            </a:r>
            <a:r>
              <a:rPr lang="ru-RU" altLang="ru-RU" sz="2800"/>
              <a:t> — план воспитательно-образовательной работы с детьми на день или неделю по их усмотрению и ежедневного ведение табеля посещаемости детей.</a:t>
            </a:r>
          </a:p>
          <a:p>
            <a:r>
              <a:rPr lang="ru-RU" altLang="ru-RU" sz="2800" b="1"/>
              <a:t>Для старшего воспитателя</a:t>
            </a:r>
            <a:r>
              <a:rPr lang="ru-RU" altLang="ru-RU" sz="2800"/>
              <a:t> – план работы с воспитателями на месяц или неделю.</a:t>
            </a:r>
          </a:p>
          <a:p>
            <a:r>
              <a:rPr lang="ru-RU" altLang="ru-RU" sz="2800"/>
              <a:t>При этом планирование своей работы воспитатели, старшие воспитатели ведут </a:t>
            </a:r>
          </a:p>
          <a:p>
            <a:pPr>
              <a:buFontTx/>
              <a:buNone/>
            </a:pPr>
            <a:r>
              <a:rPr lang="ru-RU" altLang="ru-RU" sz="2800"/>
              <a:t>   </a:t>
            </a:r>
            <a:r>
              <a:rPr lang="ru-RU" altLang="ru-RU" sz="2800" b="1"/>
              <a:t>в произвольной форме</a:t>
            </a:r>
            <a:r>
              <a:rPr lang="ru-RU" altLang="ru-RU" sz="280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ru-RU" altLang="ru-RU" sz="4000" b="1"/>
              <a:t>Обязательная документация</a:t>
            </a:r>
            <a:r>
              <a:rPr lang="ru-RU" altLang="ru-RU" sz="4000"/>
              <a:t>  </a:t>
            </a:r>
          </a:p>
        </p:txBody>
      </p:sp>
      <p:sp>
        <p:nvSpPr>
          <p:cNvPr id="8195" name="Rectangle 3"/>
          <p:cNvSpPr>
            <a:spLocks noGrp="1" noChangeArrowheads="1"/>
          </p:cNvSpPr>
          <p:nvPr>
            <p:ph type="body" idx="1"/>
          </p:nvPr>
        </p:nvSpPr>
        <p:spPr/>
        <p:txBody>
          <a:bodyPr/>
          <a:lstStyle/>
          <a:p>
            <a:pPr marL="457200" indent="-457200">
              <a:lnSpc>
                <a:spcPct val="90000"/>
              </a:lnSpc>
              <a:buFontTx/>
              <a:buAutoNum type="arabicPeriod"/>
            </a:pPr>
            <a:r>
              <a:rPr lang="ru-RU" altLang="ru-RU" sz="2400"/>
              <a:t>календарный план воспитательно-образовательной работы,</a:t>
            </a:r>
          </a:p>
          <a:p>
            <a:pPr marL="457200" indent="-457200">
              <a:lnSpc>
                <a:spcPct val="90000"/>
              </a:lnSpc>
              <a:buFontTx/>
              <a:buAutoNum type="arabicPeriod"/>
            </a:pPr>
            <a:r>
              <a:rPr lang="ru-RU" altLang="ru-RU" sz="2400"/>
              <a:t>табель посещаемости детей.</a:t>
            </a:r>
          </a:p>
          <a:p>
            <a:pPr marL="457200" indent="-457200">
              <a:lnSpc>
                <a:spcPct val="90000"/>
              </a:lnSpc>
            </a:pPr>
            <a:r>
              <a:rPr lang="ru-RU" altLang="ru-RU" sz="2400"/>
              <a:t>     Согласно Закону об образовании в Российской Федерации №273-ФЗ педагогические работники обязаны строить образовательную деятельность на основе рабочей программы. Поэтому все документы, разрабатываемые в ходе реализации образовательной программы ДОО на конкретной возрастной группе, могут быть представлены в качестве приложений к рабочей программе.</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274638"/>
            <a:ext cx="9144000" cy="1143000"/>
          </a:xfrm>
        </p:spPr>
        <p:txBody>
          <a:bodyPr/>
          <a:lstStyle/>
          <a:p>
            <a:r>
              <a:rPr lang="ru-RU" altLang="ru-RU" b="1"/>
              <a:t>Рекомендуемая документация</a:t>
            </a:r>
            <a:r>
              <a:rPr lang="ru-RU" altLang="ru-RU"/>
              <a:t>  </a:t>
            </a:r>
          </a:p>
        </p:txBody>
      </p:sp>
      <p:sp>
        <p:nvSpPr>
          <p:cNvPr id="9219" name="Rectangle 3"/>
          <p:cNvSpPr>
            <a:spLocks noGrp="1" noChangeArrowheads="1"/>
          </p:cNvSpPr>
          <p:nvPr>
            <p:ph type="body" idx="1"/>
          </p:nvPr>
        </p:nvSpPr>
        <p:spPr>
          <a:xfrm>
            <a:off x="0" y="1125538"/>
            <a:ext cx="9144000" cy="5732462"/>
          </a:xfrm>
        </p:spPr>
        <p:txBody>
          <a:bodyPr/>
          <a:lstStyle/>
          <a:p>
            <a:pPr>
              <a:lnSpc>
                <a:spcPct val="80000"/>
              </a:lnSpc>
              <a:buFontTx/>
              <a:buNone/>
            </a:pPr>
            <a:r>
              <a:rPr lang="ru-RU" altLang="ru-RU" sz="1800"/>
              <a:t>1. Информационно-нормативную документацию воспитателя:</a:t>
            </a:r>
          </a:p>
          <a:p>
            <a:pPr>
              <a:lnSpc>
                <a:spcPct val="80000"/>
              </a:lnSpc>
              <a:buFontTx/>
              <a:buNone/>
            </a:pPr>
            <a:r>
              <a:rPr lang="ru-RU" altLang="ru-RU" sz="1800"/>
              <a:t>Служебные и должностные инструкции:</a:t>
            </a:r>
          </a:p>
          <a:p>
            <a:pPr>
              <a:lnSpc>
                <a:spcPct val="80000"/>
              </a:lnSpc>
              <a:buFontTx/>
              <a:buNone/>
            </a:pPr>
            <a:r>
              <a:rPr lang="ru-RU" altLang="ru-RU" sz="1800"/>
              <a:t>       1.1. Должностная инструкция воспитателя дошкольных групп.</a:t>
            </a:r>
            <a:br>
              <a:rPr lang="ru-RU" altLang="ru-RU" sz="1800"/>
            </a:br>
            <a:r>
              <a:rPr lang="ru-RU" altLang="ru-RU" sz="1800"/>
              <a:t>1.2. Инструкция по охране жизни и здоровья детей ДОУ.</a:t>
            </a:r>
            <a:br>
              <a:rPr lang="ru-RU" altLang="ru-RU" sz="1800"/>
            </a:br>
            <a:r>
              <a:rPr lang="ru-RU" altLang="ru-RU" sz="1800"/>
              <a:t>1.3. Сезонные инструкции по технике безопасности работы на участке.</a:t>
            </a:r>
            <a:br>
              <a:rPr lang="ru-RU" altLang="ru-RU" sz="1800"/>
            </a:br>
            <a:r>
              <a:rPr lang="ru-RU" altLang="ru-RU" sz="1800"/>
              <a:t>1.4. Инструкция по технике безопасности при организации занятий на физкультурной площадке.</a:t>
            </a:r>
          </a:p>
          <a:p>
            <a:pPr>
              <a:lnSpc>
                <a:spcPct val="80000"/>
              </a:lnSpc>
              <a:buFontTx/>
              <a:buNone/>
            </a:pPr>
            <a:r>
              <a:rPr lang="ru-RU" altLang="ru-RU" sz="1800"/>
              <a:t>2. Общие сведения о группе:</a:t>
            </a:r>
          </a:p>
          <a:p>
            <a:pPr>
              <a:lnSpc>
                <a:spcPct val="80000"/>
              </a:lnSpc>
              <a:buFontTx/>
              <a:buNone/>
            </a:pPr>
            <a:r>
              <a:rPr lang="ru-RU" altLang="ru-RU" sz="1800"/>
              <a:t>       2.1. Список детей группы (с указанием даты рождения и даты поступления в ДОУ).</a:t>
            </a:r>
            <a:br>
              <a:rPr lang="ru-RU" altLang="ru-RU" sz="1800"/>
            </a:br>
            <a:r>
              <a:rPr lang="ru-RU" altLang="ru-RU" sz="1800"/>
              <a:t>2.2. Режимы группы (на холодный, теплый, каникулярный, щадящий, адаптационный периоды года).</a:t>
            </a:r>
            <a:br>
              <a:rPr lang="ru-RU" altLang="ru-RU" sz="1800"/>
            </a:br>
            <a:r>
              <a:rPr lang="ru-RU" altLang="ru-RU" sz="1800"/>
              <a:t>2.3. Сетка занятий (основная и дополнительных занятий в студиях и кружках).</a:t>
            </a:r>
            <a:br>
              <a:rPr lang="ru-RU" altLang="ru-RU" sz="1800"/>
            </a:br>
            <a:r>
              <a:rPr lang="ru-RU" altLang="ru-RU" sz="1800"/>
              <a:t>2.4. Листки адаптации (для вновь поступивших детей).</a:t>
            </a:r>
            <a:br>
              <a:rPr lang="ru-RU" altLang="ru-RU" sz="1800"/>
            </a:br>
            <a:r>
              <a:rPr lang="ru-RU" altLang="ru-RU" sz="1800"/>
              <a:t>2.5. Сведения о детях и их родителях.</a:t>
            </a:r>
          </a:p>
          <a:p>
            <a:pPr>
              <a:lnSpc>
                <a:spcPct val="80000"/>
              </a:lnSpc>
              <a:buFontTx/>
              <a:buNone/>
            </a:pPr>
            <a:r>
              <a:rPr lang="ru-RU" altLang="ru-RU" sz="1800"/>
              <a:t>3. Методическое обеспечение воспитательно-образовательного процесса</a:t>
            </a:r>
          </a:p>
          <a:p>
            <a:pPr>
              <a:lnSpc>
                <a:spcPct val="80000"/>
              </a:lnSpc>
              <a:buFontTx/>
              <a:buNone/>
            </a:pPr>
            <a:r>
              <a:rPr lang="ru-RU" altLang="ru-RU" sz="1800"/>
              <a:t>       3.1. Основные направления работы и годовые задачи МДОУ на текущий год.</a:t>
            </a:r>
            <a:br>
              <a:rPr lang="ru-RU" altLang="ru-RU" sz="1800"/>
            </a:br>
            <a:r>
              <a:rPr lang="ru-RU" altLang="ru-RU" sz="1800"/>
              <a:t>3.2. Перечень программ и педагогических технологий, используемых воспитателем (составляется вместе со старшим воспитателем).</a:t>
            </a:r>
            <a:br>
              <a:rPr lang="ru-RU" altLang="ru-RU" sz="1800"/>
            </a:br>
            <a:r>
              <a:rPr lang="ru-RU" altLang="ru-RU" sz="1800"/>
              <a:t>3.3. Перспективное планирование по разделам программы.</a:t>
            </a:r>
            <a:br>
              <a:rPr lang="ru-RU" altLang="ru-RU" sz="1800"/>
            </a:br>
            <a:r>
              <a:rPr lang="ru-RU" altLang="ru-RU" sz="1800"/>
              <a:t>3.4. Материалы для диагностики по основным разделам программы.</a:t>
            </a:r>
            <a:br>
              <a:rPr lang="ru-RU" altLang="ru-RU" sz="1800"/>
            </a:br>
            <a:r>
              <a:rPr lang="ru-RU" altLang="ru-RU" sz="1800"/>
              <a:t>3.5. Памятки, рекламные проспекты для педагога по результатам окружных и городских мероприятий (курсы, семинары, методические объединения).</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ru-RU" altLang="ru-RU" sz="2000"/>
              <a:t>Попробуем разобраться, какие планы сегодня существуют, как бороться с недостатками в осуществлении планирования и какой, все-таки, план нужен сегодня дошкольному образовательному учреждению?</a:t>
            </a:r>
            <a:r>
              <a:rPr lang="ru-RU" altLang="ru-RU" sz="4000"/>
              <a:t> </a:t>
            </a:r>
          </a:p>
        </p:txBody>
      </p:sp>
      <p:sp>
        <p:nvSpPr>
          <p:cNvPr id="12291" name="Rectangle 3"/>
          <p:cNvSpPr>
            <a:spLocks noGrp="1" noChangeArrowheads="1"/>
          </p:cNvSpPr>
          <p:nvPr>
            <p:ph type="body" idx="1"/>
          </p:nvPr>
        </p:nvSpPr>
        <p:spPr/>
        <p:txBody>
          <a:bodyPr/>
          <a:lstStyle/>
          <a:p>
            <a:pPr>
              <a:lnSpc>
                <a:spcPct val="80000"/>
              </a:lnSpc>
            </a:pPr>
            <a:r>
              <a:rPr lang="ru-RU" altLang="ru-RU" sz="2000"/>
              <a:t> </a:t>
            </a:r>
            <a:r>
              <a:rPr lang="ru-RU" altLang="ru-RU" sz="2000" b="1" u="sng"/>
              <a:t>1</a:t>
            </a:r>
            <a:r>
              <a:rPr lang="ru-RU" altLang="ru-RU" sz="2000"/>
              <a:t>.  Прежде всего, определимся, что планирование — это «изучение будущего и набросок плана действия», центральное звено любой деятельности, оно включает постановку целей, разработку правил и последовательности действий, предвидение и прогнозирование результатов План — это не формальность, а необходимое условие успешной работы с детьми, в плане главное не схема, форма, а содержание. Необходимым условием успешного планирования является </a:t>
            </a:r>
            <a:r>
              <a:rPr lang="ru-RU" altLang="ru-RU" sz="2000" b="1" u="sng"/>
              <a:t>твердое знание программы</a:t>
            </a:r>
            <a:r>
              <a:rPr lang="ru-RU" altLang="ru-RU" sz="2000"/>
              <a:t>. Но знание программы не является единственным условием успешного планирования. </a:t>
            </a:r>
            <a:r>
              <a:rPr lang="ru-RU" altLang="ru-RU" sz="2000" b="1"/>
              <a:t>Воспитатель должен хорошо знать детей своей группы</a:t>
            </a:r>
            <a:r>
              <a:rPr lang="ru-RU" altLang="ru-RU" sz="2000"/>
              <a:t>, изучать каждого ребенка в динамике его развития.</a:t>
            </a:r>
          </a:p>
          <a:p>
            <a:pPr>
              <a:lnSpc>
                <a:spcPct val="80000"/>
              </a:lnSpc>
              <a:buFontTx/>
              <a:buNone/>
            </a:pPr>
            <a:r>
              <a:rPr lang="ru-RU" altLang="ru-RU" sz="2000"/>
              <a:t>     Успешно спланировать работу воспитателю помогут также методические пособия, рекомендации, полученные на педсовете, методическом объединении, курсах и прочее.</a:t>
            </a:r>
          </a:p>
        </p:txBody>
      </p:sp>
    </p:spTree>
  </p:cSld>
  <p:clrMapOvr>
    <a:masterClrMapping/>
  </p:clrMapOvr>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5010</Words>
  <Application>Microsoft Office PowerPoint</Application>
  <PresentationFormat>Экран (4:3)</PresentationFormat>
  <Paragraphs>475</Paragraphs>
  <Slides>58</Slides>
  <Notes>58</Notes>
  <HiddenSlides>0</HiddenSlides>
  <MMClips>0</MMClips>
  <ScaleCrop>false</ScaleCrop>
  <HeadingPairs>
    <vt:vector size="6" baseType="variant">
      <vt:variant>
        <vt:lpstr>Использованные шрифты</vt:lpstr>
      </vt:variant>
      <vt:variant>
        <vt:i4>1</vt:i4>
      </vt:variant>
      <vt:variant>
        <vt:lpstr>Тема</vt:lpstr>
      </vt:variant>
      <vt:variant>
        <vt:i4>1</vt:i4>
      </vt:variant>
      <vt:variant>
        <vt:lpstr>Заголовки слайдов</vt:lpstr>
      </vt:variant>
      <vt:variant>
        <vt:i4>58</vt:i4>
      </vt:variant>
    </vt:vector>
  </HeadingPairs>
  <TitlesOfParts>
    <vt:vector size="60" baseType="lpstr">
      <vt:lpstr>Arial</vt:lpstr>
      <vt:lpstr>Оформление по умолчанию</vt:lpstr>
      <vt:lpstr>Планирование воспитательно-образовательного процесса в ДОУ. Документация воспитателя </vt:lpstr>
      <vt:lpstr> «Когда мы тратим время на планирование,  его становится больше» М. Рустам (индийский ученый)</vt:lpstr>
      <vt:lpstr> ЗОЛОТЫЕ ЗАПОВЕДИ ВОСПИТАТЕЛЯ: </vt:lpstr>
      <vt:lpstr>Деятельность воспитателя регламентируется законодательными и нормативно-правовыми документами, а также внутренними локальными актами учреждений в соответствии с их видом и типом:</vt:lpstr>
      <vt:lpstr>Презентация PowerPoint</vt:lpstr>
      <vt:lpstr>  Согласно приказу Министерства народного образования РСФСР от 20.09.88 № 41 «О документации детских дошкольных учреждений» в целях установления строгого порядка ведения документации в дошкольных учреждениях установить следующую педагогическую документацию детских дошкольных учреждений:</vt:lpstr>
      <vt:lpstr>Обязательная документация  </vt:lpstr>
      <vt:lpstr>Рекомендуемая документация  </vt:lpstr>
      <vt:lpstr>Попробуем разобраться, какие планы сегодня существуют, как бороться с недостатками в осуществлении планирования и какой, все-таки, план нужен сегодня дошкольному образовательному учреждению? </vt:lpstr>
      <vt:lpstr>Презентация PowerPoint</vt:lpstr>
      <vt:lpstr> В основе любого планирования лежат следующие принципы: </vt:lpstr>
      <vt:lpstr>Частые ошибки при планировании </vt:lpstr>
      <vt:lpstr>Технология разработки календарных планов </vt:lpstr>
      <vt:lpstr>Существуют следующие принципы  планирования воспитательно-образовательной работы с детьми: </vt:lpstr>
      <vt:lpstr>Существует алгоритм  составления календарного плана воспитателя дошкольной образовательной организации </vt:lpstr>
      <vt:lpstr>Исходя из общих основных принципов планирования работы в группах является реализуемая основная образовательная программа, в которой задачи и содержание работы воспитателя можно представить в двух разделах:</vt:lpstr>
      <vt:lpstr>планирование должно отражать  три стороны педагогической работы:</vt:lpstr>
      <vt:lpstr>Содержание разделов плана воспитательно-образовательного процесса</vt:lpstr>
      <vt:lpstr>Титульный лист</vt:lpstr>
      <vt:lpstr>Список детей группы </vt:lpstr>
      <vt:lpstr>План работы с родителями </vt:lpstr>
      <vt:lpstr> Расписание сетки занятий на неделю (согласно кол-ву занятий по программе и требованиям СанПинов (2.4.1.3049-13) </vt:lpstr>
      <vt:lpstr>Планирование специально организованных занятий  (с указанием дня и даты) </vt:lpstr>
      <vt:lpstr>Как сочетать общие требования к планированию и проведению занятий с особенностями работы в условиях разновозрастной группы? </vt:lpstr>
      <vt:lpstr>Планирование совместной деятельности воспитателя с детьми </vt:lpstr>
      <vt:lpstr>Презентация PowerPoint</vt:lpstr>
      <vt:lpstr>Планирование утреннего отрезка времени </vt:lpstr>
      <vt:lpstr>Презентация PowerPoint</vt:lpstr>
      <vt:lpstr>Планирование прогулки </vt:lpstr>
      <vt:lpstr>Наблюдения.  </vt:lpstr>
      <vt:lpstr>Виды наблюдений:</vt:lpstr>
      <vt:lpstr>Презентация PowerPoint</vt:lpstr>
      <vt:lpstr>Подвижные игры. </vt:lpstr>
      <vt:lpstr>Использование подвижных игр требует соблюдения следующих методических принципов: </vt:lpstr>
      <vt:lpstr>Презентация PowerPoint</vt:lpstr>
      <vt:lpstr>Индивидуальная работа  по физвоспитанию.  </vt:lpstr>
      <vt:lpstr>Спортивные игры.  </vt:lpstr>
      <vt:lpstr>Сюжетно-ролевые игры.  </vt:lpstr>
      <vt:lpstr>Упражнения для развития мелкой моторики пальцев рук.  </vt:lpstr>
      <vt:lpstr>Элементарная трудовая деятельность </vt:lpstr>
      <vt:lpstr>Экспериментальная деятельность </vt:lpstr>
      <vt:lpstr>Существует четыре вида прогулки: </vt:lpstr>
      <vt:lpstr>Планирование второй половины дня </vt:lpstr>
      <vt:lpstr>Активный отдых и семейный досуг</vt:lpstr>
      <vt:lpstr> формы работы, которые можно запланировать и в первой половине дня, и во второй. </vt:lpstr>
      <vt:lpstr>Ознакомление детей с художественной литературой </vt:lpstr>
      <vt:lpstr>Презентация PowerPoint</vt:lpstr>
      <vt:lpstr>Организация работы по театрализованной деятельности: </vt:lpstr>
      <vt:lpstr>Познавательно-речевое развитие </vt:lpstr>
      <vt:lpstr>Виды совместной деятельности детей и воспитателя </vt:lpstr>
      <vt:lpstr>Средства и формы обучения языку, направленные на развитие коммуникативной компетенции ребенка, включают в себя: </vt:lpstr>
      <vt:lpstr>Планирование самостоятельной деятельности детей </vt:lpstr>
      <vt:lpstr>Планирование гимнастик </vt:lpstr>
      <vt:lpstr>Режим двигательной и интеллектуальной нагрузки,  включая мероприятия по безопасности </vt:lpstr>
      <vt:lpstr>Рекомендации специалистов </vt:lpstr>
      <vt:lpstr>Картотека   </vt:lpstr>
      <vt:lpstr>ВЫВОД: </vt:lpstr>
      <vt:lpstr>Презентация PowerPoint</vt:lpstr>
    </vt:vector>
  </TitlesOfParts>
  <Company>RCDE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Планирование воспитательно-образовательного процесса в ДОО. Документация воспитателя</dc:title>
  <dc:creator>Гудчкаева</dc:creator>
  <cp:lastModifiedBy>ттт</cp:lastModifiedBy>
  <cp:revision>3</cp:revision>
  <dcterms:created xsi:type="dcterms:W3CDTF">2016-04-12T07:11:25Z</dcterms:created>
  <dcterms:modified xsi:type="dcterms:W3CDTF">2017-05-30T07:12:59Z</dcterms:modified>
</cp:coreProperties>
</file>