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0" r:id="rId2"/>
    <p:sldId id="256" r:id="rId3"/>
    <p:sldId id="257" r:id="rId4"/>
    <p:sldId id="271" r:id="rId5"/>
    <p:sldId id="272" r:id="rId6"/>
    <p:sldId id="258" r:id="rId7"/>
    <p:sldId id="259" r:id="rId8"/>
    <p:sldId id="266" r:id="rId9"/>
    <p:sldId id="268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90;&#1086;&#1088;&#1086;&#1081;\Desktop\&#1051;&#1080;&#1089;&#1090;%20Microsoft%20Office%20Exce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2;&#1090;&#1086;&#1088;&#1086;&#1081;\Desktop\&#1051;&#1080;&#1089;&#1090;%20Microsoft%20Office%20Excel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H:\&#1044;&#1051;&#1071;%20&#1042;&#1067;&#1057;-&#1050;&#1048;\&#1051;&#1080;&#1089;&#1090;%20Microsoft%20Office%20Excel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1" tx1="lt1" bg2="dk2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5266966770290775E-2"/>
          <c:y val="2.1234155029548448E-2"/>
          <c:w val="0.70102542978138271"/>
          <c:h val="0.61111856195023972"/>
        </c:manualLayout>
      </c:layout>
      <c:bar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РТ</c:v>
                </c:pt>
              </c:strCache>
            </c:strRef>
          </c:tx>
          <c:dLbls>
            <c:dLbl>
              <c:idx val="0"/>
              <c:layout>
                <c:manualLayout>
                  <c:x val="-9.0327436958976583E-3"/>
                  <c:y val="-4.7702555235206473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0538200978547234E-2"/>
                  <c:y val="-2.8060326608944881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2.1076401957094471E-2"/>
                  <c:y val="-3.9284457252522831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5054572826496047E-2"/>
                  <c:y val="-2.8060326608944881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2043658261196841E-2"/>
                  <c:y val="-1.6836195965366989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Лист1!$B$3:$B$7</c:f>
              <c:strCache>
                <c:ptCount val="5"/>
                <c:pt idx="0">
                  <c:v>Русский язык</c:v>
                </c:pt>
                <c:pt idx="1">
                  <c:v>Математика (базовая)</c:v>
                </c:pt>
                <c:pt idx="2">
                  <c:v>Математика(профиль)</c:v>
                </c:pt>
                <c:pt idx="3">
                  <c:v>История</c:v>
                </c:pt>
                <c:pt idx="4">
                  <c:v>Обществознание</c:v>
                </c:pt>
              </c:strCache>
            </c:strRef>
          </c:cat>
          <c:val>
            <c:numRef>
              <c:f>Лист1!$C$3:$C$7</c:f>
              <c:numCache>
                <c:formatCode>General</c:formatCode>
                <c:ptCount val="5"/>
                <c:pt idx="0">
                  <c:v>73.05</c:v>
                </c:pt>
                <c:pt idx="1">
                  <c:v>4.33</c:v>
                </c:pt>
                <c:pt idx="2">
                  <c:v>52.08</c:v>
                </c:pt>
                <c:pt idx="3">
                  <c:v>53.75</c:v>
                </c:pt>
                <c:pt idx="4">
                  <c:v>57.27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район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3.0866359269839407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2043658261196841E-2"/>
                  <c:y val="-3.3672391930733854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Лист1!$B$3:$B$7</c:f>
              <c:strCache>
                <c:ptCount val="5"/>
                <c:pt idx="0">
                  <c:v>Русский язык</c:v>
                </c:pt>
                <c:pt idx="1">
                  <c:v>Математика (базовая)</c:v>
                </c:pt>
                <c:pt idx="2">
                  <c:v>Математика(профиль)</c:v>
                </c:pt>
                <c:pt idx="3">
                  <c:v>История</c:v>
                </c:pt>
                <c:pt idx="4">
                  <c:v>Обществознание</c:v>
                </c:pt>
              </c:strCache>
            </c:strRef>
          </c:cat>
          <c:val>
            <c:numRef>
              <c:f>Лист1!$D$3:$D$7</c:f>
              <c:numCache>
                <c:formatCode>General</c:formatCode>
                <c:ptCount val="5"/>
                <c:pt idx="0">
                  <c:v>71.3</c:v>
                </c:pt>
                <c:pt idx="1">
                  <c:v>4.34</c:v>
                </c:pt>
                <c:pt idx="2">
                  <c:v>52.8</c:v>
                </c:pt>
                <c:pt idx="3">
                  <c:v>48.27</c:v>
                </c:pt>
                <c:pt idx="4">
                  <c:v>56.3</c:v>
                </c:pt>
              </c:numCache>
            </c:numRef>
          </c:val>
        </c:ser>
        <c:ser>
          <c:idx val="2"/>
          <c:order val="2"/>
          <c:tx>
            <c:strRef>
              <c:f>Лист1!$E$2</c:f>
              <c:strCache>
                <c:ptCount val="1"/>
                <c:pt idx="0">
                  <c:v>школа</c:v>
                </c:pt>
              </c:strCache>
            </c:strRef>
          </c:tx>
          <c:dLbls>
            <c:dLbl>
              <c:idx val="0"/>
              <c:layout>
                <c:manualLayout>
                  <c:x val="1.2043658261196841E-2"/>
                  <c:y val="-1.1224130643578013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2.1076401957094471E-2"/>
                  <c:y val="-2.2448261287155984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-2.2448261287155956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7.5272864132480341E-3"/>
                  <c:y val="-2.8060326608944895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Лист1!$B$3:$B$7</c:f>
              <c:strCache>
                <c:ptCount val="5"/>
                <c:pt idx="0">
                  <c:v>Русский язык</c:v>
                </c:pt>
                <c:pt idx="1">
                  <c:v>Математика (базовая)</c:v>
                </c:pt>
                <c:pt idx="2">
                  <c:v>Математика(профиль)</c:v>
                </c:pt>
                <c:pt idx="3">
                  <c:v>История</c:v>
                </c:pt>
                <c:pt idx="4">
                  <c:v>Обществознание</c:v>
                </c:pt>
              </c:strCache>
            </c:strRef>
          </c:cat>
          <c:val>
            <c:numRef>
              <c:f>Лист1!$E$3:$E$7</c:f>
              <c:numCache>
                <c:formatCode>General</c:formatCode>
                <c:ptCount val="5"/>
                <c:pt idx="0">
                  <c:v>77.7</c:v>
                </c:pt>
                <c:pt idx="1">
                  <c:v>4.7</c:v>
                </c:pt>
                <c:pt idx="2">
                  <c:v>56.3</c:v>
                </c:pt>
                <c:pt idx="3">
                  <c:v>58</c:v>
                </c:pt>
                <c:pt idx="4">
                  <c:v>65.7</c:v>
                </c:pt>
              </c:numCache>
            </c:numRef>
          </c:val>
        </c:ser>
        <c:dLbls>
          <c:showVal val="1"/>
        </c:dLbls>
        <c:axId val="39121280"/>
        <c:axId val="39122816"/>
      </c:barChart>
      <c:catAx>
        <c:axId val="39121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9122816"/>
        <c:crosses val="autoZero"/>
        <c:auto val="1"/>
        <c:lblAlgn val="ctr"/>
        <c:lblOffset val="100"/>
      </c:catAx>
      <c:valAx>
        <c:axId val="39122816"/>
        <c:scaling>
          <c:orientation val="minMax"/>
        </c:scaling>
        <c:axPos val="l"/>
        <c:majorGridlines/>
        <c:numFmt formatCode="General" sourceLinked="1"/>
        <c:tickLblPos val="nextTo"/>
        <c:crossAx val="39121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75462824391963"/>
          <c:y val="0.14912715813187191"/>
          <c:w val="0.18921262806018291"/>
          <c:h val="0.50532339747364252"/>
        </c:manualLayout>
      </c:layout>
      <c:txPr>
        <a:bodyPr/>
        <a:lstStyle/>
        <a:p>
          <a:pPr>
            <a:defRPr sz="2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1" tx1="lt1" bg2="dk2" tx2="lt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Лист1!$C$26</c:f>
              <c:strCache>
                <c:ptCount val="1"/>
                <c:pt idx="0">
                  <c:v>РТ</c:v>
                </c:pt>
              </c:strCache>
            </c:strRef>
          </c:tx>
          <c:dLbls>
            <c:dLbl>
              <c:idx val="0"/>
              <c:layout>
                <c:manualLayout>
                  <c:x val="-1.5609757056870058E-3"/>
                  <c:y val="-4.7702565774966739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2487805645496057E-2"/>
                  <c:y val="-1.4030166404401976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7.8048785284350166E-3"/>
                  <c:y val="-2.5254299527923657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4.6829271170610101E-3"/>
                  <c:y val="-3.367239937056482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Лист1!$B$27:$B$33</c:f>
              <c:strCache>
                <c:ptCount val="7"/>
                <c:pt idx="0">
                  <c:v>Русский язык</c:v>
                </c:pt>
                <c:pt idx="1">
                  <c:v>Математика </c:v>
                </c:pt>
                <c:pt idx="2">
                  <c:v>Татарский язык</c:v>
                </c:pt>
                <c:pt idx="3">
                  <c:v>Химия</c:v>
                </c:pt>
                <c:pt idx="4">
                  <c:v>История</c:v>
                </c:pt>
                <c:pt idx="5">
                  <c:v>Физика</c:v>
                </c:pt>
                <c:pt idx="6">
                  <c:v>Обществознание</c:v>
                </c:pt>
              </c:strCache>
            </c:strRef>
          </c:cat>
          <c:val>
            <c:numRef>
              <c:f>Лист1!$C$27:$C$33</c:f>
              <c:numCache>
                <c:formatCode>General</c:formatCode>
                <c:ptCount val="7"/>
                <c:pt idx="0">
                  <c:v>4.09</c:v>
                </c:pt>
                <c:pt idx="1">
                  <c:v>3.8699999999999997</c:v>
                </c:pt>
                <c:pt idx="2">
                  <c:v>3.79</c:v>
                </c:pt>
                <c:pt idx="3">
                  <c:v>3.9</c:v>
                </c:pt>
                <c:pt idx="4">
                  <c:v>3.27</c:v>
                </c:pt>
                <c:pt idx="5">
                  <c:v>3.4899999999999998</c:v>
                </c:pt>
                <c:pt idx="6">
                  <c:v>3.4</c:v>
                </c:pt>
              </c:numCache>
            </c:numRef>
          </c:val>
        </c:ser>
        <c:ser>
          <c:idx val="1"/>
          <c:order val="1"/>
          <c:tx>
            <c:strRef>
              <c:f>Лист1!$D$26</c:f>
              <c:strCache>
                <c:ptCount val="1"/>
                <c:pt idx="0">
                  <c:v>район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Лист1!$B$27:$B$33</c:f>
              <c:strCache>
                <c:ptCount val="7"/>
                <c:pt idx="0">
                  <c:v>Русский язык</c:v>
                </c:pt>
                <c:pt idx="1">
                  <c:v>Математика </c:v>
                </c:pt>
                <c:pt idx="2">
                  <c:v>Татарский язык</c:v>
                </c:pt>
                <c:pt idx="3">
                  <c:v>Химия</c:v>
                </c:pt>
                <c:pt idx="4">
                  <c:v>История</c:v>
                </c:pt>
                <c:pt idx="5">
                  <c:v>Физика</c:v>
                </c:pt>
                <c:pt idx="6">
                  <c:v>Обществознание</c:v>
                </c:pt>
              </c:strCache>
            </c:strRef>
          </c:cat>
          <c:val>
            <c:numRef>
              <c:f>Лист1!$D$27:$D$33</c:f>
              <c:numCache>
                <c:formatCode>General</c:formatCode>
                <c:ptCount val="7"/>
                <c:pt idx="0">
                  <c:v>3.8</c:v>
                </c:pt>
                <c:pt idx="1">
                  <c:v>3.7</c:v>
                </c:pt>
                <c:pt idx="2">
                  <c:v>3.5</c:v>
                </c:pt>
                <c:pt idx="3">
                  <c:v>3.4</c:v>
                </c:pt>
                <c:pt idx="4">
                  <c:v>3.1</c:v>
                </c:pt>
                <c:pt idx="5">
                  <c:v>3.3</c:v>
                </c:pt>
                <c:pt idx="6">
                  <c:v>3.23</c:v>
                </c:pt>
              </c:numCache>
            </c:numRef>
          </c:val>
        </c:ser>
        <c:ser>
          <c:idx val="2"/>
          <c:order val="2"/>
          <c:tx>
            <c:strRef>
              <c:f>Лист1!$E$26</c:f>
              <c:strCache>
                <c:ptCount val="1"/>
                <c:pt idx="0">
                  <c:v>школа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Лист1!$B$27:$B$33</c:f>
              <c:strCache>
                <c:ptCount val="7"/>
                <c:pt idx="0">
                  <c:v>Русский язык</c:v>
                </c:pt>
                <c:pt idx="1">
                  <c:v>Математика </c:v>
                </c:pt>
                <c:pt idx="2">
                  <c:v>Татарский язык</c:v>
                </c:pt>
                <c:pt idx="3">
                  <c:v>Химия</c:v>
                </c:pt>
                <c:pt idx="4">
                  <c:v>История</c:v>
                </c:pt>
                <c:pt idx="5">
                  <c:v>Физика</c:v>
                </c:pt>
                <c:pt idx="6">
                  <c:v>Обществознание</c:v>
                </c:pt>
              </c:strCache>
            </c:strRef>
          </c:cat>
          <c:val>
            <c:numRef>
              <c:f>Лист1!$E$27:$E$33</c:f>
              <c:numCache>
                <c:formatCode>General</c:formatCode>
                <c:ptCount val="7"/>
                <c:pt idx="0">
                  <c:v>4.4000000000000004</c:v>
                </c:pt>
                <c:pt idx="1">
                  <c:v>4.5</c:v>
                </c:pt>
                <c:pt idx="2">
                  <c:v>3.9</c:v>
                </c:pt>
                <c:pt idx="3">
                  <c:v>4.5999999999999996</c:v>
                </c:pt>
                <c:pt idx="4">
                  <c:v>3.5</c:v>
                </c:pt>
                <c:pt idx="5">
                  <c:v>3</c:v>
                </c:pt>
                <c:pt idx="6">
                  <c:v>3.5</c:v>
                </c:pt>
              </c:numCache>
            </c:numRef>
          </c:val>
        </c:ser>
        <c:dLbls>
          <c:showVal val="1"/>
        </c:dLbls>
        <c:axId val="39731968"/>
        <c:axId val="39733504"/>
      </c:barChart>
      <c:catAx>
        <c:axId val="3973196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9733504"/>
        <c:crosses val="autoZero"/>
        <c:auto val="1"/>
        <c:lblAlgn val="ctr"/>
        <c:lblOffset val="100"/>
      </c:catAx>
      <c:valAx>
        <c:axId val="39733504"/>
        <c:scaling>
          <c:orientation val="minMax"/>
        </c:scaling>
        <c:axPos val="l"/>
        <c:majorGridlines/>
        <c:numFmt formatCode="General" sourceLinked="1"/>
        <c:tickLblPos val="nextTo"/>
        <c:crossAx val="39731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057093239537255"/>
          <c:y val="0.31672669810307802"/>
          <c:w val="0.10942906760462855"/>
          <c:h val="0.28236560536743466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1" tx1="lt1" bg2="dk2" tx2="lt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3363517060367464E-2"/>
          <c:y val="7.4548702245552628E-2"/>
          <c:w val="0.69045734908136303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Лист1!$B$73</c:f>
              <c:strCache>
                <c:ptCount val="1"/>
                <c:pt idx="0">
                  <c:v> РТ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Лист1!$C$72:$E$72</c:f>
              <c:strCache>
                <c:ptCount val="3"/>
                <c:pt idx="0">
                  <c:v>руссктий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Лист1!$C$73:$E$73</c:f>
              <c:numCache>
                <c:formatCode>General</c:formatCode>
                <c:ptCount val="3"/>
                <c:pt idx="0">
                  <c:v>4.3</c:v>
                </c:pt>
                <c:pt idx="1">
                  <c:v>4.4000000000000004</c:v>
                </c:pt>
                <c:pt idx="2">
                  <c:v>3.9</c:v>
                </c:pt>
              </c:numCache>
            </c:numRef>
          </c:val>
        </c:ser>
        <c:ser>
          <c:idx val="1"/>
          <c:order val="1"/>
          <c:tx>
            <c:strRef>
              <c:f>Лист1!$B$74</c:f>
              <c:strCache>
                <c:ptCount val="1"/>
                <c:pt idx="0">
                  <c:v> район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Лист1!$C$72:$E$72</c:f>
              <c:strCache>
                <c:ptCount val="3"/>
                <c:pt idx="0">
                  <c:v>руссктий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Лист1!$C$74:$E$74</c:f>
              <c:numCache>
                <c:formatCode>General</c:formatCode>
                <c:ptCount val="3"/>
                <c:pt idx="0">
                  <c:v>4</c:v>
                </c:pt>
                <c:pt idx="1">
                  <c:v>4.25</c:v>
                </c:pt>
                <c:pt idx="2">
                  <c:v>3.9499999999999997</c:v>
                </c:pt>
              </c:numCache>
            </c:numRef>
          </c:val>
        </c:ser>
        <c:ser>
          <c:idx val="2"/>
          <c:order val="2"/>
          <c:tx>
            <c:strRef>
              <c:f>Лист1!$B$75</c:f>
              <c:strCache>
                <c:ptCount val="1"/>
                <c:pt idx="0">
                  <c:v>школа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Лист1!$C$72:$E$72</c:f>
              <c:strCache>
                <c:ptCount val="3"/>
                <c:pt idx="0">
                  <c:v>руссктий язык</c:v>
                </c:pt>
                <c:pt idx="1">
                  <c:v>математика</c:v>
                </c:pt>
                <c:pt idx="2">
                  <c:v>окружающий мир</c:v>
                </c:pt>
              </c:strCache>
            </c:strRef>
          </c:cat>
          <c:val>
            <c:numRef>
              <c:f>Лист1!$C$75:$E$75</c:f>
              <c:numCache>
                <c:formatCode>General</c:formatCode>
                <c:ptCount val="3"/>
                <c:pt idx="0">
                  <c:v>4.2</c:v>
                </c:pt>
                <c:pt idx="1">
                  <c:v>4.4000000000000004</c:v>
                </c:pt>
                <c:pt idx="2">
                  <c:v>4.0999999999999996</c:v>
                </c:pt>
              </c:numCache>
            </c:numRef>
          </c:val>
        </c:ser>
        <c:dLbls>
          <c:showVal val="1"/>
        </c:dLbls>
        <c:axId val="39777024"/>
        <c:axId val="39778560"/>
      </c:barChart>
      <c:catAx>
        <c:axId val="3977702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9778560"/>
        <c:crosses val="autoZero"/>
        <c:auto val="1"/>
        <c:lblAlgn val="ctr"/>
        <c:lblOffset val="100"/>
      </c:catAx>
      <c:valAx>
        <c:axId val="397785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9777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938739583241941"/>
          <c:y val="0.29271980349817267"/>
          <c:w val="0.13134082570905967"/>
          <c:h val="0.27987060433326655"/>
        </c:manualLayout>
      </c:layout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-14006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863" algn="l"/>
                <a:tab pos="676275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МБОУ «Ново -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Иглайкинская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средняя общеобразовательная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863" algn="l"/>
                <a:tab pos="676275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школа»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863" algn="l"/>
                <a:tab pos="676275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«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Эфф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ктивны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пути и  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риёмы подготовки школьников к      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863" algn="l"/>
                <a:tab pos="676275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итоговой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стации по мат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матик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863" algn="l"/>
                <a:tab pos="676275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0863" algn="l"/>
                <a:tab pos="676275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Рисунок 2" descr="610065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4981575" cy="42672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9552" y="5888864"/>
            <a:ext cx="71287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50863" algn="l"/>
                <a:tab pos="676275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рвой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квалификационной 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категории:ЮнусоваР.У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550863" algn="l"/>
                <a:tab pos="676275" algn="l"/>
                <a:tab pos="914400" algn="l"/>
                <a:tab pos="11430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2016год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5663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c/4/123/285/123285190_4512img_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84976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545036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5553800"/>
          </a:xfrm>
        </p:spPr>
        <p:txBody>
          <a:bodyPr/>
          <a:lstStyle/>
          <a:p>
            <a:r>
              <a:rPr lang="ru-RU" sz="2400" dirty="0" smtClean="0"/>
              <a:t>	</a:t>
            </a:r>
            <a:br>
              <a:rPr lang="ru-RU" sz="2400" dirty="0" smtClean="0"/>
            </a:br>
            <a:r>
              <a:rPr lang="ru-RU" sz="2400" dirty="0" smtClean="0"/>
              <a:t>	Математика – одна из самых сложных школьных дисциплин, и вызывает трудности у многих учащихся. В то же время есть дети, которые имеют явно выраженные способности к этому предмету, и дети, для которых математика – вечная проблема. Как сделать так, чтобы каждый ребенок лучше, чем ранее, развил свой потенциал и был успешен на итоговой аттестации по математике? Хотелось бы поделиться опытом своей работы  при подготовке выпускников к </a:t>
            </a:r>
            <a:r>
              <a:rPr lang="ru-RU" sz="2400" dirty="0" err="1" smtClean="0"/>
              <a:t>огэ</a:t>
            </a:r>
            <a:r>
              <a:rPr lang="ru-RU" sz="2400" dirty="0" smtClean="0"/>
              <a:t> и ЕГЭ по математике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0"/>
            <a:ext cx="77724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advTm="4471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440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620688"/>
            <a:ext cx="7772400" cy="5724128"/>
          </a:xfrm>
        </p:spPr>
        <p:txBody>
          <a:bodyPr/>
          <a:lstStyle/>
          <a:p>
            <a:r>
              <a:rPr lang="ru-RU" sz="2800" dirty="0" smtClean="0"/>
              <a:t>1. Составление совместно с учениками индивидуальных справочников, где по темам, разделам выписываем основные правила, формулы, алгоритмы решения уравнений, неравенств, задач и т.д.</a:t>
            </a:r>
          </a:p>
          <a:p>
            <a:r>
              <a:rPr lang="ru-RU" sz="2800" dirty="0" smtClean="0"/>
              <a:t>2. В течение всего  </a:t>
            </a:r>
            <a:r>
              <a:rPr lang="ru-RU" sz="2800" dirty="0" err="1" smtClean="0"/>
              <a:t>уч</a:t>
            </a:r>
            <a:r>
              <a:rPr lang="en-US" sz="2800" dirty="0" smtClean="0"/>
              <a:t>e</a:t>
            </a:r>
            <a:r>
              <a:rPr lang="ru-RU" sz="2800" dirty="0" err="1" smtClean="0"/>
              <a:t>бного</a:t>
            </a:r>
            <a:r>
              <a:rPr lang="ru-RU" sz="2800" dirty="0" smtClean="0"/>
              <a:t>  года   систематически отслеживаю уровень подготовки учащихся по средством проведения тренировочных и диагностических работ, провожу анализ результатов учащихся с целью последующей коррекции тем, вызвавших затруднения.</a:t>
            </a:r>
          </a:p>
          <a:p>
            <a:endParaRPr lang="ru-RU" sz="1800" dirty="0"/>
          </a:p>
        </p:txBody>
      </p:sp>
    </p:spTree>
  </p:cSld>
  <p:clrMapOvr>
    <a:masterClrMapping/>
  </p:clrMapOvr>
  <p:transition advTm="133833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243408"/>
            <a:ext cx="7772400" cy="2434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76672"/>
            <a:ext cx="7772400" cy="5760640"/>
          </a:xfrm>
        </p:spPr>
        <p:txBody>
          <a:bodyPr>
            <a:normAutofit fontScale="55000" lnSpcReduction="20000"/>
          </a:bodyPr>
          <a:lstStyle/>
          <a:p>
            <a:r>
              <a:rPr lang="ru-RU" sz="5100" dirty="0" smtClean="0"/>
              <a:t>Подготовка учащихся к ОГЭ и ЕГЭ реализуются через урок. Остановлюсь на некоторых моментах его организации. </a:t>
            </a:r>
          </a:p>
          <a:p>
            <a:r>
              <a:rPr lang="ru-RU" sz="5100" dirty="0" smtClean="0"/>
              <a:t>Во-первых, считаю необходимым создания на занятиях уважительной требовательности к ученику и доброжелательной атмосферы как между учителем и учеником, так и между обучающимися.</a:t>
            </a:r>
          </a:p>
          <a:p>
            <a:r>
              <a:rPr lang="ru-RU" sz="5100" dirty="0" smtClean="0"/>
              <a:t>Во-вторых, по результатам тестирования условно делю учащихся на 3 группы:</a:t>
            </a:r>
          </a:p>
          <a:p>
            <a:pPr lvl="0"/>
            <a:r>
              <a:rPr lang="ru-RU" sz="5100" dirty="0" smtClean="0"/>
              <a:t>С повышенным уровнем знаний;</a:t>
            </a:r>
          </a:p>
          <a:p>
            <a:pPr lvl="0"/>
            <a:r>
              <a:rPr lang="ru-RU" sz="5100" dirty="0" smtClean="0"/>
              <a:t>С удовлетворительным уровнем знаний;</a:t>
            </a:r>
          </a:p>
          <a:p>
            <a:pPr lvl="0"/>
            <a:r>
              <a:rPr lang="ru-RU" sz="5100" dirty="0" smtClean="0"/>
              <a:t>С низким и минимальным уровнем знаний.</a:t>
            </a: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ransition advTm="9353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914400"/>
            <a:ext cx="7772400" cy="9144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80728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Не последнее место в подготовке к ОГЭ и ЕГЭ отвожу моему партнерству с родителями обучающихся. </a:t>
            </a:r>
            <a:r>
              <a:rPr lang="ru-RU" sz="3600" dirty="0" smtClean="0"/>
              <a:t>Информирую </a:t>
            </a:r>
            <a:r>
              <a:rPr lang="ru-RU" sz="3600" dirty="0" smtClean="0"/>
              <a:t>о структуре экзамена, подготовке к нему, какую литературу и какие сайты интернета можно использовать при подготовке к экзамену. </a:t>
            </a:r>
          </a:p>
          <a:p>
            <a:endParaRPr lang="ru-RU" dirty="0"/>
          </a:p>
        </p:txBody>
      </p:sp>
    </p:spTree>
  </p:cSld>
  <p:clrMapOvr>
    <a:masterClrMapping/>
  </p:clrMapOvr>
  <p:transition advTm="4655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692696"/>
            <a:ext cx="7772400" cy="5662864"/>
          </a:xfrm>
        </p:spPr>
        <p:txBody>
          <a:bodyPr>
            <a:noAutofit/>
          </a:bodyPr>
          <a:lstStyle/>
          <a:p>
            <a:pPr lvl="0"/>
            <a:r>
              <a:rPr lang="ru-RU" sz="1400" dirty="0" smtClean="0"/>
              <a:t>Отработка вычислительных навыком (табу на калькулятор в школе, рекомендую использовать его дома только с целью проверки результата);</a:t>
            </a:r>
          </a:p>
          <a:p>
            <a:pPr lvl="0"/>
            <a:r>
              <a:rPr lang="ru-RU" sz="1400" dirty="0" smtClean="0"/>
              <a:t>Обязательное знание правил и формул (с этой целью провожу мини-зачеты по правилам, формулам, необходимыми для сдачи ОГЭ и ЕГЭ, добиваюсь стопроцентных знаний);</a:t>
            </a:r>
          </a:p>
          <a:p>
            <a:pPr lvl="0"/>
            <a:r>
              <a:rPr lang="ru-RU" sz="1400" dirty="0" smtClean="0"/>
              <a:t>Совершенствование учебных навыков на практике (каждый урок начинаю с вопроса – какие возникли при выполнении домашнего задания, при решении тестов, самостоятельных работ и т.д. Далее следует разбор задания, пока не будет достигнуто полное понимание, а при нехватке времени на уроке разбор задания переносится на консультацию с той же самой целью);</a:t>
            </a:r>
          </a:p>
          <a:p>
            <a:pPr lvl="0"/>
            <a:r>
              <a:rPr lang="ru-RU" sz="1400" dirty="0" smtClean="0"/>
              <a:t>Посторенние пройденного материала начинать по темам и рассматривать задания по нарастающей сложности .</a:t>
            </a:r>
          </a:p>
          <a:p>
            <a:pPr lvl="0"/>
            <a:r>
              <a:rPr lang="ru-RU" sz="1400" dirty="0" smtClean="0"/>
              <a:t>Не забывать о времени, помнить, что время ограниченно, т.е. рационально распределять его при решении заданий;</a:t>
            </a:r>
          </a:p>
          <a:p>
            <a:pPr lvl="0"/>
            <a:r>
              <a:rPr lang="ru-RU" sz="1400" dirty="0" smtClean="0"/>
              <a:t>Построение уроков с учетом личностных особенностей учащихся, создание атмосферы сотрудничества, сотворчества, психологического комфорта (принимаю и поощряю выраженную учеником собственную позицию, иной способ решения задания, строю отношения через совместную деятельность);</a:t>
            </a:r>
          </a:p>
          <a:p>
            <a:pPr lvl="0"/>
            <a:r>
              <a:rPr lang="ru-RU" sz="1400" dirty="0" smtClean="0"/>
              <a:t>Учитель и родители должны партнерами, осуществлять как единые требования, так и поддержку ученику (считаю, что одним из существенных моментов психолого-педагогического сопровождения выпускника является оказание психологической поддержки, создание в семье благоприятного психологического климата, организация режима дня, отмечать его позитивные стороны и преимущества с целью укрепления его самооценки, помогать ему поверить в свои способности, поддержать его при неудачах).</a:t>
            </a:r>
          </a:p>
          <a:p>
            <a:endParaRPr lang="ru-RU" sz="1400" dirty="0"/>
          </a:p>
        </p:txBody>
      </p:sp>
    </p:spTree>
  </p:cSld>
  <p:clrMapOvr>
    <a:masterClrMapping/>
  </p:clrMapOvr>
  <p:transition advTm="95036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ЕГЭ 2015-2016 учебного года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3338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628800"/>
            <a:ext cx="7772400" cy="4689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404664"/>
            <a:ext cx="7772400" cy="8640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ОГЭ 2015-2016 учебного года</a:t>
            </a:r>
            <a:endParaRPr lang="ru-RU" sz="3200" dirty="0"/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67544" y="1484784"/>
          <a:ext cx="813593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0078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844824"/>
            <a:ext cx="7772400" cy="44736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60648"/>
            <a:ext cx="7772400" cy="115212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Результаты ВПР 2015-2016 учебного года</a:t>
            </a:r>
            <a:endParaRPr lang="ru-RU" sz="3200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sz="half" idx="4294967295"/>
          </p:nvPr>
        </p:nvGraphicFramePr>
        <p:xfrm>
          <a:off x="467544" y="1556792"/>
          <a:ext cx="82184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2995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197</TotalTime>
  <Words>486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Слайд 1</vt:lpstr>
      <vt:lpstr>   Математика – одна из самых сложных школьных дисциплин, и вызывает трудности у многих учащихся. В то же время есть дети, которые имеют явно выраженные способности к этому предмету, и дети, для которых математика – вечная проблема. Как сделать так, чтобы каждый ребенок лучше, чем ранее, развил свой потенциал и был успешен на итоговой аттестации по математике? Хотелось бы поделиться опытом своей работы  при подготовке выпускников к огэ и ЕГЭ по математике</vt:lpstr>
      <vt:lpstr>Слайд 3</vt:lpstr>
      <vt:lpstr>Слайд 4</vt:lpstr>
      <vt:lpstr>Слайд 5</vt:lpstr>
      <vt:lpstr>Слайд 6</vt:lpstr>
      <vt:lpstr>Результаты ЕГЭ 2015-2016 учебного года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Пятый</dc:creator>
  <cp:lastModifiedBy>Пятый</cp:lastModifiedBy>
  <cp:revision>22</cp:revision>
  <dcterms:created xsi:type="dcterms:W3CDTF">2016-08-22T15:35:44Z</dcterms:created>
  <dcterms:modified xsi:type="dcterms:W3CDTF">2016-08-23T04:09:51Z</dcterms:modified>
</cp:coreProperties>
</file>