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3" r:id="rId2"/>
    <p:sldId id="276" r:id="rId3"/>
    <p:sldId id="300" r:id="rId4"/>
    <p:sldId id="279" r:id="rId5"/>
    <p:sldId id="325" r:id="rId6"/>
    <p:sldId id="298" r:id="rId7"/>
    <p:sldId id="299" r:id="rId8"/>
    <p:sldId id="312" r:id="rId9"/>
    <p:sldId id="302" r:id="rId10"/>
    <p:sldId id="326" r:id="rId11"/>
    <p:sldId id="305" r:id="rId12"/>
    <p:sldId id="332" r:id="rId13"/>
    <p:sldId id="294" r:id="rId14"/>
    <p:sldId id="336" r:id="rId15"/>
    <p:sldId id="335" r:id="rId16"/>
    <p:sldId id="337" r:id="rId17"/>
    <p:sldId id="333" r:id="rId18"/>
    <p:sldId id="334" r:id="rId19"/>
    <p:sldId id="317" r:id="rId20"/>
    <p:sldId id="319" r:id="rId21"/>
    <p:sldId id="293" r:id="rId22"/>
    <p:sldId id="321" r:id="rId23"/>
    <p:sldId id="320" r:id="rId24"/>
    <p:sldId id="323" r:id="rId25"/>
    <p:sldId id="309" r:id="rId26"/>
    <p:sldId id="310" r:id="rId27"/>
    <p:sldId id="327" r:id="rId28"/>
    <p:sldId id="330" r:id="rId29"/>
    <p:sldId id="33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77654936601964"/>
          <c:y val="5.4456692913385826E-2"/>
          <c:w val="0.49125642275472869"/>
          <c:h val="0.57589665354330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уч.г.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29.6%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55.5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14.8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уч.г.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18.5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62.9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18.5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9034880"/>
        <c:axId val="129040768"/>
        <c:axId val="0"/>
      </c:bar3DChart>
      <c:catAx>
        <c:axId val="12903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040768"/>
        <c:crosses val="autoZero"/>
        <c:auto val="1"/>
        <c:lblAlgn val="ctr"/>
        <c:lblOffset val="100"/>
        <c:noMultiLvlLbl val="0"/>
      </c:catAx>
      <c:valAx>
        <c:axId val="129040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03488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>
        <c:manualLayout>
          <c:xMode val="edge"/>
          <c:yMode val="edge"/>
          <c:x val="0.6951682475097174"/>
          <c:y val="0.796418061023622"/>
          <c:w val="0.26547661663357608"/>
          <c:h val="0.17591387795275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99C9E0-EA8C-4FA3-9C41-E5E6BF7DE47F}" type="datetimeFigureOut">
              <a:rPr lang="ru-RU" smtClean="0"/>
              <a:t>01.06.2017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046000"/>
            <a:ext cx="6552728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«Формирование художественно-эстетической </a:t>
            </a:r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деятельности».</a:t>
            </a:r>
            <a:endParaRPr lang="ru-RU" sz="24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140968"/>
            <a:ext cx="3440874" cy="35602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499992" y="4921072"/>
            <a:ext cx="4248472" cy="160427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выполнила: воспитатель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МБДОУ д/с.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№55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Карпенко Л.Н.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6134">
        <p14:switch dir="r"/>
      </p:transition>
    </mc:Choice>
    <mc:Fallback xmlns="">
      <p:transition spd="slow" advClick="0" advTm="61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183" y="0"/>
            <a:ext cx="7016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Методологическая основа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3671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В основу опыта положены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исследования  Л.А.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Венгера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Н.С.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Лейтес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О.М. Дьяченко, А.В. Запорожца, Т.С. Комаровой, Н.П.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Сакулиной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Е.А.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Флериной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по изучению психологических механизмов развития способности восприятия художественных образов;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теоретические подходы А.А.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Бодалева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В.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Ясвина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С.Д.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Дерябо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В.П. Лебедева  о роли творческой личности  взрослого  и развивающей образовательной среды как факторах,  обеспечивающих  свободное и активное саморазвитие и реализацию творческого потенциала дошкольников;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научные труды П.Р.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Атутова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А.В. Хуторского, Л.A. Парамоновой, В.Б. Хозиева и др. к развитию творческих  способностей детей   в процессе  активной  деятельности, имеющей продуктивный характер;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современные  технологии  Г.С.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Альтшуллера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Ю. В.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Рузановой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А.А. Мелик-Пашаева, Е.Л. Яковлевой, Ю.Н.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Кулюткина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А.И. Савенкова о развитии творческого потенциала и креативности дошкольников при создании своего личностного значимого творческого «продукта»;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методические рекомендации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Е.В.Полозовой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Л.В.Томашевской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Е.Ю.Герц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использованию нетрадиционных методов и приёмов  художественно-творческой деятельности в работе с дошкольниками.</a:t>
            </a:r>
          </a:p>
        </p:txBody>
      </p:sp>
    </p:spTree>
    <p:extLst>
      <p:ext uri="{BB962C8B-B14F-4D97-AF65-F5344CB8AC3E}">
        <p14:creationId xmlns:p14="http://schemas.microsoft.com/office/powerpoint/2010/main" val="33651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859">
        <p14:switch dir="r"/>
      </p:transition>
    </mc:Choice>
    <mc:Fallback xmlns="">
      <p:transition spd="slow" advTm="1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365" y="188640"/>
            <a:ext cx="7173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</a:rPr>
              <a:t>Учебно-методический комплект, дополнительная литература: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88969"/>
            <a:ext cx="5976664" cy="47763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789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42">
        <p14:doors dir="vert"/>
      </p:transition>
    </mc:Choice>
    <mc:Fallback xmlns="">
      <p:transition spd="slow" advTm="13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75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Игры и упражнения, используемые  для развития творческих способностей дошкольников.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25638"/>
            <a:ext cx="864096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Упражнения и игры, способствующие освоению детьми свойств изобразительных материалов 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 правил использования инструментов ;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Игры на развитие мелкой моторики (пальчиковые игры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),  игровые упражнения на развитие умений создавать простые формы (игровые ситуации «Наматывание нитки на клубок», «Лепим колобки»);</a:t>
            </a:r>
            <a:r>
              <a:rPr lang="ru-RU" i="1" dirty="0" smtClean="0">
                <a:solidFill>
                  <a:srgbClr val="073E87"/>
                </a:solidFill>
                <a:latin typeface="Candara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Упражнения, способствующие развитию умений связывать элементы рисунка 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(мазки, линии, штрихи) с предметами окружения;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Использование приемов сотворчества 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(дети выполняют рисунок на подготовленном воспитателем силуэте, дорисовывают элементы) и создания коллективных композиций;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Применение нетрадиционных техник и материалов: 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рисование ладошками, пальцами, штампами, аппликация обрывками цветной бумаги и дорисовка, наклеивание ватных шариков, ниток, толченой скорлупы, лепка из разноцветного теста с нанесением рисунка штампами или последующим раскрашиванием;</a:t>
            </a:r>
            <a:r>
              <a:rPr lang="ru-RU" i="1" dirty="0" smtClean="0">
                <a:solidFill>
                  <a:srgbClr val="073E87"/>
                </a:solidFill>
                <a:latin typeface="Candara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Игры и упражнения, способствующие формированию сенсорного опыта детей: 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тактильное и зрительное обследование предметов и игрушек;</a:t>
            </a:r>
            <a:r>
              <a:rPr lang="ru-RU" i="1" dirty="0" smtClean="0">
                <a:solidFill>
                  <a:srgbClr val="073E87"/>
                </a:solidFill>
                <a:latin typeface="Candara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Рассматривание привлекательных 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игрушек, предметов быта ;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Рассматривание ярких книг с иллюстрациями 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к русским народным сказкам, </a:t>
            </a:r>
            <a:r>
              <a:rPr lang="ru-RU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958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830">
        <p14:prism isInverted="1"/>
      </p:transition>
    </mc:Choice>
    <mc:Fallback xmlns="">
      <p:transition spd="slow" advTm="21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Реализация проекта через разные виды детской деятельности.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69">
        <p14:pan dir="u"/>
      </p:transition>
    </mc:Choice>
    <mc:Fallback xmlns="">
      <p:transition spd="slow" advTm="40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4" y="1556792"/>
            <a:ext cx="7440575" cy="46368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1104" y="391436"/>
            <a:ext cx="74405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Познавательно-исследовательская деятельность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2" y="0"/>
            <a:ext cx="3516358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96" y="2276872"/>
            <a:ext cx="5650704" cy="19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6697" r="-5033" b="-6697"/>
          <a:stretch/>
        </p:blipFill>
        <p:spPr>
          <a:xfrm>
            <a:off x="3493296" y="0"/>
            <a:ext cx="5976664" cy="2450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472"/>
            <a:ext cx="3493296" cy="267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48472"/>
            <a:ext cx="5796135" cy="26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729">
        <p14:gallery dir="l"/>
      </p:transition>
    </mc:Choice>
    <mc:Fallback xmlns="">
      <p:transition spd="slow" advTm="8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28800"/>
            <a:ext cx="6984776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Конструктивная деятельность (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декупаж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бисероплетение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73031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32" y="0"/>
            <a:ext cx="4861048" cy="6093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8"/>
          <a:stretch/>
        </p:blipFill>
        <p:spPr>
          <a:xfrm>
            <a:off x="-3" y="3284983"/>
            <a:ext cx="4273035" cy="3573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30" y="3954934"/>
            <a:ext cx="4870970" cy="29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417">
        <p14:flythrough/>
      </p:transition>
    </mc:Choice>
    <mc:Fallback xmlns="">
      <p:transition spd="slow" advTm="7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1" r="10000" b="18178"/>
          <a:stretch/>
        </p:blipFill>
        <p:spPr>
          <a:xfrm>
            <a:off x="0" y="3660090"/>
            <a:ext cx="3491881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-517" r="18269" b="6901"/>
          <a:stretch/>
        </p:blipFill>
        <p:spPr>
          <a:xfrm>
            <a:off x="15037" y="0"/>
            <a:ext cx="3476844" cy="3789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0"/>
            <a:ext cx="5652119" cy="68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927">
        <p14:gallery dir="l"/>
      </p:transition>
    </mc:Choice>
    <mc:Fallback xmlns="">
      <p:transition spd="slow" advTm="39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176111"/>
            <a:ext cx="756084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99592" y="235496"/>
            <a:ext cx="777686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Изобразительная деятельность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2">
        <p14:ferris dir="l"/>
      </p:transition>
    </mc:Choice>
    <mc:Fallback xmlns="">
      <p:transition spd="slow" advTm="43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722" y="1628800"/>
            <a:ext cx="842493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: - воспитатель, дети, родители.</a:t>
            </a:r>
          </a:p>
          <a:p>
            <a:endParaRPr lang="ru-RU" sz="23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Тип проекта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: - продуктивный.</a:t>
            </a:r>
            <a:endParaRPr lang="ru-RU" sz="23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3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Срок реализации проекта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: - (октябрь 2014 г.-апрель 2015г.)</a:t>
            </a:r>
          </a:p>
          <a:p>
            <a:endParaRPr lang="ru-RU" sz="23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300" b="1" u="sng" dirty="0" smtClean="0">
                <a:solidFill>
                  <a:schemeClr val="tx2">
                    <a:lumMod val="75000"/>
                  </a:schemeClr>
                </a:solidFill>
              </a:rPr>
              <a:t>По продолжительности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: -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>долгосрочный </a:t>
            </a:r>
          </a:p>
          <a:p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268">
        <p14:gallery dir="l"/>
      </p:transition>
    </mc:Choice>
    <mc:Fallback xmlns="">
      <p:transition spd="slow" advTm="92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4" y="188640"/>
            <a:ext cx="4324148" cy="3871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07469"/>
            <a:ext cx="4392488" cy="4261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74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450">
        <p14:flip dir="r"/>
      </p:transition>
    </mc:Choice>
    <mc:Fallback xmlns="">
      <p:transition spd="slow" advTm="54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" y="1052736"/>
            <a:ext cx="7056784" cy="5005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9025" y="98975"/>
            <a:ext cx="8784975" cy="8241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Игровая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574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646">
        <p14:gallery dir="l"/>
      </p:transition>
    </mc:Choice>
    <mc:Fallback xmlns="">
      <p:transition spd="slow" advTm="46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52" y="20782"/>
            <a:ext cx="4621456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" y="20782"/>
            <a:ext cx="4554076" cy="3336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" y="3212976"/>
            <a:ext cx="4536596" cy="3645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52" y="2564904"/>
            <a:ext cx="4621848" cy="2038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52" y="4439408"/>
            <a:ext cx="4621456" cy="24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7377">
        <p14:warp dir="in"/>
      </p:transition>
    </mc:Choice>
    <mc:Fallback xmlns="">
      <p:transition spd="slow" advTm="7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469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5" y="332656"/>
            <a:ext cx="68541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0343" r="6177" b="12470"/>
          <a:stretch/>
        </p:blipFill>
        <p:spPr bwMode="auto">
          <a:xfrm>
            <a:off x="4585892" y="3163888"/>
            <a:ext cx="4545714" cy="369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544">
        <p14:switch dir="r"/>
      </p:transition>
    </mc:Choice>
    <mc:Fallback xmlns="">
      <p:transition spd="slow" advTm="55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127" y="18864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Уровень развития дошкольников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(старшей возрастной группы)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по художественно-эстетическому направлению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сентябрь 2014 г.- апрель 2015 г.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учебного года.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диагностике принимали участие 27 детей в возрасте 5-6 лет.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диагностика показала: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24117050"/>
              </p:ext>
            </p:extLst>
          </p:nvPr>
        </p:nvGraphicFramePr>
        <p:xfrm>
          <a:off x="251520" y="2420888"/>
          <a:ext cx="871296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8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6168">
        <p14:gallery dir="l"/>
      </p:transition>
    </mc:Choice>
    <mc:Fallback xmlns="">
      <p:transition spd="slow" advTm="161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200" y="260648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данная диагностика проводилась по следующим показателям: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умение пользоваться ножницами (нарезание длинных и коротких   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полосок, преобразование одних геометрических фигур в другие 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(например:  вырезание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кругов из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квадратов и т.п.), создание из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этих фигур изображения разных предметов или декоративных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композиций;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умение изображать предметы и создавать несложные сюжетные композиции, используя разнообразные приёмы вырезания, а также обрывания бумаги;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умение создавать изображение предметов (по представлению или с натуры), сюжетные изображения (на темы окружающей жизни, явлений природы, литературных произведений);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умение выделять выразительные средства в разных видах искусства (форма, цвет, колорит, композиция);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334">
        <p14:gallery dir="l"/>
      </p:transition>
    </mc:Choice>
    <mc:Fallback xmlns="">
      <p:transition spd="slow" advTm="113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умение использовать различные цвета и оттенки для создания выразительных образов;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умение выполнять узоры по мотивам народного декоративно-прикладного искусства используя разнообразные приемы и элементы для создания узора;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умение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лепить предметы разной формы, используя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усвоенные ранее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приёмы и способы;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умение создавать небольшие сюжетные композиции, передавая пропорции, позы и движения фигур;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умение создавать изображения по мотивам народных игрушек;</a:t>
            </a:r>
          </a:p>
        </p:txBody>
      </p:sp>
    </p:spTree>
    <p:extLst>
      <p:ext uri="{BB962C8B-B14F-4D97-AF65-F5344CB8AC3E}">
        <p14:creationId xmlns:p14="http://schemas.microsoft.com/office/powerpoint/2010/main" val="35492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42">
        <p14:doors dir="vert"/>
      </p:transition>
    </mc:Choice>
    <mc:Fallback xmlns="">
      <p:transition spd="slow" advTm="108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018" y="26064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Результаты работы 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родителями: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6062" y="2276872"/>
            <a:ext cx="7272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-Проявляют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интерес к совместной творческой продуктивной   деятельности;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	-Интересуются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жизнью детей в группе, оказывают посильную помощь в оформлении выставок;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	-Повысился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уровень компетентности в вопросах художественно-эстетического  развития дошкольников;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	-Сформировалась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потребность  участвовать в совместных проектах.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8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208">
        <p14:gallery dir="l"/>
      </p:transition>
    </mc:Choice>
    <mc:Fallback xmlns="">
      <p:transition spd="slow" advTm="112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962" y="260648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>
                <a:solidFill>
                  <a:srgbClr val="073E87">
                    <a:lumMod val="75000"/>
                  </a:srgbClr>
                </a:solidFill>
              </a:rPr>
              <a:t> </a:t>
            </a:r>
            <a:r>
              <a:rPr lang="ru-RU" sz="4800" dirty="0" smtClean="0">
                <a:solidFill>
                  <a:srgbClr val="073E87">
                    <a:lumMod val="75000"/>
                  </a:srgbClr>
                </a:solidFill>
              </a:rPr>
              <a:t>                  Вывод</a:t>
            </a:r>
            <a:r>
              <a:rPr lang="ru-RU" sz="4800" dirty="0">
                <a:solidFill>
                  <a:srgbClr val="073E87">
                    <a:lumMod val="75000"/>
                  </a:srgbClr>
                </a:solidFill>
              </a:rPr>
              <a:t>:</a:t>
            </a:r>
          </a:p>
          <a:p>
            <a:pPr lvl="0"/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	Целенаправленная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продуктивная художественно- творческая деятельность  способствует  развитию творческих способностей </a:t>
            </a:r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 дошкольников, а именно содействует освоению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базовых  и нетрадиционных техник рисования , аппликации, художественного конструирования и труда</a:t>
            </a:r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; на ряду с этим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наблюдается более высокий уровень формирования интегративных качеств </a:t>
            </a:r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 таких как;</a:t>
            </a:r>
            <a:endParaRPr lang="ru-RU" sz="2200" dirty="0">
              <a:solidFill>
                <a:srgbClr val="073E87">
                  <a:lumMod val="75000"/>
                </a:srgbClr>
              </a:solidFill>
            </a:endParaRPr>
          </a:p>
          <a:p>
            <a:pPr lvl="0"/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- дети стали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творчески всматриваться в окружающий </a:t>
            </a:r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мир;</a:t>
            </a:r>
            <a:endParaRPr lang="ru-RU" sz="2200" dirty="0">
              <a:solidFill>
                <a:srgbClr val="073E87">
                  <a:lumMod val="75000"/>
                </a:srgbClr>
              </a:solidFill>
            </a:endParaRPr>
          </a:p>
          <a:p>
            <a:pPr lvl="0"/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- приобрели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опыт эстетического </a:t>
            </a:r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восприятия;</a:t>
            </a:r>
            <a:endParaRPr lang="ru-RU" sz="2200" dirty="0">
              <a:solidFill>
                <a:srgbClr val="073E87">
                  <a:lumMod val="75000"/>
                </a:srgbClr>
              </a:solidFill>
            </a:endParaRPr>
          </a:p>
          <a:p>
            <a:pPr lvl="0"/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- а</a:t>
            </a:r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ктивизировали 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творческие проявления в процессе  собственной продуктивной деятельности в ходе создания выразительного оригинального образа; </a:t>
            </a:r>
          </a:p>
          <a:p>
            <a:pPr lvl="0"/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- 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 п</a:t>
            </a:r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оявилась уверенность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, самостоятельность, инициативность в продуктивной художественной </a:t>
            </a:r>
            <a:r>
              <a:rPr lang="ru-RU" sz="2200" dirty="0" smtClean="0">
                <a:solidFill>
                  <a:srgbClr val="073E87">
                    <a:lumMod val="75000"/>
                  </a:srgbClr>
                </a:solidFill>
              </a:rPr>
              <a:t>деятельности</a:t>
            </a:r>
            <a:r>
              <a:rPr lang="ru-RU" sz="2200" dirty="0">
                <a:solidFill>
                  <a:srgbClr val="073E87">
                    <a:lumMod val="75000"/>
                  </a:srgbClr>
                </a:solidFill>
              </a:rPr>
              <a:t>.</a:t>
            </a:r>
          </a:p>
          <a:p>
            <a:pPr lvl="0"/>
            <a:endParaRPr lang="ru-RU" sz="2200" dirty="0">
              <a:solidFill>
                <a:srgbClr val="073E87">
                  <a:lumMod val="75000"/>
                </a:srgbClr>
              </a:solidFill>
            </a:endParaRPr>
          </a:p>
          <a:p>
            <a:pPr lvl="0"/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7360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173">
        <p14:gallery dir="l"/>
      </p:transition>
    </mc:Choice>
    <mc:Fallback xmlns="">
      <p:transition spd="slow" advTm="181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4749"/>
            <a:ext cx="8280920" cy="2746179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 !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163324"/>
            <a:ext cx="6912768" cy="324036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669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Этапы проекта:</a:t>
            </a:r>
          </a:p>
          <a:p>
            <a:endParaRPr lang="ru-RU" sz="2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</a:rPr>
              <a:t>этап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подготовительный: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сентябрь 2014г.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  изучение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методической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литературы;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подбор и подготовка демонстрационного материала.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одбор игры и упражнений,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используемыемых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для развития творческих способностей дошкольников.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практический октябрь 2014г. – март 2015г.</a:t>
            </a:r>
          </a:p>
          <a:p>
            <a:endParaRPr lang="ru-RU" sz="24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III этап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– итоговый: - апрель 2015г.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диагностика;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работа над презентацией проекта;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демонстрация проекта на сайте ДОУ;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обобщение опыта в различных изданиях;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01">
        <p14:prism/>
      </p:transition>
    </mc:Choice>
    <mc:Fallback xmlns="">
      <p:transition spd="slow" advTm="64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82341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815" y="-169741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4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Выбор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темы исследования, посвященного проблеме целенаправленного и активного воздействия на развитие художественно - творческих способностей детей в процессе продуктивной деятельности возник не случайно. Она проектировалась с учетом современных социально – культурных запросов, ФГОС(Приказ Министерства образования и науки Российской Федерации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17 октября 2013 г. N 1155 г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.),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 так же из интересов и возможностей детей.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Развитие творческих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способностей детей дошкольного возраста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имеет особое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значение. Важную роль в их развитии играет продуктивная деятельность, так как, наряду с игровой, она в дошкольном детстве является ведущей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деятельностью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Продуктивная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деятельность дошкольников при создании определенных условий,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способствует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развитию художественно – творческих способностей детей, 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именно: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формированию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 них самостоятельности, творческой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активности;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усвоению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детьми специальных знаний и умений, благоприятствующих их формированию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.(Т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С. Комарова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Совершенствованию пальчиковой моторики детей считаю метод продуктивной деятельности через нетрадиционные виды аппликации, рисования и лепки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(Ю. В.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Рузанова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6124">
        <p14:gallery dir="l"/>
      </p:transition>
    </mc:Choice>
    <mc:Fallback xmlns="">
      <p:transition spd="slow" advTm="16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843"/>
            <a:ext cx="734481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Новизна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 опыта заключается в переосмыслении целевых и содержательных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ориентиров художественно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– эстетического развития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дошкольников посредствам: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	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- использования наряду с традиционными приемами нетрадиционных методов продуктивной художественной   деятельности;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	-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взаимосвязи непосредственно  образовательной с самостоятельной и совместной с педагогом деятельностью детей;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	-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взаимодействия с родителями как активными участниками образовательного процесса.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1" y="201827"/>
            <a:ext cx="5328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Новизна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6278">
        <p14:pan dir="u"/>
      </p:transition>
    </mc:Choice>
    <mc:Fallback xmlns="">
      <p:transition spd="slow" advTm="162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560840" cy="486115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Цель:- становление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эстетического отношения к окружающему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миру, через продуктивную деятельность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посредством  использования   традиционных  и нетрадиционных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техник в этой области.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7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3">
        <p14:ferris dir="l"/>
      </p:transition>
    </mc:Choice>
    <mc:Fallback xmlns="">
      <p:transition spd="slow" advTm="108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534"/>
            <a:ext cx="6321896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Задачи: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79468"/>
            <a:ext cx="85689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Развивать продуктивную деятельность (рисование, лепку, конструирование; - через нетрадиционные виды деятельности).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Знакомить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 художественными особенностями и конструктивными возможностями различных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материалов;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Упражнять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 преобразовании материалов в различные конструкции (складывание,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сминание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, формовка, соединение нескольких образов в одно целое и др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.);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Содействовать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освоению базовых  и нетрадиционных техник рисования , аппликации, художественного конструирования и труда; Развивать художественное восприятие, наглядно-образное мышление, творческое воображение и художественный вкус;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Активизировать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творческие проявления в процессе  собственной продуктивной деятельности в ходе создания выразительного оригинального образа; 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Согласовывать замысел, действия и планирование  в процессе выполнения коллективных творческих работ.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Привлекать к творческому экспериментированию с изобразительными материалами, применению способов создания изображения по собственной инициативе и в новых условиях, использованию разнообразных изобразительных техник и их сочетаний;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Воспитывать уверенность, самостоятельность, инициативность в продуктивной художественной деятельности; 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Вовлекать родителей в совместную творческую деятельность, повышать их педагогическую компетентность в области художественно-эстетического развития  детей.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1">
        <p14:ferris dir="l"/>
      </p:transition>
    </mc:Choice>
    <mc:Fallback xmlns="">
      <p:transition spd="slow" advTm="157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Противоречия: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между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ориентацией нового содержания образования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творческое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развитие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личности дошкольника и традиционными формами обучения;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между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сформированностью у дошкольников определённой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системы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фактических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знаний и недостаточным развитием творческого воображения;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между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необходимостью развития художественно – творческих способностей ребенка и недостатком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психолого-педагогических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знаний в этой области у педагогов и родителей.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sz="5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7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81">
        <p14:prism isContent="1" isInverted="1"/>
      </p:transition>
    </mc:Choice>
    <mc:Fallback xmlns="">
      <p:transition spd="slow" advTm="62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Содержание проекта: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03509"/>
            <a:ext cx="792088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	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Программа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прикладному творчеству в старшей группе, разработана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учетом ФГОС, а именно  Приказа Министерства образования и науки Р.Ф. от 17.10.2013г. №1155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 утверждении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федерального государственного образовательного стандарта дошкольного образования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 реализации программы художественно-эстетического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направления развития детей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дошкольного возраста учитывались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следующие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принципы: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Гуманизации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- Дифференциации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- Принцип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непрерывности и системности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образования;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Художественно-эстетическое развитие предполагает развитие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предпосылок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ценностно-смыслового восприятия и понимания произведений искусства (словесного, музыкального, изобразительного, мира природы; становление эстетического отношения к окружающему миру;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конструктивно-модельной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музыкальной и др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.)»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818">
        <p14:window dir="vert"/>
      </p:transition>
    </mc:Choice>
    <mc:Fallback xmlns="">
      <p:transition spd="slow" advTm="158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3400</TotalTime>
  <Words>975</Words>
  <Application>Microsoft Office PowerPoint</Application>
  <PresentationFormat>Экран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Цель:- становление эстетического отношения к окружающему миру, через продуктивную деятельность посредством  использования   традиционных  и нетрадиционных техник в этой области.</vt:lpstr>
      <vt:lpstr>    Задачи:</vt:lpstr>
      <vt:lpstr>        Противоречия:  между ориентацией нового содержания образования на творческое развитие личности дошкольника и традиционными формами обучения;  между сформированностью у дошкольников определённой системы фактических знаний и недостаточным развитием творческого воображения;  между необходимостью развития художественно – творческих способностей ребенка и недостатком психолого-педагогических знаний в этой области у педагогов и родителей.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«Детский сад №13 «Малышка» общеразвивающего вида с приоритетным художественно-эстетическим развитием воспитанников г. Новотроицка Оренбургской области.</dc:title>
  <dc:creator>Olga</dc:creator>
  <cp:lastModifiedBy>123</cp:lastModifiedBy>
  <cp:revision>267</cp:revision>
  <dcterms:created xsi:type="dcterms:W3CDTF">2013-04-27T13:41:59Z</dcterms:created>
  <dcterms:modified xsi:type="dcterms:W3CDTF">2017-06-01T19:32:23Z</dcterms:modified>
</cp:coreProperties>
</file>