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6" r:id="rId4"/>
    <p:sldId id="265" r:id="rId5"/>
    <p:sldId id="259" r:id="rId6"/>
    <p:sldId id="266" r:id="rId7"/>
    <p:sldId id="267" r:id="rId8"/>
    <p:sldId id="273" r:id="rId9"/>
    <p:sldId id="260" r:id="rId10"/>
    <p:sldId id="268" r:id="rId11"/>
    <p:sldId id="262" r:id="rId12"/>
    <p:sldId id="269" r:id="rId13"/>
    <p:sldId id="263" r:id="rId14"/>
    <p:sldId id="270" r:id="rId15"/>
    <p:sldId id="274" r:id="rId16"/>
    <p:sldId id="275" r:id="rId17"/>
    <p:sldId id="276" r:id="rId18"/>
    <p:sldId id="278" r:id="rId19"/>
    <p:sldId id="280" r:id="rId20"/>
    <p:sldId id="281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80539017988622"/>
          <c:y val="9.5699439597077537E-2"/>
          <c:w val="0.5511840280198449"/>
          <c:h val="0.904300559501213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0394">
              <a:solidFill>
                <a:srgbClr val="000000"/>
              </a:solidFill>
              <a:prstDash val="solid"/>
            </a:ln>
          </c:spPr>
          <c:explosion val="4"/>
          <c:dPt>
            <c:idx val="1"/>
            <c:spPr>
              <a:solidFill>
                <a:srgbClr val="993366"/>
              </a:solidFill>
              <a:ln w="10394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039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0394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0</c:v>
                </c:pt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039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039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0394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firstSliceAng val="0"/>
      </c:pieChart>
      <c:spPr>
        <a:solidFill>
          <a:srgbClr val="C0C0C0"/>
        </a:solidFill>
        <a:ln w="1039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83698659289215"/>
          <c:y val="0.41866380338821302"/>
          <c:w val="0.10840568956269143"/>
          <c:h val="0.33062696806646313"/>
        </c:manualLayout>
      </c:layout>
      <c:spPr>
        <a:noFill/>
        <a:ln w="2598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8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47773279352236"/>
          <c:y val="9.148264984227121E-2"/>
          <c:w val="0.52834008097165941"/>
          <c:h val="0.82334384858044163"/>
        </c:manualLayout>
      </c:layout>
      <c:pieChart>
        <c:varyColors val="1"/>
        <c:firstSliceAng val="0"/>
      </c:pieChart>
      <c:spPr>
        <a:solidFill>
          <a:srgbClr val="C0C0C0"/>
        </a:solidFill>
        <a:ln w="1041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93125428825721"/>
          <c:y val="0.34285399008482542"/>
          <c:w val="9.0017390792390725E-2"/>
          <c:h val="0.57574860475855161"/>
        </c:manualLayout>
      </c:layout>
      <c:spPr>
        <a:noFill/>
        <a:ln w="2604">
          <a:solidFill>
            <a:srgbClr val="000000"/>
          </a:solidFill>
          <a:prstDash val="solid"/>
        </a:ln>
      </c:spPr>
      <c:txPr>
        <a:bodyPr/>
        <a:lstStyle/>
        <a:p>
          <a:pPr>
            <a:defRPr sz="90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8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47995979181824"/>
          <c:y val="0"/>
          <c:w val="0.70746470845276055"/>
          <c:h val="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0412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утренний завтрак -25%</c:v>
                </c:pt>
                <c:pt idx="1">
                  <c:v>Второй завтрак - 15%</c:v>
                </c:pt>
                <c:pt idx="2">
                  <c:v>Обед - 45%</c:v>
                </c:pt>
                <c:pt idx="3">
                  <c:v>Ужин - 15%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45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041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утренний завтрак -25%</c:v>
                </c:pt>
                <c:pt idx="1">
                  <c:v>Второй завтрак - 15%</c:v>
                </c:pt>
                <c:pt idx="2">
                  <c:v>Обед - 45%</c:v>
                </c:pt>
                <c:pt idx="3">
                  <c:v>Ужин - 15%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041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041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утренний завтрак -25%</c:v>
                </c:pt>
                <c:pt idx="1">
                  <c:v>Второй завтрак - 15%</c:v>
                </c:pt>
                <c:pt idx="2">
                  <c:v>Обед - 45%</c:v>
                </c:pt>
                <c:pt idx="3">
                  <c:v>Ужин - 15%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firstSliceAng val="0"/>
      </c:pieChart>
      <c:spPr>
        <a:solidFill>
          <a:srgbClr val="C0C0C0"/>
        </a:solidFill>
        <a:ln w="10412">
          <a:solidFill>
            <a:srgbClr val="80808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3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222722267327379"/>
          <c:y val="0.18418022154408953"/>
          <c:w val="0.84481364829396322"/>
          <c:h val="0.361000246062992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Лист1!$A$2:$A$13</c:f>
              <c:strCache>
                <c:ptCount val="12"/>
                <c:pt idx="0">
                  <c:v>Лыжные гонки</c:v>
                </c:pt>
                <c:pt idx="1">
                  <c:v>Фигурное катание</c:v>
                </c:pt>
                <c:pt idx="2">
                  <c:v>Биатлон</c:v>
                </c:pt>
                <c:pt idx="3">
                  <c:v>Конькобежный спорт</c:v>
                </c:pt>
                <c:pt idx="4">
                  <c:v>Фристайл</c:v>
                </c:pt>
                <c:pt idx="5">
                  <c:v>Хоккей</c:v>
                </c:pt>
                <c:pt idx="6">
                  <c:v>Сноубординг</c:v>
                </c:pt>
                <c:pt idx="7">
                  <c:v>Горнолыжный спорт</c:v>
                </c:pt>
                <c:pt idx="8">
                  <c:v>Бобслей</c:v>
                </c:pt>
                <c:pt idx="9">
                  <c:v>Санный спорт</c:v>
                </c:pt>
                <c:pt idx="10">
                  <c:v>Скелетон</c:v>
                </c:pt>
                <c:pt idx="11">
                  <c:v>Лыжное двоеборье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36</c:v>
                </c:pt>
                <c:pt idx="1">
                  <c:v>26</c:v>
                </c:pt>
                <c:pt idx="2">
                  <c:v>26</c:v>
                </c:pt>
                <c:pt idx="3">
                  <c:v>10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axId val="86895616"/>
        <c:axId val="86958848"/>
      </c:barChart>
      <c:catAx>
        <c:axId val="86895616"/>
        <c:scaling>
          <c:orientation val="minMax"/>
        </c:scaling>
        <c:axPos val="b"/>
        <c:tickLblPos val="nextTo"/>
        <c:crossAx val="86958848"/>
        <c:crosses val="autoZero"/>
        <c:auto val="1"/>
        <c:lblAlgn val="ctr"/>
        <c:lblOffset val="100"/>
      </c:catAx>
      <c:valAx>
        <c:axId val="86958848"/>
        <c:scaling>
          <c:orientation val="minMax"/>
        </c:scaling>
        <c:axPos val="l"/>
        <c:majorGridlines/>
        <c:numFmt formatCode="General" sourceLinked="1"/>
        <c:tickLblPos val="nextTo"/>
        <c:crossAx val="86895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7564575645755E-2"/>
          <c:y val="8.8825214899713498E-2"/>
          <c:w val="0.37664965155217667"/>
          <c:h val="0.55728774974556716"/>
        </c:manualLayout>
      </c:layout>
      <c:pieChart>
        <c:varyColors val="1"/>
        <c:firstSliceAng val="0"/>
      </c:pieChart>
      <c:spPr>
        <a:solidFill>
          <a:srgbClr val="C0C0C0"/>
        </a:solidFill>
        <a:ln w="10417">
          <a:solidFill>
            <a:srgbClr val="80808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0.00707</cdr:x>
      <cdr:y>0.04878</cdr:y>
    </cdr:from>
    <cdr:to>
      <cdr:x>1</cdr:x>
      <cdr:y>1</cdr:y>
    </cdr:to>
    <cdr:pic>
      <cdr:nvPicPr>
        <cdr:cNvPr id="2" name="Рисунок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05" y="288031"/>
          <a:ext cx="7848872" cy="5616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03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83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86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6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3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94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35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52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96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3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3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7182-601E-475A-B0A2-93373483503C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8595-8867-43AB-8401-6DE35242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4400" b="1" dirty="0"/>
              <a:t>«Скажи мне и я забуду,</a:t>
            </a:r>
            <a:br>
              <a:rPr lang="ru-RU" altLang="ru-RU" sz="4400" b="1" dirty="0"/>
            </a:br>
            <a:r>
              <a:rPr lang="ru-RU" altLang="ru-RU" sz="4400" b="1" dirty="0"/>
              <a:t>Покажи мне и я запомню,</a:t>
            </a:r>
            <a:br>
              <a:rPr lang="ru-RU" altLang="ru-RU" sz="4400" b="1" dirty="0"/>
            </a:br>
            <a:r>
              <a:rPr lang="ru-RU" altLang="ru-RU" sz="4400" b="1" dirty="0"/>
              <a:t>Вовлеки меня и я научусь</a:t>
            </a:r>
            <a:r>
              <a:rPr lang="ru-RU" altLang="ru-RU" sz="4400" b="1" dirty="0" smtClean="0"/>
              <a:t>»</a:t>
            </a:r>
            <a:r>
              <a:rPr lang="ru-RU" altLang="ru-RU" sz="4400" b="1" dirty="0"/>
              <a:t/>
            </a:r>
            <a:br>
              <a:rPr lang="ru-RU" altLang="ru-RU" sz="4400" b="1" dirty="0"/>
            </a:br>
            <a:r>
              <a:rPr lang="ru-RU" altLang="ru-RU" sz="4400" b="1" dirty="0"/>
              <a:t/>
            </a:r>
            <a:br>
              <a:rPr lang="ru-RU" altLang="ru-RU" sz="4400" b="1" dirty="0"/>
            </a:br>
            <a:r>
              <a:rPr lang="ru-RU" altLang="ru-RU" sz="4400" b="1" dirty="0"/>
              <a:t>                  </a:t>
            </a:r>
            <a:r>
              <a:rPr lang="ru-RU" altLang="ru-RU" sz="4400" b="1" i="1" dirty="0"/>
              <a:t>Китайская мудрость</a:t>
            </a:r>
            <a:r>
              <a:rPr lang="ru-RU" altLang="ru-RU" sz="4400" b="1" i="1" dirty="0">
                <a:solidFill>
                  <a:srgbClr val="6600CC"/>
                </a:solidFill>
              </a:rPr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7759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32656"/>
            <a:ext cx="79928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1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40871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3458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36979"/>
            <a:ext cx="836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ли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Лохнесское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чудовище?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765728"/>
              </p:ext>
            </p:extLst>
          </p:nvPr>
        </p:nvGraphicFramePr>
        <p:xfrm>
          <a:off x="323850" y="1385888"/>
          <a:ext cx="8496300" cy="5237162"/>
        </p:xfrm>
        <a:graphic>
          <a:graphicData uri="http://schemas.openxmlformats.org/presentationml/2006/ole">
            <p:oleObj spid="_x0000_s2057" r:id="rId3" imgW="8230313" imgH="507231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378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4789707"/>
              </p:ext>
            </p:extLst>
          </p:nvPr>
        </p:nvGraphicFramePr>
        <p:xfrm>
          <a:off x="395536" y="672999"/>
          <a:ext cx="8064896" cy="4123359"/>
        </p:xfrm>
        <a:graphic>
          <a:graphicData uri="http://schemas.openxmlformats.org/presentationml/2006/ole">
            <p:oleObj spid="_x0000_s1033" name="Диаграмма" r:id="rId3" imgW="4905451" imgH="2686202" progId="Excel.Sheet.8">
              <p:embed/>
            </p:oleObj>
          </a:graphicData>
        </a:graphic>
      </p:graphicFrame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827584" y="116632"/>
            <a:ext cx="6870700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smtClean="0">
                <a:solidFill>
                  <a:schemeClr val="tx2"/>
                </a:solidFill>
              </a:rPr>
              <a:t>Круговая диаграмма площадей океанов (млн.кв.км.)</a:t>
            </a:r>
            <a:endParaRPr lang="ru-RU" altLang="ru-RU" sz="2800" b="1" dirty="0" smtClean="0">
              <a:solidFill>
                <a:schemeClr val="tx2"/>
              </a:solidFill>
            </a:endParaRPr>
          </a:p>
        </p:txBody>
      </p:sp>
      <p:pic>
        <p:nvPicPr>
          <p:cNvPr id="6" name="i-main-pic" descr="Картинка 9 из 2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60134" y="4365104"/>
            <a:ext cx="4071104" cy="23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9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2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Диаграмма «Самые известные проливы Планеты»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24696" y="1600200"/>
          <a:ext cx="7762146" cy="4900634"/>
        </p:xfrm>
        <a:graphic>
          <a:graphicData uri="http://schemas.openxmlformats.org/presentationml/2006/ole">
            <p:oleObj spid="_x0000_s26626" r:id="rId3" imgW="8401016" imgH="53588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76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928670"/>
          <a:ext cx="7643866" cy="5357850"/>
        </p:xfrm>
        <a:graphic>
          <a:graphicData uri="http://schemas.openxmlformats.org/presentationml/2006/ole">
            <p:oleObj spid="_x0000_s27650" r:id="rId3" imgW="8431499" imgH="53588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«Самые глубокие пещеры планеты»</a:t>
            </a:r>
            <a:endParaRPr lang="ru-RU" dirty="0"/>
          </a:p>
        </p:txBody>
      </p:sp>
      <p:graphicFrame>
        <p:nvGraphicFramePr>
          <p:cNvPr id="286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10331" y="1600200"/>
          <a:ext cx="7523337" cy="4525963"/>
        </p:xfrm>
        <a:graphic>
          <a:graphicData uri="http://schemas.openxmlformats.org/presentationml/2006/ole">
            <p:oleObj spid="_x0000_s28674" r:id="rId3" imgW="8187638" imgH="492599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Диаграмма «Самые известные проливы Планеты»</a:t>
            </a:r>
            <a:endParaRPr lang="ru-RU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500188"/>
          <a:ext cx="8401050" cy="5357812"/>
        </p:xfrm>
        <a:graphic>
          <a:graphicData uri="http://schemas.openxmlformats.org/presentationml/2006/ole">
            <p:oleObj spid="_x0000_s29698" r:id="rId3" imgW="8401016" imgH="5358848" progId="Excel.Shee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369CB0F-C479-485D-BB3E-0E1138190BBD}" type="slidenum">
              <a:rPr lang="ru-RU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«Самые высокие действующие вулканы мира»</a:t>
            </a:r>
            <a:endParaRPr lang="ru-RU" dirty="0"/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071546"/>
          <a:ext cx="7358086" cy="6429392"/>
        </p:xfrm>
        <a:graphic>
          <a:graphicData uri="http://schemas.openxmlformats.org/presentationml/2006/ole">
            <p:oleObj spid="_x0000_s30722" r:id="rId3" imgW="8285182" imgH="6925656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3143248"/>
            <a:ext cx="461665" cy="125426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Высота (м)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243A872B-F2D0-4DC9-9EB5-C4FDC278309A}" type="slidenum">
              <a:rPr lang="ru-RU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esktop\Мультфильм-животных-Слон-Рост-Диаграмма-Высота-Мера-Стены-Стикеры-Для-Детей-Номеров-DIY-Украшения-детская-мультфиль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488832" cy="66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4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Диаграмма «Любимый жанр телепередач»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6270708"/>
              </p:ext>
            </p:extLst>
          </p:nvPr>
        </p:nvGraphicFramePr>
        <p:xfrm>
          <a:off x="539550" y="1412776"/>
          <a:ext cx="8280921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57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5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1022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Найти интересную информацию из любых областей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учебник истории, географии и т.д.) Составить по ней диаграмму и вопросы на которые можно ответить с помощью этой диаграммы.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 мини проект 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27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Немо-Подводный-Рыбы-Пузырь-диаграмма-роста-наклейки-на-стены-для-детская-комната-Мультфильм-Высота-Мера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0"/>
            <a:ext cx="6840760" cy="6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6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8048836"/>
              </p:ext>
            </p:extLst>
          </p:nvPr>
        </p:nvGraphicFramePr>
        <p:xfrm>
          <a:off x="0" y="908720"/>
          <a:ext cx="9094126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22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8648437"/>
              </p:ext>
            </p:extLst>
          </p:nvPr>
        </p:nvGraphicFramePr>
        <p:xfrm>
          <a:off x="-145460" y="1268760"/>
          <a:ext cx="883226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2952124"/>
              </p:ext>
            </p:extLst>
          </p:nvPr>
        </p:nvGraphicFramePr>
        <p:xfrm>
          <a:off x="251520" y="692696"/>
          <a:ext cx="8570395" cy="55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720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из диаграмм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12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мировоззрение учащегося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развитие представления о прикладном характере математики, как инструменте познания мира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26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85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i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285728"/>
            <a:ext cx="8109544" cy="1271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Медали сборной России </a:t>
            </a:r>
            <a:r>
              <a:rPr lang="ru-RU" sz="2400" b="1" dirty="0" smtClean="0">
                <a:solidFill>
                  <a:srgbClr val="FF0000"/>
                </a:solidFill>
              </a:rPr>
              <a:t>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зимних Олимпийских играх»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75410108"/>
              </p:ext>
            </p:extLst>
          </p:nvPr>
        </p:nvGraphicFramePr>
        <p:xfrm>
          <a:off x="214298" y="976662"/>
          <a:ext cx="87154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0" name="Picture 2" descr="http://designgu.ru/wp/wp-content/uploads/2009/10/17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00197" cy="112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67627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263299"/>
              </p:ext>
            </p:extLst>
          </p:nvPr>
        </p:nvGraphicFramePr>
        <p:xfrm>
          <a:off x="513994" y="332656"/>
          <a:ext cx="82903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77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137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Лист Microsoft Office Excel 97-2003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Существует ли Лохнесское чудовище? </vt:lpstr>
      <vt:lpstr>Слайд 13</vt:lpstr>
      <vt:lpstr>Слайд 14</vt:lpstr>
      <vt:lpstr>Диаграмма «Самые известные проливы Планеты»</vt:lpstr>
      <vt:lpstr>Слайд 16</vt:lpstr>
      <vt:lpstr>«Самые глубокие пещеры планеты»</vt:lpstr>
      <vt:lpstr>Диаграмма «Самые известные проливы Планеты»</vt:lpstr>
      <vt:lpstr>«Самые высокие действующие вулканы мира»</vt:lpstr>
      <vt:lpstr>Диаграмма «Любимый жанр телепередач» </vt:lpstr>
      <vt:lpstr>Домашнее задание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21</cp:revision>
  <dcterms:created xsi:type="dcterms:W3CDTF">2017-04-16T09:44:57Z</dcterms:created>
  <dcterms:modified xsi:type="dcterms:W3CDTF">2017-04-19T05:01:45Z</dcterms:modified>
</cp:coreProperties>
</file>