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8" r:id="rId4"/>
    <p:sldId id="293" r:id="rId5"/>
    <p:sldId id="294" r:id="rId6"/>
    <p:sldId id="285" r:id="rId7"/>
    <p:sldId id="286" r:id="rId8"/>
    <p:sldId id="288" r:id="rId9"/>
    <p:sldId id="281" r:id="rId10"/>
    <p:sldId id="277" r:id="rId11"/>
    <p:sldId id="275" r:id="rId12"/>
    <p:sldId id="291" r:id="rId13"/>
    <p:sldId id="284" r:id="rId14"/>
    <p:sldId id="274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547" autoAdjust="0"/>
  </p:normalViewPr>
  <p:slideViewPr>
    <p:cSldViewPr>
      <p:cViewPr varScale="1">
        <p:scale>
          <a:sx n="89" d="100"/>
          <a:sy n="8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BF743-FBA3-4272-9898-1E531528CE4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17F1-CE02-495B-9372-0DAE1F0F8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17F1-CE02-495B-9372-0DAE1F0F88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17F1-CE02-495B-9372-0DAE1F0F881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17F1-CE02-495B-9372-0DAE1F0F88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95E74-F415-4A77-B103-BFFE6ACF28CB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0BB2-1926-434B-952E-5290D6A7C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5643601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C00000"/>
                </a:solidFill>
              </a:rPr>
              <a:t>БЕССМЕРТНЫЙ </a:t>
            </a:r>
            <a:r>
              <a:rPr lang="ru-RU" sz="6500" b="1" dirty="0" smtClean="0">
                <a:solidFill>
                  <a:srgbClr val="C00000"/>
                </a:solidFill>
              </a:rPr>
              <a:t>ПОЛК:</a:t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6500" b="1" dirty="0" smtClean="0">
                <a:solidFill>
                  <a:srgbClr val="C00000"/>
                </a:solidFill>
              </a:rPr>
              <a:t>память о героях</a:t>
            </a:r>
            <a:r>
              <a:rPr lang="ru-RU" sz="6500" b="1" dirty="0" smtClean="0">
                <a:solidFill>
                  <a:srgbClr val="C00000"/>
                </a:solidFill>
              </a:rPr>
              <a:t/>
            </a:r>
            <a:br>
              <a:rPr lang="ru-RU" sz="6500" b="1" dirty="0" smtClean="0">
                <a:solidFill>
                  <a:srgbClr val="C00000"/>
                </a:solidFill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800" dirty="0" smtClean="0"/>
              <a:t>Презентацию подготовил ученик </a:t>
            </a:r>
            <a:r>
              <a:rPr lang="ru-RU" sz="2800" dirty="0" smtClean="0"/>
              <a:t>6А </a:t>
            </a:r>
            <a:r>
              <a:rPr lang="ru-RU" sz="2800" dirty="0" smtClean="0"/>
              <a:t>класса </a:t>
            </a:r>
            <a:br>
              <a:rPr lang="ru-RU" sz="2800" dirty="0" smtClean="0"/>
            </a:br>
            <a:r>
              <a:rPr lang="ru-RU" sz="2800" dirty="0" smtClean="0"/>
              <a:t>МОУ СОШ № 21 имени П.А. Столыпина </a:t>
            </a:r>
            <a:br>
              <a:rPr lang="ru-RU" sz="2800" dirty="0" smtClean="0"/>
            </a:br>
            <a:r>
              <a:rPr lang="ru-RU" sz="2800" dirty="0" smtClean="0"/>
              <a:t>Семенов Игорь</a:t>
            </a:r>
            <a:br>
              <a:rPr lang="ru-RU" sz="28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2800" dirty="0" smtClean="0"/>
              <a:t>Руководитель: учитель истории и обществознания</a:t>
            </a:r>
            <a:br>
              <a:rPr lang="ru-RU" sz="2800" dirty="0" smtClean="0"/>
            </a:br>
            <a:r>
              <a:rPr lang="ru-RU" sz="2800" dirty="0" smtClean="0"/>
              <a:t>Исайкина Наталия Николаевна</a:t>
            </a:r>
            <a:r>
              <a:rPr lang="ru-RU" sz="28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5643570" cy="2928958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Мой прадед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Якушев Павел Петрович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прошел всю войну</a:t>
            </a:r>
            <a:br>
              <a:rPr lang="ru-RU" sz="3200" dirty="0" smtClean="0"/>
            </a:br>
            <a:r>
              <a:rPr lang="ru-RU" sz="3200" dirty="0" smtClean="0"/>
              <a:t>до Берлина </a:t>
            </a:r>
            <a:br>
              <a:rPr lang="ru-RU" sz="3200" dirty="0" smtClean="0"/>
            </a:br>
            <a:r>
              <a:rPr lang="ru-RU" sz="3200" dirty="0" smtClean="0"/>
              <a:t>в составе штурмового полка,</a:t>
            </a:r>
            <a:br>
              <a:rPr lang="ru-RU" sz="3200" dirty="0" smtClean="0"/>
            </a:br>
            <a:r>
              <a:rPr lang="ru-RU" sz="3200" dirty="0" smtClean="0"/>
              <a:t>работал в штабе</a:t>
            </a:r>
            <a:endParaRPr lang="ru-RU" sz="2800" dirty="0"/>
          </a:p>
        </p:txBody>
      </p:sp>
      <p:pic>
        <p:nvPicPr>
          <p:cNvPr id="37890" name="Picture 2" descr="http://polkszao.ru/images/polk/932/index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762250" cy="319087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/>
          <a:srcRect l="36212" t="68681" r="39607" b="19602"/>
          <a:stretch>
            <a:fillRect/>
          </a:stretch>
        </p:blipFill>
        <p:spPr bwMode="auto">
          <a:xfrm>
            <a:off x="571472" y="4758179"/>
            <a:ext cx="6143668" cy="186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3786190"/>
            <a:ext cx="628654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Награждён орденом Красного Знамени и медалями</a:t>
            </a:r>
          </a:p>
        </p:txBody>
      </p:sp>
      <p:pic>
        <p:nvPicPr>
          <p:cNvPr id="37897" name="Picture 9" descr="&amp;Ocy;&amp;rcy;&amp;dcy;&amp;iecy;&amp;ncy;&amp;acy; &amp;Scy;&amp;Scy;&amp;Scy;&amp;Rcy; - &amp;Mcy;&amp;iecy;&amp;zhcy;&amp;rcy;&amp;iecy;&amp;gcy;&amp;icy;&amp;ocy;&amp;ncy;&amp;acy;&amp;lcy;&amp;softcy;&amp;ncy;&amp;acy;&amp;yacy; &amp;ocy;&amp;bcy;&amp;shchcy;&amp;iecy;&amp;scy;&amp;tcy;&amp;vcy;&amp;iecy;&amp;ncy;&amp;ncy;&amp;acy;&amp;yacy; &amp;ocy;&amp;rcy;&amp;gcy;&amp;acy;&amp;ncy;&amp;icy;&amp;zcy;&amp;acy;&amp;tscy;&amp;icy;&amp;yacy; &amp;vcy;&amp;iecy;&amp;tcy;&amp;iecy;&amp;rcy;&amp;acy;&amp;ncy;&amp;ocy;&amp;vcy; &amp;pcy;&amp;ocy;&amp;dcy;&amp;rcy;&amp;acy;&amp;zcy;&amp;dcy;&amp;iecy;&amp;lcy;&amp;iecy;&amp;ncy;&amp;icy;&amp;jcy; &amp;scy;&amp;pcy;&amp;iecy;&amp;tscy;&amp;icy;&amp;acy;&amp;lcy;&amp;softcy;&amp;ncy;&amp;ocy;&amp;gcy;&amp;ocy; &amp;ncy;&amp;acy;&amp;zcy;&amp;ncy;&amp;acy;&amp;chcy;&amp;iecy;&amp;ncy;&amp;icy;&amp;yacy; &quot;&amp;Vcy;&amp;ycy;&amp;mcy;&amp;pcy;&amp;iecy;&amp;lcy;-&amp;Vcy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790608"/>
            <a:ext cx="1347784" cy="2737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5357850" cy="35004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Прабабушка 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Беднова Надежда Ивановна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прошла всю войну</a:t>
            </a:r>
            <a:br>
              <a:rPr lang="ru-RU" sz="3600" dirty="0" smtClean="0"/>
            </a:br>
            <a:r>
              <a:rPr lang="ru-RU" sz="3600" dirty="0" smtClean="0"/>
              <a:t>до Берлина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300" dirty="0" smtClean="0"/>
              <a:t>в составе авиационного полка,</a:t>
            </a:r>
            <a:br>
              <a:rPr lang="ru-RU" sz="3300" dirty="0" smtClean="0"/>
            </a:br>
            <a:r>
              <a:rPr lang="ru-RU" sz="3300" dirty="0" smtClean="0"/>
              <a:t>подвешивала бомбы </a:t>
            </a:r>
            <a:br>
              <a:rPr lang="ru-RU" sz="3300" dirty="0" smtClean="0"/>
            </a:br>
            <a:r>
              <a:rPr lang="ru-RU" sz="3300" dirty="0" smtClean="0"/>
              <a:t>к боевым самолётам</a:t>
            </a:r>
            <a:endParaRPr lang="ru-RU" sz="3300" dirty="0"/>
          </a:p>
        </p:txBody>
      </p:sp>
      <p:pic>
        <p:nvPicPr>
          <p:cNvPr id="35842" name="Picture 2" descr="http://polkszao.ru/images/polk/931/index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857520" cy="330093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4143380"/>
            <a:ext cx="62151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Награждена орденом Красного Знамени и медалями</a:t>
            </a:r>
          </a:p>
        </p:txBody>
      </p:sp>
      <p:pic>
        <p:nvPicPr>
          <p:cNvPr id="6" name="Picture 9" descr="&amp;Ocy;&amp;rcy;&amp;dcy;&amp;iecy;&amp;ncy;&amp;acy; &amp;Scy;&amp;Scy;&amp;Scy;&amp;Rcy; - &amp;Mcy;&amp;iecy;&amp;zhcy;&amp;rcy;&amp;iecy;&amp;gcy;&amp;icy;&amp;ocy;&amp;ncy;&amp;acy;&amp;lcy;&amp;softcy;&amp;ncy;&amp;acy;&amp;yacy; &amp;ocy;&amp;bcy;&amp;shchcy;&amp;iecy;&amp;scy;&amp;tcy;&amp;vcy;&amp;iecy;&amp;ncy;&amp;ncy;&amp;acy;&amp;yacy; &amp;ocy;&amp;rcy;&amp;gcy;&amp;acy;&amp;ncy;&amp;icy;&amp;zcy;&amp;acy;&amp;tscy;&amp;icy;&amp;yacy; &amp;vcy;&amp;iecy;&amp;tcy;&amp;iecy;&amp;rcy;&amp;acy;&amp;ncy;&amp;ocy;&amp;vcy; &amp;pcy;&amp;ocy;&amp;dcy;&amp;rcy;&amp;acy;&amp;zcy;&amp;dcy;&amp;iecy;&amp;lcy;&amp;iecy;&amp;ncy;&amp;icy;&amp;jcy; &amp;scy;&amp;pcy;&amp;iecy;&amp;tscy;&amp;icy;&amp;acy;&amp;lcy;&amp;softcy;&amp;ncy;&amp;ocy;&amp;gcy;&amp;ocy; &amp;ncy;&amp;acy;&amp;zcy;&amp;ncy;&amp;acy;&amp;chcy;&amp;iecy;&amp;ncy;&amp;icy;&amp;yacy; &quot;&amp;Vcy;&amp;ycy;&amp;mcy;&amp;pcy;&amp;iecy;&amp;lcy;-&amp;V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440" y="4071942"/>
            <a:ext cx="1090426" cy="2214578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 l="3646" t="40000" r="51562" b="48333"/>
          <a:stretch>
            <a:fillRect/>
          </a:stretch>
        </p:blipFill>
        <p:spPr bwMode="auto">
          <a:xfrm>
            <a:off x="285720" y="5214950"/>
            <a:ext cx="702133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 прабабушке написано в книгах, </a:t>
            </a:r>
            <a:br>
              <a:rPr lang="ru-RU" sz="2600" dirty="0" smtClean="0"/>
            </a:br>
            <a:r>
              <a:rPr lang="ru-RU" sz="2600" dirty="0" smtClean="0"/>
              <a:t>их автор – Герой Советского Союза</a:t>
            </a:r>
            <a:endParaRPr lang="ru-RU" sz="2600" dirty="0"/>
          </a:p>
        </p:txBody>
      </p:sp>
      <p:pic>
        <p:nvPicPr>
          <p:cNvPr id="43010" name="Picture 2" descr="&amp;Dcy;&amp;ocy;&amp;kcy;&amp;ucy;&amp;mcy;&amp;iecy;&amp;ncy;&amp;tcy;&amp;acy;&amp;lcy;&amp;softcy;&amp;ncy;&amp;ocy;&amp;iecy; &quot; &amp;Scy;&amp;tcy;&amp;rcy;&amp;acy;&amp;ncy;&amp;icy;&amp;tscy;&amp;acy; 3 &quot; &amp;Bcy;&amp;iecy;&amp;scy;&amp;pcy;&amp;lcy;&amp;acy;&amp;tcy;&amp;ncy;&amp;acy;&amp;yacy; &amp;bcy;&amp;icy;&amp;bcy;&amp;lcy;&amp;icy;&amp;ocy;&amp;tcy;&amp;iecy;&amp;kcy;&amp;acy; &amp;ecy;&amp;lcy;&amp;iecy;&amp;kcy;&amp;tcy;&amp;rcy;&amp;ocy;&amp;ncy;&amp;ncy;&amp;ycy;&amp;khcy; &amp;kcy;&amp;ncy;&amp;icy;&amp;gcy; &amp;Kcy;&amp;ncy;&amp;icy;&amp;gcy;&amp;ocy;&amp;ncy;&amp;ocy;&amp;shcy;&amp;acy;. Net. &amp;CHcy;&amp;icy;&amp;tcy;&amp;acy;&amp;tcy;&amp;softcy; &amp;ocy;&amp;ncy;&amp;lcy;&amp;acy;&amp;jcy;&amp;ncy;, &amp;scy;&amp;kcy;&amp;acy;&amp;chcy;&amp;acy;&amp;tcy;&amp;softcy; &amp;bcy;&amp;iecy;&amp;scy;&amp;pcy;&amp;lcy;&amp;acy;&amp;tcy;&amp;ncy;&amp;ocy; &amp;icy; &amp;bcy;&amp;iecy;&amp;zcy; &amp;rcy;&amp;iecy;&amp;gcy;&amp;icy;"/>
          <p:cNvPicPr>
            <a:picLocks noChangeAspect="1" noChangeArrowheads="1"/>
          </p:cNvPicPr>
          <p:nvPr/>
        </p:nvPicPr>
        <p:blipFill>
          <a:blip r:embed="rId2"/>
          <a:srcRect t="2173" b="3298"/>
          <a:stretch>
            <a:fillRect/>
          </a:stretch>
        </p:blipFill>
        <p:spPr bwMode="auto">
          <a:xfrm>
            <a:off x="6072198" y="2143116"/>
            <a:ext cx="2677233" cy="4087196"/>
          </a:xfrm>
          <a:prstGeom prst="rect">
            <a:avLst/>
          </a:prstGeom>
          <a:noFill/>
        </p:spPr>
      </p:pic>
      <p:pic>
        <p:nvPicPr>
          <p:cNvPr id="43012" name="Picture 4" descr="&amp;Kcy;&amp;ncy;&amp;icy;&amp;zhcy;&amp;ncy;&amp;ycy;&amp;jcy; &amp;mcy;&amp;acy;&amp;gcy;&amp;acy;&amp;zcy;&amp;icy;&amp;ncy;, &amp;bcy;&amp;ucy;&amp;kcy;&amp;icy;&amp;ncy;&amp;icy;&amp;scy;&amp;tcy;&amp;icy;&amp;chcy;&amp;iecy;&amp;scy;&amp;kcy;&amp;icy;&amp;jcy; &amp;icy; &amp;ncy;&amp;iecy; &amp;tcy;&amp;ocy;&amp;lcy;&amp;softcy;&amp;kcy;&amp;ocy;. . &amp;Kcy;&amp;ucy;&amp;pcy;&amp;icy;&amp;tcy;&amp;softcy; &amp;kcy;&amp;ncy;&amp;icy;&amp;gcy;&amp;icy;…"/>
          <p:cNvPicPr>
            <a:picLocks noChangeAspect="1" noChangeArrowheads="1"/>
          </p:cNvPicPr>
          <p:nvPr/>
        </p:nvPicPr>
        <p:blipFill>
          <a:blip r:embed="rId3"/>
          <a:srcRect l="5458" t="551" r="1747" b="4255"/>
          <a:stretch>
            <a:fillRect/>
          </a:stretch>
        </p:blipFill>
        <p:spPr bwMode="auto">
          <a:xfrm>
            <a:off x="357158" y="2571744"/>
            <a:ext cx="2628125" cy="3643338"/>
          </a:xfrm>
          <a:prstGeom prst="rect">
            <a:avLst/>
          </a:prstGeom>
          <a:noFill/>
        </p:spPr>
      </p:pic>
      <p:pic>
        <p:nvPicPr>
          <p:cNvPr id="43014" name="Picture 6" descr="&amp;SHcy;&amp;ucy;&amp;kcy;&amp;acy;&amp;chcy; &amp;Mcy;&amp;iecy;&amp;mcy;&amp;ocy;&amp;rcy;&amp;icy;&amp;acy;&amp;lcy;&amp;softcy;&amp;ncy;&amp;acy;&amp;yacy; &amp;dcy;&amp;ocy;&amp;scy;&amp;kcy;&amp;acy; &amp;vcy; &amp;chcy;&amp;iecy;&amp;scy;&amp;tcy;&amp;softcy; &amp;Gcy;&amp;iecy;&amp;rcy;&amp;ocy;&amp;yacy; &amp;Scy;&amp;ocy;&amp;vcy;&amp;iecy;&amp;tcy;&amp;scy;&amp;kcy;&amp;ocy;&amp;gcy;&amp;ocy; &amp;Scy;&amp;ocy;&amp;yucy;&amp;zcy;&amp;acy; &amp;Kcy;.&amp;Fcy;. &amp;Bcy;&amp;iecy;&amp;lcy;&amp;ocy;&amp;kcy;&amp;ocy;&amp;ncy;&amp;yacy; &amp;vcy; &amp;gcy;. &amp;KHcy;&amp;acy;&amp;rcy;&amp;softcy;&amp;kcy;&amp;ocy;&amp;vcy;&amp;iecy;"/>
          <p:cNvPicPr>
            <a:picLocks noChangeAspect="1" noChangeArrowheads="1"/>
          </p:cNvPicPr>
          <p:nvPr/>
        </p:nvPicPr>
        <p:blipFill>
          <a:blip r:embed="rId4"/>
          <a:srcRect l="3023" t="607" r="3762" b="33552"/>
          <a:stretch>
            <a:fillRect/>
          </a:stretch>
        </p:blipFill>
        <p:spPr bwMode="auto">
          <a:xfrm>
            <a:off x="3143240" y="1357298"/>
            <a:ext cx="2714644" cy="1670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5929354" cy="35115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Прадед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Калинин Василий </a:t>
            </a:r>
            <a:r>
              <a:rPr lang="ru-RU" sz="3200" dirty="0" err="1" smtClean="0">
                <a:solidFill>
                  <a:srgbClr val="C00000"/>
                </a:solidFill>
              </a:rPr>
              <a:t>Арсентьевич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spc="150" dirty="0" smtClean="0"/>
              <a:t>был разведчиком.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Он пропал без вести </a:t>
            </a:r>
            <a:br>
              <a:rPr lang="ru-RU" sz="3200" dirty="0" smtClean="0"/>
            </a:br>
            <a:r>
              <a:rPr lang="ru-RU" sz="3200" dirty="0" smtClean="0"/>
              <a:t>в боях за Смоленск </a:t>
            </a:r>
            <a:br>
              <a:rPr lang="ru-RU" sz="3200" dirty="0" smtClean="0"/>
            </a:br>
            <a:r>
              <a:rPr lang="ru-RU" sz="3200" dirty="0" smtClean="0"/>
              <a:t>в 1941 году</a:t>
            </a:r>
            <a:endParaRPr lang="ru-RU" sz="3200" dirty="0"/>
          </a:p>
        </p:txBody>
      </p:sp>
      <p:pic>
        <p:nvPicPr>
          <p:cNvPr id="3" name="Picture 2" descr="http://blago-daru.com/sites/default/files/styles/img_350/public/family/3783-kalinin-vasiliy-arsentevich-1905-1941gg.jpg?itok=5AdMxBUw"/>
          <p:cNvPicPr>
            <a:picLocks noChangeAspect="1" noChangeArrowheads="1"/>
          </p:cNvPicPr>
          <p:nvPr/>
        </p:nvPicPr>
        <p:blipFill>
          <a:blip r:embed="rId3"/>
          <a:srcRect t="1212" r="37857" b="49113"/>
          <a:stretch>
            <a:fillRect/>
          </a:stretch>
        </p:blipFill>
        <p:spPr bwMode="auto">
          <a:xfrm>
            <a:off x="6643702" y="1500174"/>
            <a:ext cx="2000264" cy="3417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7256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Прабабушка  </a:t>
            </a:r>
            <a:r>
              <a:rPr lang="ru-RU" sz="3200" dirty="0" smtClean="0">
                <a:solidFill>
                  <a:srgbClr val="C00000"/>
                </a:solidFill>
              </a:rPr>
              <a:t>Калинина Елена Константиновна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900" dirty="0" smtClean="0"/>
              <a:t>трудилась в тылу – шила шинели и </a:t>
            </a:r>
            <a:r>
              <a:rPr lang="ru-RU" sz="2900" dirty="0" smtClean="0"/>
              <a:t>тёплую одежду </a:t>
            </a:r>
            <a:br>
              <a:rPr lang="ru-RU" sz="2900" dirty="0" smtClean="0"/>
            </a:br>
            <a:r>
              <a:rPr lang="ru-RU" sz="2900" dirty="0" smtClean="0"/>
              <a:t>для воинов, награждена </a:t>
            </a:r>
            <a:r>
              <a:rPr lang="ru-RU" sz="2900" dirty="0" smtClean="0"/>
              <a:t>медалями</a:t>
            </a:r>
            <a:endParaRPr lang="ru-RU" sz="2900" dirty="0"/>
          </a:p>
        </p:txBody>
      </p:sp>
      <p:pic>
        <p:nvPicPr>
          <p:cNvPr id="26626" name="Picture 2" descr="Medal trud USSR.jpg"/>
          <p:cNvPicPr>
            <a:picLocks noChangeAspect="1" noChangeArrowheads="1"/>
          </p:cNvPicPr>
          <p:nvPr/>
        </p:nvPicPr>
        <p:blipFill>
          <a:blip r:embed="rId3"/>
          <a:srcRect l="46764" t="55733"/>
          <a:stretch>
            <a:fillRect/>
          </a:stretch>
        </p:blipFill>
        <p:spPr bwMode="auto">
          <a:xfrm>
            <a:off x="642910" y="5286388"/>
            <a:ext cx="1491968" cy="1219885"/>
          </a:xfrm>
          <a:prstGeom prst="rect">
            <a:avLst/>
          </a:prstGeom>
          <a:noFill/>
        </p:spPr>
      </p:pic>
      <p:pic>
        <p:nvPicPr>
          <p:cNvPr id="4" name="Picture 2" descr="Medal trud USSR.jpg"/>
          <p:cNvPicPr>
            <a:picLocks noChangeAspect="1" noChangeArrowheads="1"/>
          </p:cNvPicPr>
          <p:nvPr/>
        </p:nvPicPr>
        <p:blipFill>
          <a:blip r:embed="rId3"/>
          <a:srcRect r="49895"/>
          <a:stretch>
            <a:fillRect/>
          </a:stretch>
        </p:blipFill>
        <p:spPr bwMode="auto">
          <a:xfrm>
            <a:off x="571472" y="2143116"/>
            <a:ext cx="1448775" cy="2843202"/>
          </a:xfrm>
          <a:prstGeom prst="rect">
            <a:avLst/>
          </a:prstGeom>
          <a:noFill/>
        </p:spPr>
      </p:pic>
      <p:pic>
        <p:nvPicPr>
          <p:cNvPr id="26628" name="Picture 4" descr="30th anniversary of Victory in Patriotic 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143248"/>
            <a:ext cx="1548180" cy="2857520"/>
          </a:xfrm>
          <a:prstGeom prst="rect">
            <a:avLst/>
          </a:prstGeom>
          <a:noFill/>
        </p:spPr>
      </p:pic>
      <p:pic>
        <p:nvPicPr>
          <p:cNvPr id="26630" name="Picture 6" descr="&amp;Acy;&amp;tcy;&amp;iecy;&amp;lcy;&amp;softcy;&amp;iecy; &amp;vcy; &amp;Kcy;&amp;acy;&amp;zcy;&amp;acy;&amp;ncy;&amp;icy; - &amp;tcy;&amp;acy;&amp;tcy;&amp;acy;&amp;rcy;&amp;scy;&amp;kcy;&amp;icy;&amp;iecy; &amp;ncy;&amp;acy;&amp;tscy;&amp;icy;&amp;ocy;&amp;ncy;&amp;acy;&amp;lcy;&amp;softcy;&amp;ncy;&amp;ycy;&amp;iecy; &amp;kcy;&amp;ocy;&amp;scy;&amp;tcy;&amp;yucy;&amp;mcy;&amp;ycy; - &amp;Pcy;&amp;ocy;&amp;shcy;&amp;icy;&amp;vcy; &amp;ocy;&amp;dcy;&amp;iecy;&amp;zhcy;&amp;dcy;&amp;ycy; &amp;dcy;&amp;lcy;&amp;yacy; &amp;fcy;&amp;rcy;&amp;ocy;&amp;ncy;&amp;t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8332" y="2500306"/>
            <a:ext cx="5052855" cy="3929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Бессмертный полк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позволяет сохранить память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о солдатах – наших предках, подаривших нам жизнь!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4700" b="1" dirty="0" smtClean="0">
                <a:solidFill>
                  <a:srgbClr val="002060"/>
                </a:solidFill>
              </a:rPr>
              <a:t>Акция</a:t>
            </a:r>
            <a:r>
              <a:rPr lang="ru-RU" sz="4700" dirty="0" smtClean="0">
                <a:solidFill>
                  <a:srgbClr val="002060"/>
                </a:solidFill>
              </a:rPr>
              <a:t> «</a:t>
            </a:r>
            <a:r>
              <a:rPr lang="ru-RU" sz="4700" b="1" dirty="0" smtClean="0">
                <a:solidFill>
                  <a:srgbClr val="002060"/>
                </a:solidFill>
              </a:rPr>
              <a:t>Бессмертный полк</a:t>
            </a:r>
            <a:r>
              <a:rPr lang="ru-RU" sz="4700" dirty="0" smtClean="0">
                <a:solidFill>
                  <a:srgbClr val="002060"/>
                </a:solidFill>
              </a:rPr>
              <a:t>»: </a:t>
            </a:r>
            <a:br>
              <a:rPr lang="ru-RU" sz="4700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День Победы 9 мая </a:t>
            </a:r>
            <a:r>
              <a:rPr lang="ru-RU" sz="4700" dirty="0" smtClean="0"/>
              <a:t/>
            </a:r>
            <a:br>
              <a:rPr lang="ru-RU" sz="4700" dirty="0" smtClean="0"/>
            </a:br>
            <a:r>
              <a:rPr lang="ru-RU" dirty="0" smtClean="0"/>
              <a:t>по главным улицам городов проходят люди </a:t>
            </a:r>
            <a:br>
              <a:rPr lang="ru-RU" dirty="0" smtClean="0"/>
            </a:br>
            <a:r>
              <a:rPr lang="ru-RU" dirty="0" smtClean="0"/>
              <a:t>с фотографиями </a:t>
            </a:r>
            <a:br>
              <a:rPr lang="ru-RU" dirty="0" smtClean="0"/>
            </a:br>
            <a:r>
              <a:rPr lang="ru-RU" dirty="0" smtClean="0"/>
              <a:t>героев - участников </a:t>
            </a:r>
            <a:br>
              <a:rPr lang="ru-RU" dirty="0" smtClean="0"/>
            </a:b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9 мая </a:t>
            </a:r>
            <a:r>
              <a:rPr lang="ru-RU" sz="3200" dirty="0" smtClean="0"/>
              <a:t>в </a:t>
            </a:r>
            <a:r>
              <a:rPr lang="ru-RU" sz="3200" dirty="0" smtClean="0"/>
              <a:t>Москве </a:t>
            </a:r>
            <a:br>
              <a:rPr lang="ru-RU" sz="3200" dirty="0" smtClean="0"/>
            </a:br>
            <a:r>
              <a:rPr lang="ru-RU" sz="3200" dirty="0" smtClean="0"/>
              <a:t>в шествии Бессмертного полка </a:t>
            </a:r>
            <a:br>
              <a:rPr lang="ru-RU" sz="3200" dirty="0" smtClean="0"/>
            </a:br>
            <a:r>
              <a:rPr lang="ru-RU" sz="3200" dirty="0" smtClean="0"/>
              <a:t>приняли </a:t>
            </a:r>
            <a:r>
              <a:rPr lang="ru-RU" sz="3200" dirty="0" smtClean="0"/>
              <a:t>участие </a:t>
            </a:r>
            <a:r>
              <a:rPr lang="ru-RU" sz="3200" b="1" dirty="0" smtClean="0">
                <a:solidFill>
                  <a:srgbClr val="C00000"/>
                </a:solidFill>
              </a:rPr>
              <a:t>более 500 </a:t>
            </a:r>
            <a:r>
              <a:rPr lang="ru-RU" sz="3200" b="1" dirty="0" smtClean="0">
                <a:solidFill>
                  <a:srgbClr val="C00000"/>
                </a:solidFill>
              </a:rPr>
              <a:t>тысяч человек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&amp;Vcy; &amp;Dcy;&amp;iecy;&amp;ncy;&amp;softcy; &amp;Pcy;&amp;ocy;&amp;bcy;&amp;iecy;&amp;dcy;&amp;ycy; &amp;bcy;&amp;ocy;&amp;lcy;&amp;iecy;&amp;iecy; &amp;pcy;&amp;ocy;&amp;lcy;&amp;ucy;&amp;mcy;&amp;icy;&amp;lcy;&amp;lcy;&amp;icy;&amp;ocy;&amp;ncy;&amp;acy; &amp;chcy;&amp;iecy;&amp;lcy;&amp;ocy;&amp;vcy;&amp;iecy;&amp;kcy; &amp;pcy;&amp;rcy;&amp;ocy;&amp;shcy;&amp;lcy;&amp;icy; &amp;pcy;&amp;ocy; &amp;Kcy;&amp;rcy;&amp;acy;&amp;scy;&amp;ncy;&amp;ocy;&amp;jcy; &amp;pcy;&amp;lcy;&amp;ocy;&amp;shchcy;&amp;acy;&amp;dcy;&amp;icy; &amp;scy; &amp;pcy;&amp;ocy;&amp;rcy;&amp;tcy;&amp;rcy;&amp;iecy;&amp;tcy;&amp;acy;&amp;mcy;&amp;icy; &amp;pcy;&amp;rcy;&amp;iecy;&amp;dcy;&amp;kcy;&amp;ocy;&amp;vcy;-&amp;fcy;&amp;rcy;&amp;ocy;&amp;ncy;&amp;tcy;&amp;ocy;&amp;v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643866" cy="429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969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Люди почтили память своих родных, </a:t>
            </a:r>
            <a:br>
              <a:rPr lang="ru-RU" sz="3200" dirty="0" smtClean="0"/>
            </a:br>
            <a:r>
              <a:rPr lang="ru-RU" sz="3200" dirty="0" smtClean="0"/>
              <a:t>воевавших на фронте</a:t>
            </a:r>
            <a:endParaRPr lang="ru-RU" sz="3200" dirty="0"/>
          </a:p>
        </p:txBody>
      </p:sp>
      <p:pic>
        <p:nvPicPr>
          <p:cNvPr id="5" name="Picture 2" descr="&amp;Vcy; &amp;Mcy;&amp;ocy;&amp;scy;&amp;kcy;&amp;vcy;&amp;iecy; &amp;pcy;&amp;ocy;&amp;lcy;&amp;mcy;&amp;icy;&amp;lcy;&amp;lcy;&amp;icy;&amp;ocy;&amp;ncy;&amp;acy; &amp;chcy;&amp;iecy;&amp;lcy;&amp;ocy;&amp;vcy;&amp;iecy;&amp;kcy; &amp;vcy;&amp;ocy; &amp;gcy;&amp;lcy;&amp;acy;&amp;vcy;&amp;iecy; &amp;scy; &amp;Vcy;&amp;lcy;&amp;acy;&amp;dcy;&amp;icy;&amp;mcy;&amp;icy;&amp;rcy;&amp;ocy;&amp;mcy; &amp;Pcy;&amp;ucy;&amp;tcy;&amp;icy;&amp;ncy;&amp;ycy;&amp;mcy; &amp;pcy;&amp;rcy;&amp;ocy;&amp;shcy;&amp;lcy;&amp;icy; &amp;pcy;&amp;ocy; &amp;Kcy;&amp;rcy;&amp;acy;&amp;scy;&amp;ncy;&amp;ocy;&amp;jcy; &amp;pcy;&amp;lcy;&amp;ocy;&amp;shchcy;&amp;acy;&amp;dcy;&amp;icy; &amp;vcy; &amp;rcy;&amp;yacy;&amp;dcy;&amp;acy;&amp;khcy; &amp;Bcy;&amp;iecy;&amp;scy;&amp;scy;&amp;mcy;&amp;iecy;&amp;rcy;&amp;tcy;&amp;ncy;&amp;ocy;&amp;gcy;&amp;ocy; &amp;pcy;&amp;ocy;&amp;lcy;&amp;kcy;&amp;a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862519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 главе шествия – Президент России </a:t>
            </a:r>
          </a:p>
          <a:p>
            <a:pPr algn="ctr"/>
            <a:r>
              <a:rPr lang="ru-RU" sz="3600" dirty="0" smtClean="0"/>
              <a:t>Владимир Владимирович Путин</a:t>
            </a:r>
            <a:endParaRPr lang="ru-RU" sz="3600" dirty="0"/>
          </a:p>
        </p:txBody>
      </p:sp>
      <p:pic>
        <p:nvPicPr>
          <p:cNvPr id="1030" name="Picture 6" descr="&amp;Vcy; &amp;Mcy;&amp;ocy;&amp;scy;&amp;kcy;&amp;vcy;&amp;iecy; &amp;pcy;&amp;ocy;&amp;lcy;&amp;mcy;&amp;icy;&amp;lcy;&amp;lcy;&amp;icy;&amp;ocy;&amp;ncy;&amp;acy; &amp;chcy;&amp;iecy;&amp;lcy;&amp;ocy;&amp;vcy;&amp;iecy;&amp;kcy; &amp;vcy;&amp;ocy; &amp;gcy;&amp;lcy;&amp;acy;&amp;vcy;&amp;iecy; &amp;scy; &amp;Vcy;&amp;lcy;&amp;acy;&amp;dcy;&amp;icy;&amp;mcy;&amp;icy;&amp;rcy;&amp;ocy;&amp;mcy; &amp;Pcy;&amp;ucy;&amp;tcy;&amp;icy;&amp;ncy;&amp;ycy;&amp;mcy; &amp;pcy;&amp;rcy;&amp;ocy;&amp;shcy;&amp;lcy;&amp;icy; &amp;pcy;&amp;ocy; &amp;Kcy;&amp;rcy;&amp;acy;&amp;scy;&amp;ncy;&amp;ocy;&amp;jcy; &amp;pcy;&amp;lcy;&amp;ocy;&amp;shchcy;&amp;acy;&amp;dcy;&amp;icy; &amp;vcy; &amp;rcy;&amp;yacy;&amp;dcy;&amp;acy;&amp;khcy; &amp;Bcy;&amp;iecy;&amp;scy;&amp;scy;&amp;mcy;&amp;iecy;&amp;rcy;&amp;tcy;&amp;ncy;&amp;ocy;&amp;gcy;&amp;ocy; &amp;pcy;&amp;ocy;&amp;lcy;&amp;kcy;&amp;acy;!"/>
          <p:cNvPicPr>
            <a:picLocks noChangeAspect="1" noChangeArrowheads="1"/>
          </p:cNvPicPr>
          <p:nvPr/>
        </p:nvPicPr>
        <p:blipFill>
          <a:blip r:embed="rId2"/>
          <a:srcRect l="47495" t="41996" r="35560" b="2878"/>
          <a:stretch>
            <a:fillRect/>
          </a:stretch>
        </p:blipFill>
        <p:spPr bwMode="auto">
          <a:xfrm>
            <a:off x="2143108" y="1643050"/>
            <a:ext cx="4786346" cy="4771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&amp;Acy;&amp;kcy;&amp;tscy;&amp;icy;&amp;yacy; &quot;&amp;Gcy;&amp;iecy;&amp;ocy;&amp;rcy;&amp;gcy;&amp;icy;&amp;iecy;&amp;vcy;&amp;scy;&amp;kcy;&amp;acy;&amp;yacy; &amp;lcy;&amp;iecy;&amp;ncy;&amp;tcy;&amp;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0" name="Picture 18" descr="&amp;Rcy;&amp;IEcy;&amp;Ncy; &amp;Tcy;&amp;Vcy; - &amp;Bcy;&amp;Acy;&amp;CHcy;&amp;Acy;&amp;Tcy;&amp;Scy;&amp;Kcy;&amp;Icy;&amp;Jcy; / &amp;Acy;&amp;kcy;&amp;tscy;&amp;icy;&amp;yacy; &quot;&amp;Gcy;&amp;iecy;&amp;ocy;&amp;rcy;&amp;gcy;&amp;icy;&amp;iecy;&amp;vcy;&amp;scy;&amp;kcy;&amp;acy;&amp;yacy; &amp;lcy;&amp;iecy;&amp;ncy;&amp;tcy;&amp;ocy;&amp;chcy;&amp;kcy;&amp;acy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4643470" cy="2387285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Символ мужества – </a:t>
            </a:r>
            <a:r>
              <a:rPr lang="ru-RU" sz="3600" dirty="0" smtClean="0">
                <a:solidFill>
                  <a:srgbClr val="C00000"/>
                </a:solidFill>
              </a:rPr>
              <a:t>Георгиевская ленточка </a:t>
            </a:r>
            <a:r>
              <a:rPr lang="ru-RU" sz="3600" dirty="0" smtClean="0"/>
              <a:t>– </a:t>
            </a:r>
            <a:br>
              <a:rPr lang="ru-RU" sz="3600" dirty="0" smtClean="0"/>
            </a:br>
            <a:r>
              <a:rPr lang="ru-RU" sz="3200" dirty="0" smtClean="0"/>
              <a:t>украшала участников шествия</a:t>
            </a:r>
            <a:endParaRPr lang="ru-RU" sz="32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/>
          <a:srcRect l="30729" t="40000" r="46354" b="7500"/>
          <a:stretch>
            <a:fillRect/>
          </a:stretch>
        </p:blipFill>
        <p:spPr bwMode="auto">
          <a:xfrm>
            <a:off x="5786446" y="2071678"/>
            <a:ext cx="31444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 descr="&amp;Mcy;&amp;acy;&amp;rcy;&amp;softcy;&amp;icy;&amp;ncy;&amp;scy;&amp;kcy;&amp;icy;&amp;jcy; &amp;Vcy;&amp;iecy;&amp;scy;&amp;tcy;&amp;ncy;&amp;icy;&amp;kcy; &quot; &amp;Kcy; 70-&amp;lcy;&amp;iecy;&amp;tcy;&amp;icy;&amp;yucy; &amp;Vcy;&amp;iecy;&amp;lcy;&amp;icy;&amp;kcy;&amp;ocy;&amp;jcy; &amp;Pcy;&amp;ocy;&amp;bcy;&amp;iecy;&amp;d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4357694"/>
            <a:ext cx="5357849" cy="133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stpravda.ru/upload/medialibrary/097/0979a07fb49a578788fd341e962d4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252771" cy="2650815"/>
          </a:xfrm>
          <a:prstGeom prst="rect">
            <a:avLst/>
          </a:prstGeom>
          <a:noFill/>
        </p:spPr>
      </p:pic>
      <p:pic>
        <p:nvPicPr>
          <p:cNvPr id="2052" name="Picture 4" descr="http://www.istpravda.ru/upload/medialibrary/a61/a6182ba4cf46559dec8f12b57e8ca9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071702" cy="30764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14338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/>
              <a:t>В 1920 году была учреждена </a:t>
            </a:r>
          </a:p>
          <a:p>
            <a:pPr algn="ctr"/>
            <a:r>
              <a:rPr lang="ru-RU" sz="2200" b="1" dirty="0" smtClean="0"/>
              <a:t>Георгиевская медаль </a:t>
            </a:r>
          </a:p>
          <a:p>
            <a:pPr algn="ctr"/>
            <a:r>
              <a:rPr lang="ru-RU" sz="2200" dirty="0" smtClean="0"/>
              <a:t>с надписью «За храбрость»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07154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/>
              <a:t>Еще в 19 веке </a:t>
            </a:r>
          </a:p>
          <a:p>
            <a:pPr algn="ctr"/>
            <a:r>
              <a:rPr lang="ru-RU" sz="2200" b="1" dirty="0" smtClean="0"/>
              <a:t>Георгиевской трубой </a:t>
            </a:r>
          </a:p>
          <a:p>
            <a:pPr algn="ctr"/>
            <a:r>
              <a:rPr lang="ru-RU" sz="2200" dirty="0" smtClean="0"/>
              <a:t>награждали</a:t>
            </a:r>
          </a:p>
          <a:p>
            <a:pPr algn="ctr"/>
            <a:r>
              <a:rPr lang="ru-RU" sz="2200" dirty="0" smtClean="0"/>
              <a:t>самых смелых воинов</a:t>
            </a: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Fcy;&amp;acy;&amp;jcy;&amp;lcy;:&amp;Lcy;&amp;iecy;&amp;ncy;&amp;tcy;&amp;acy; &amp;gcy;&amp;iecy;&amp;ocy;&amp;rcy;&amp;gcy;&amp;icy;&amp;iecy;&amp;vcy;&amp;scy;&amp;kcy;&amp;acy;&amp;yacy;.png - Letopis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4500594" cy="30003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Георгиевская ленточка </a:t>
            </a:r>
          </a:p>
          <a:p>
            <a:pPr algn="ctr"/>
            <a:r>
              <a:rPr lang="ru-RU" sz="3600" dirty="0" smtClean="0"/>
              <a:t>относится к символам </a:t>
            </a:r>
          </a:p>
          <a:p>
            <a:pPr algn="ctr"/>
            <a:r>
              <a:rPr lang="ru-RU" sz="3600" dirty="0" smtClean="0"/>
              <a:t>Российской армии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42852"/>
            <a:ext cx="9144000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400" dirty="0" smtClean="0">
                <a:solidFill>
                  <a:srgbClr val="C00000"/>
                </a:solidFill>
              </a:rPr>
              <a:t>Мы должны помнить </a:t>
            </a:r>
            <a:br>
              <a:rPr lang="ru-RU" sz="3400" dirty="0" smtClean="0">
                <a:solidFill>
                  <a:srgbClr val="C00000"/>
                </a:solidFill>
              </a:rPr>
            </a:br>
            <a:r>
              <a:rPr lang="ru-RU" sz="3400" dirty="0" smtClean="0">
                <a:solidFill>
                  <a:srgbClr val="C00000"/>
                </a:solidFill>
              </a:rPr>
              <a:t>подвиги защитников Родины</a:t>
            </a:r>
          </a:p>
          <a:p>
            <a:pPr lvl="0" algn="ctr">
              <a:spcBef>
                <a:spcPct val="0"/>
              </a:spcBef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каждой семье есть свои герои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643578"/>
            <a:ext cx="9144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моей семье </a:t>
            </a:r>
            <a:r>
              <a:rPr lang="ru-RU" sz="3200" dirty="0">
                <a:latin typeface="+mj-lt"/>
                <a:ea typeface="+mj-ea"/>
                <a:cs typeface="+mj-cs"/>
              </a:rPr>
              <a:t>это 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прадедушки 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прабабушки</a:t>
            </a:r>
          </a:p>
        </p:txBody>
      </p:sp>
      <p:pic>
        <p:nvPicPr>
          <p:cNvPr id="38916" name="Picture 4" descr="&amp;Vcy; &amp;Dcy;&amp;iecy;&amp;ncy;&amp;softcy; &amp;Pcy;&amp;ocy;&amp;bcy;&amp;iecy;&amp;dcy;&amp;ycy; &amp;bcy;&amp;ocy;&amp;lcy;&amp;iecy;&amp;iecy; &amp;pcy;&amp;ocy;&amp;lcy;&amp;ucy;&amp;mcy;&amp;icy;&amp;lcy;&amp;lcy;&amp;icy;&amp;ocy;&amp;ncy;&amp;acy; &amp;chcy;&amp;iecy;&amp;lcy;&amp;ocy;&amp;vcy;&amp;iecy;&amp;kcy; &amp;pcy;&amp;rcy;&amp;ocy;&amp;shcy;&amp;lcy;&amp;icy; &amp;pcy;&amp;ocy; &amp;Kcy;&amp;rcy;&amp;acy;&amp;scy;&amp;ncy;&amp;ocy;&amp;jcy; &amp;pcy;&amp;lcy;&amp;ocy;&amp;shchcy;&amp;acy;&amp;dcy;&amp;icy; &amp;scy; &amp;pcy;&amp;ocy;&amp;rcy;&amp;tcy;&amp;rcy;&amp;iecy;&amp;tcy;&amp;acy;&amp;mcy;&amp;icy; &amp;pcy;&amp;rcy;&amp;iecy;&amp;dcy;&amp;kcy;&amp;ocy;&amp;vcy;-&amp;fcy;&amp;rcy;&amp;ocy;&amp;ncy;&amp;tcy;&amp;ocy;&amp;v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984916" cy="336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104</Words>
  <Application>Microsoft Office PowerPoint</Application>
  <PresentationFormat>Экран (4:3)</PresentationFormat>
  <Paragraphs>32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БЕССМЕРТНЫЙ ПОЛК: память о героях  Презентацию подготовил ученик 6А класса  МОУ СОШ № 21 имени П.А. Столыпина  Семенов Игорь  Руководитель: учитель истории и обществознания Исайкина Наталия Николаевна </vt:lpstr>
      <vt:lpstr>Акция «Бессмертный полк»:  в День Победы 9 мая  по главным улицам городов проходят люди  с фотографиями  героев - участников  Великой Отечественной войны</vt:lpstr>
      <vt:lpstr>9 мая в Москве  в шествии Бессмертного полка  приняли участие более 500 тысяч человек</vt:lpstr>
      <vt:lpstr>Люди почтили память своих родных,  воевавших на фронте</vt:lpstr>
      <vt:lpstr>Слайд 5</vt:lpstr>
      <vt:lpstr>Символ мужества – Георгиевская ленточка –  украшала участников шествия</vt:lpstr>
      <vt:lpstr>Слайд 7</vt:lpstr>
      <vt:lpstr>Слайд 8</vt:lpstr>
      <vt:lpstr>Слайд 9</vt:lpstr>
      <vt:lpstr>Мой прадед Якушев Павел Петрович прошел всю войну до Берлина  в составе штурмового полка, работал в штабе</vt:lpstr>
      <vt:lpstr>Прабабушка  Беднова Надежда Ивановна прошла всю войну до Берлина в составе авиационного полка, подвешивала бомбы  к боевым самолётам</vt:lpstr>
      <vt:lpstr>О прабабушке написано в книгах,  их автор – Герой Советского Союза</vt:lpstr>
      <vt:lpstr>Прадед  Калинин Василий Арсентьевич был разведчиком.  Он пропал без вести  в боях за Смоленск  в 1941 году</vt:lpstr>
      <vt:lpstr>Прабабушка  Калинина Елена Константиновна  трудилась в тылу – шила шинели и тёплую одежду  для воинов, награждена медалями</vt:lpstr>
      <vt:lpstr>Бессмертный полк  позволяет сохранить память  о солдатах – наших предках, подаривших нам жизнь!</vt:lpstr>
    </vt:vector>
  </TitlesOfParts>
  <Company>Работы от Ирины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Бессмертный полк</dc:title>
  <dc:creator>Игорь Семенов</dc:creator>
  <cp:lastModifiedBy>Techonology</cp:lastModifiedBy>
  <cp:revision>112</cp:revision>
  <dcterms:created xsi:type="dcterms:W3CDTF">2015-05-13T14:49:54Z</dcterms:created>
  <dcterms:modified xsi:type="dcterms:W3CDTF">2017-06-06T18:21:43Z</dcterms:modified>
</cp:coreProperties>
</file>