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Default Extension="pptx" ContentType="application/vnd.openxmlformats-officedocument.presentationml.presentation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Default Extension="emf" ContentType="image/x-emf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notesMasterIdLst>
    <p:notesMasterId r:id="rId39"/>
  </p:notesMasterIdLst>
  <p:sldIdLst>
    <p:sldId id="256" r:id="rId2"/>
    <p:sldId id="306" r:id="rId3"/>
    <p:sldId id="257" r:id="rId4"/>
    <p:sldId id="261" r:id="rId5"/>
    <p:sldId id="273" r:id="rId6"/>
    <p:sldId id="293" r:id="rId7"/>
    <p:sldId id="265" r:id="rId8"/>
    <p:sldId id="304" r:id="rId9"/>
    <p:sldId id="269" r:id="rId10"/>
    <p:sldId id="286" r:id="rId11"/>
    <p:sldId id="289" r:id="rId12"/>
    <p:sldId id="288" r:id="rId13"/>
    <p:sldId id="259" r:id="rId14"/>
    <p:sldId id="258" r:id="rId15"/>
    <p:sldId id="262" r:id="rId16"/>
    <p:sldId id="267" r:id="rId17"/>
    <p:sldId id="263" r:id="rId18"/>
    <p:sldId id="278" r:id="rId19"/>
    <p:sldId id="270" r:id="rId20"/>
    <p:sldId id="264" r:id="rId21"/>
    <p:sldId id="268" r:id="rId22"/>
    <p:sldId id="282" r:id="rId23"/>
    <p:sldId id="272" r:id="rId24"/>
    <p:sldId id="275" r:id="rId25"/>
    <p:sldId id="271" r:id="rId26"/>
    <p:sldId id="285" r:id="rId27"/>
    <p:sldId id="291" r:id="rId28"/>
    <p:sldId id="296" r:id="rId29"/>
    <p:sldId id="290" r:id="rId30"/>
    <p:sldId id="292" r:id="rId31"/>
    <p:sldId id="294" r:id="rId32"/>
    <p:sldId id="284" r:id="rId33"/>
    <p:sldId id="279" r:id="rId34"/>
    <p:sldId id="274" r:id="rId35"/>
    <p:sldId id="280" r:id="rId36"/>
    <p:sldId id="281" r:id="rId37"/>
    <p:sldId id="295" r:id="rId3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20074" autoAdjust="0"/>
    <p:restoredTop sz="94660"/>
  </p:normalViewPr>
  <p:slideViewPr>
    <p:cSldViewPr>
      <p:cViewPr varScale="1">
        <p:scale>
          <a:sx n="68" d="100"/>
          <a:sy n="68" d="100"/>
        </p:scale>
        <p:origin x="-1260" y="-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DC5A454-5D24-4259-9750-E1FF992F1ED0}" type="datetimeFigureOut">
              <a:rPr lang="ru-RU" smtClean="0"/>
              <a:pPr/>
              <a:t>06.06.2017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E5C733F-3E25-462F-BED8-DF24E6EFEA6B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5C733F-3E25-462F-BED8-DF24E6EFEA6B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5C733F-3E25-462F-BED8-DF24E6EFEA6B}" type="slidenum">
              <a:rPr lang="ru-RU" smtClean="0"/>
              <a:pPr/>
              <a:t>31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5C733F-3E25-462F-BED8-DF24E6EFEA6B}" type="slidenum">
              <a:rPr lang="ru-RU" smtClean="0"/>
              <a:pPr/>
              <a:t>6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5C733F-3E25-462F-BED8-DF24E6EFEA6B}" type="slidenum">
              <a:rPr lang="ru-RU" smtClean="0"/>
              <a:pPr/>
              <a:t>8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5C733F-3E25-462F-BED8-DF24E6EFEA6B}" type="slidenum">
              <a:rPr lang="ru-RU" smtClean="0"/>
              <a:pPr/>
              <a:t>9</a:t>
            </a:fld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5C733F-3E25-462F-BED8-DF24E6EFEA6B}" type="slidenum">
              <a:rPr lang="ru-RU" smtClean="0"/>
              <a:pPr/>
              <a:t>18</a:t>
            </a:fld>
            <a:endParaRPr 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5C733F-3E25-462F-BED8-DF24E6EFEA6B}" type="slidenum">
              <a:rPr lang="ru-RU" smtClean="0"/>
              <a:pPr/>
              <a:t>22</a:t>
            </a:fld>
            <a:endParaRPr lang="ru-RU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5C733F-3E25-462F-BED8-DF24E6EFEA6B}" type="slidenum">
              <a:rPr lang="ru-RU" smtClean="0"/>
              <a:pPr/>
              <a:t>23</a:t>
            </a:fld>
            <a:endParaRPr lang="ru-RU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5C733F-3E25-462F-BED8-DF24E6EFEA6B}" type="slidenum">
              <a:rPr lang="ru-RU" smtClean="0"/>
              <a:pPr/>
              <a:t>27</a:t>
            </a:fld>
            <a:endParaRPr lang="ru-RU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5C733F-3E25-462F-BED8-DF24E6EFEA6B}" type="slidenum">
              <a:rPr lang="ru-RU" smtClean="0"/>
              <a:pPr/>
              <a:t>30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06.06.2017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06.06.2017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06.06.2017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06.06.2017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06.06.2017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06.06.2017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06.06.2017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06.06.2017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06.06.2017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06.06.2017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06.06.2017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06.06.2017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jpeg"/><Relationship Id="rId4" Type="http://schemas.openxmlformats.org/officeDocument/2006/relationships/image" Target="../media/image17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png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9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0.jpeg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5" Type="http://schemas.openxmlformats.org/officeDocument/2006/relationships/package" Target="../embeddings/____________Microsoft_Office_PowerPoint1.pptx"/><Relationship Id="rId4" Type="http://schemas.openxmlformats.org/officeDocument/2006/relationships/image" Target="../media/image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Елена\Desktop\речевое\slide_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46170" y="0"/>
            <a:ext cx="9190169" cy="7215166"/>
          </a:xfrm>
          <a:prstGeom prst="rect">
            <a:avLst/>
          </a:prstGeom>
          <a:noFill/>
        </p:spPr>
      </p:pic>
      <p:sp>
        <p:nvSpPr>
          <p:cNvPr id="9" name="Прямоугольник 8"/>
          <p:cNvSpPr/>
          <p:nvPr/>
        </p:nvSpPr>
        <p:spPr>
          <a:xfrm>
            <a:off x="1071538" y="571480"/>
            <a:ext cx="6858048" cy="14465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Муниципальное бюджетное дошкольное образовательное</a:t>
            </a:r>
            <a:r>
              <a:rPr lang="ru-RU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ru-RU" sz="2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учреждение</a:t>
            </a:r>
          </a:p>
          <a:p>
            <a:pPr algn="ctr"/>
            <a:r>
              <a:rPr lang="ru-RU" sz="2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«Детский сад №19 «Василёк» компенсирующего вида</a:t>
            </a:r>
          </a:p>
          <a:p>
            <a:pPr algn="ctr"/>
            <a:endParaRPr lang="ru-RU" sz="2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572000" y="4357694"/>
            <a:ext cx="3500462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i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Подготовила</a:t>
            </a:r>
          </a:p>
          <a:p>
            <a:pPr algn="ctr"/>
            <a:r>
              <a:rPr lang="ru-RU" sz="2000" b="1" i="1" dirty="0" err="1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муз.руководитель</a:t>
            </a:r>
            <a:r>
              <a:rPr lang="ru-RU" sz="2000" b="1" i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МБДОУ «Детский сад №19 «Василёк»</a:t>
            </a:r>
          </a:p>
          <a:p>
            <a:pPr algn="ctr"/>
            <a:r>
              <a:rPr lang="ru-RU" sz="2000" b="1" i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Зайцева Е.А.</a:t>
            </a:r>
            <a:endParaRPr lang="ru-RU" sz="2000" b="1" i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714348" y="2500306"/>
            <a:ext cx="764386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>
                <a:solidFill>
                  <a:srgbClr val="7030A0"/>
                </a:solidFill>
              </a:rPr>
              <a:t>Речевое развитие дошкольников через </a:t>
            </a:r>
            <a:r>
              <a:rPr lang="ru-RU" sz="3600" b="1" dirty="0" smtClean="0">
                <a:solidFill>
                  <a:srgbClr val="7030A0"/>
                </a:solidFill>
              </a:rPr>
              <a:t>музыкальную деятельность</a:t>
            </a:r>
            <a:endParaRPr lang="ru-RU" sz="4000" b="1" dirty="0">
              <a:solidFill>
                <a:srgbClr val="7030A0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Елена\Desktop\речевое\slide_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358282" cy="7143728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2714612" y="85723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2143108" y="1000108"/>
            <a:ext cx="15420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1785918" y="571480"/>
            <a:ext cx="55007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Музыкально-ритмичекие</a:t>
            </a:r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движения</a:t>
            </a:r>
            <a:endParaRPr lang="ru-RU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714480" y="5715016"/>
            <a:ext cx="28575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8193" name="Rectangle 1"/>
          <p:cNvSpPr>
            <a:spLocks noChangeArrowheads="1"/>
          </p:cNvSpPr>
          <p:nvPr/>
        </p:nvSpPr>
        <p:spPr bwMode="auto">
          <a:xfrm>
            <a:off x="0" y="0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000100" y="1214422"/>
            <a:ext cx="678661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solidFill>
                  <a:srgbClr val="333333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ru-RU" sz="2000" b="1" dirty="0" smtClean="0">
                <a:solidFill>
                  <a:srgbClr val="333333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игры с пением, хороводы  полезны для развития речи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194" name="Picture 2" descr="F:\фото\IMG_20161027_09502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158" y="1714488"/>
            <a:ext cx="3714776" cy="2928958"/>
          </a:xfrm>
          <a:prstGeom prst="rect">
            <a:avLst/>
          </a:prstGeom>
          <a:noFill/>
        </p:spPr>
      </p:pic>
      <p:pic>
        <p:nvPicPr>
          <p:cNvPr id="63490" name="Picture 2" descr="F:\jy53yvR03gA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357686" y="2928934"/>
            <a:ext cx="4071966" cy="288439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Елена\Desktop\речевое\slide_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152508"/>
            <a:ext cx="9144000" cy="8010508"/>
          </a:xfrm>
          <a:prstGeom prst="rect">
            <a:avLst/>
          </a:prstGeom>
          <a:noFill/>
        </p:spPr>
      </p:pic>
      <p:pic>
        <p:nvPicPr>
          <p:cNvPr id="3" name="Picture 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357291" y="642918"/>
            <a:ext cx="3143272" cy="22860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285852" y="3429000"/>
            <a:ext cx="3143272" cy="27860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TextBox 7"/>
          <p:cNvSpPr txBox="1"/>
          <p:nvPr/>
        </p:nvSpPr>
        <p:spPr>
          <a:xfrm>
            <a:off x="1785918" y="-214338"/>
            <a:ext cx="557216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Игры-драматизации, театральные постановки</a:t>
            </a:r>
            <a:endParaRPr lang="ru-RU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857752" y="2000240"/>
            <a:ext cx="3429024" cy="26432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Елена\Desktop\речевое\slide_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42900"/>
            <a:ext cx="9753600" cy="76105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1214414" y="428604"/>
            <a:ext cx="650085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Игры</a:t>
            </a:r>
            <a:endParaRPr lang="ru-RU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47190" y="1000108"/>
            <a:ext cx="3596488" cy="29289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1681" name="Picture 1" descr="F:\fd2VkzN0co8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357686" y="3000372"/>
            <a:ext cx="4495324" cy="297815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C:\Users\Елена\Desktop\речевое\slide_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296400" cy="70104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857224" y="785794"/>
            <a:ext cx="7072362" cy="40626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/>
              <a:t>Особое место в системе комплексного метода в работе с дошкольниками с нарушением речи занимает </a:t>
            </a:r>
            <a:r>
              <a:rPr lang="ru-RU" sz="2400" b="1" u="sng" dirty="0" smtClean="0">
                <a:solidFill>
                  <a:srgbClr val="336600"/>
                </a:solidFill>
              </a:rPr>
              <a:t> логопедическая ритмика</a:t>
            </a:r>
            <a:r>
              <a:rPr lang="ru-RU" sz="2400" b="1" dirty="0" smtClean="0"/>
              <a:t> .</a:t>
            </a:r>
          </a:p>
          <a:p>
            <a:endParaRPr lang="ru-RU" sz="2400" b="1" dirty="0" smtClean="0"/>
          </a:p>
          <a:p>
            <a:r>
              <a:rPr lang="ru-RU" sz="2400" b="1" dirty="0" smtClean="0"/>
              <a:t>   Она служит </a:t>
            </a:r>
            <a:r>
              <a:rPr lang="ru-RU" sz="2400" b="1" u="sng" dirty="0" smtClean="0">
                <a:solidFill>
                  <a:srgbClr val="FF0000"/>
                </a:solidFill>
              </a:rPr>
              <a:t>цели </a:t>
            </a:r>
            <a:r>
              <a:rPr lang="ru-RU" sz="2400" b="1" dirty="0" smtClean="0"/>
              <a:t>нормализации функций речи,  является  наиболее доступной, эффективной, соответствующей возрастным особенностям детского контингента.</a:t>
            </a:r>
          </a:p>
          <a:p>
            <a:endParaRPr lang="ru-RU" sz="2800" b="1" dirty="0" smtClean="0"/>
          </a:p>
          <a:p>
            <a:endParaRPr lang="ru-RU" sz="2000" b="1" dirty="0" smtClean="0"/>
          </a:p>
          <a:p>
            <a:endParaRPr lang="ru-RU" b="1" dirty="0" smtClean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C:\Users\Елена\Desktop\речевое\slide_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296400" cy="7010400"/>
          </a:xfrm>
          <a:prstGeom prst="rect">
            <a:avLst/>
          </a:prstGeom>
          <a:noFill/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57224" y="357166"/>
            <a:ext cx="7786742" cy="54292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4" name="Овал 13"/>
          <p:cNvSpPr/>
          <p:nvPr/>
        </p:nvSpPr>
        <p:spPr>
          <a:xfrm>
            <a:off x="2714612" y="500042"/>
            <a:ext cx="3857652" cy="2714644"/>
          </a:xfrm>
          <a:prstGeom prst="ellips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200" b="1" i="1" dirty="0" err="1" smtClean="0">
                <a:solidFill>
                  <a:schemeClr val="tx1"/>
                </a:solidFill>
              </a:rPr>
              <a:t>логоритмика</a:t>
            </a:r>
            <a:endParaRPr lang="ru-RU" sz="3200" b="1" i="1" dirty="0">
              <a:solidFill>
                <a:schemeClr val="tx1"/>
              </a:solidFill>
            </a:endParaRP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4214810" y="3786190"/>
            <a:ext cx="914400" cy="428628"/>
          </a:xfrm>
          <a:prstGeom prst="round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/>
              <a:t>музык</a:t>
            </a:r>
            <a:r>
              <a:rPr lang="ru-RU" dirty="0" smtClean="0"/>
              <a:t>а</a:t>
            </a:r>
            <a:endParaRPr lang="ru-RU" dirty="0"/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6929454" y="2857496"/>
            <a:ext cx="1071570" cy="428628"/>
          </a:xfrm>
          <a:prstGeom prst="round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/>
              <a:t>движение</a:t>
            </a:r>
            <a:endParaRPr lang="ru-RU" sz="1400" b="1" dirty="0"/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1714480" y="2786058"/>
            <a:ext cx="928694" cy="428628"/>
          </a:xfrm>
          <a:prstGeom prst="round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слово</a:t>
            </a:r>
            <a:endParaRPr lang="ru-RU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Елена\Desktop\речевое\slide_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296400" cy="70104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857224" y="857232"/>
            <a:ext cx="757242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chemeClr val="accent3">
                    <a:lumMod val="75000"/>
                  </a:schemeClr>
                </a:solidFill>
              </a:rPr>
              <a:t>Выделяют два </a:t>
            </a:r>
            <a:r>
              <a:rPr lang="ru-RU" sz="2400" b="1" u="sng" dirty="0" smtClean="0">
                <a:solidFill>
                  <a:schemeClr val="accent3">
                    <a:lumMod val="75000"/>
                  </a:schemeClr>
                </a:solidFill>
              </a:rPr>
              <a:t>основных направления </a:t>
            </a:r>
            <a:r>
              <a:rPr lang="ru-RU" sz="2400" b="1" u="sng" dirty="0" err="1" smtClean="0">
                <a:solidFill>
                  <a:schemeClr val="accent3">
                    <a:lumMod val="75000"/>
                  </a:schemeClr>
                </a:solidFill>
              </a:rPr>
              <a:t>логоритмики</a:t>
            </a:r>
            <a:r>
              <a:rPr lang="ru-RU" sz="2400" b="1" dirty="0" smtClean="0">
                <a:solidFill>
                  <a:schemeClr val="accent3">
                    <a:lumMod val="75000"/>
                  </a:schemeClr>
                </a:solidFill>
              </a:rPr>
              <a:t> в работе с детьми, страдающими речевыми нарушениями</a:t>
            </a:r>
            <a:r>
              <a:rPr lang="ru-RU" b="1" dirty="0" smtClean="0">
                <a:solidFill>
                  <a:srgbClr val="000099"/>
                </a:solidFill>
              </a:rPr>
              <a:t>: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785786" y="2071678"/>
            <a:ext cx="327673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u="sng" dirty="0" smtClean="0">
                <a:solidFill>
                  <a:srgbClr val="FF0000"/>
                </a:solidFill>
              </a:rPr>
              <a:t>Развитие неречевых процессов</a:t>
            </a:r>
            <a:endParaRPr lang="ru-RU" b="1" u="sng" dirty="0">
              <a:solidFill>
                <a:srgbClr val="FF000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000628" y="2000240"/>
            <a:ext cx="303788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u="sng" dirty="0" smtClean="0">
                <a:solidFill>
                  <a:srgbClr val="FF0000"/>
                </a:solidFill>
              </a:rPr>
              <a:t>Развитие речевых процессов</a:t>
            </a:r>
            <a:endParaRPr lang="ru-RU" b="1" u="sng" dirty="0">
              <a:solidFill>
                <a:srgbClr val="FF0000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857224" y="2786058"/>
            <a:ext cx="3500462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>совершенствование общей моторики, координации движений, ориентации в пространстве; регуляции мышечного тонуса; развития музыкального темпа и ритма, певческих способностей; активация всех видов внимания и памяти</a:t>
            </a: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5000628" y="2714620"/>
            <a:ext cx="307183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92075" lvl="3" indent="0" algn="ctr">
              <a:buNone/>
            </a:pPr>
            <a:endParaRPr lang="ru-RU" sz="2000" b="1" dirty="0" smtClean="0"/>
          </a:p>
        </p:txBody>
      </p:sp>
      <p:sp>
        <p:nvSpPr>
          <p:cNvPr id="8" name="Прямоугольник 7"/>
          <p:cNvSpPr/>
          <p:nvPr/>
        </p:nvSpPr>
        <p:spPr>
          <a:xfrm>
            <a:off x="4429124" y="2786058"/>
            <a:ext cx="3643338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92075" lvl="3" indent="0" algn="ctr">
              <a:buNone/>
            </a:pPr>
            <a:r>
              <a:rPr lang="ru-RU" b="1" dirty="0" smtClean="0"/>
              <a:t>работа над развитием дыхания, голоса; выработке умеренного темпа речи и ее интонационной выразительности; развитие артикуляционной и мимической моторики; координацию речи с движением; воспитание правильного звукопроизношения и формирование фонематического слуха.  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Елена\Desktop\речевое\slide_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0296468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857224" y="785795"/>
            <a:ext cx="742955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Основные виды деятельности на речевом этапе</a:t>
            </a:r>
            <a:endParaRPr lang="ru-RU" sz="2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000100" y="1643050"/>
            <a:ext cx="8143900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b="1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Font typeface="Arial" pitchFamily="34" charset="0"/>
              <a:buChar char="•"/>
            </a:pPr>
            <a:r>
              <a:rPr lang="ru-RU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Игры и упражнения, развивающие речевое и певческое дыхание</a:t>
            </a:r>
          </a:p>
          <a:p>
            <a:pPr algn="ctr">
              <a:buFont typeface="Arial" pitchFamily="34" charset="0"/>
              <a:buChar char="•"/>
            </a:pPr>
            <a:r>
              <a:rPr lang="ru-RU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Артикуляционная гимнастика</a:t>
            </a:r>
          </a:p>
          <a:p>
            <a:pPr algn="ctr">
              <a:buFont typeface="Arial" pitchFamily="34" charset="0"/>
              <a:buChar char="•"/>
            </a:pPr>
            <a:r>
              <a:rPr lang="ru-RU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Пальчиковые игры</a:t>
            </a:r>
          </a:p>
          <a:p>
            <a:pPr algn="ctr">
              <a:buFont typeface="Arial" pitchFamily="34" charset="0"/>
              <a:buChar char="•"/>
            </a:pPr>
            <a:r>
              <a:rPr lang="ru-RU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Фонопедические</a:t>
            </a:r>
            <a:r>
              <a:rPr lang="ru-RU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упражнения </a:t>
            </a:r>
          </a:p>
          <a:p>
            <a:pPr algn="ctr">
              <a:buFont typeface="Arial" pitchFamily="34" charset="0"/>
              <a:buChar char="•"/>
            </a:pPr>
            <a:r>
              <a:rPr lang="ru-RU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Речевые игры и упражнения</a:t>
            </a:r>
          </a:p>
          <a:p>
            <a:pPr algn="ctr">
              <a:buFont typeface="Arial" pitchFamily="34" charset="0"/>
              <a:buChar char="•"/>
            </a:pPr>
            <a:r>
              <a:rPr lang="ru-RU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Пение  с движением</a:t>
            </a:r>
          </a:p>
          <a:p>
            <a:pPr algn="ctr">
              <a:buFont typeface="Arial" pitchFamily="34" charset="0"/>
              <a:buChar char="•"/>
            </a:pPr>
            <a:r>
              <a:rPr lang="ru-RU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Коммуникативные игры</a:t>
            </a:r>
          </a:p>
          <a:p>
            <a:pPr algn="ctr"/>
            <a:r>
              <a:rPr lang="ru-RU" u="sng" dirty="0" smtClean="0">
                <a:solidFill>
                  <a:srgbClr val="D60093"/>
                </a:solidFill>
              </a:rPr>
              <a:t>Их общая цель:</a:t>
            </a:r>
          </a:p>
          <a:p>
            <a:r>
              <a:rPr lang="ru-RU" sz="1600" i="1" dirty="0" smtClean="0">
                <a:solidFill>
                  <a:srgbClr val="000000"/>
                </a:solidFill>
              </a:rPr>
              <a:t> </a:t>
            </a:r>
            <a:r>
              <a:rPr lang="ru-RU" i="1" dirty="0" smtClean="0">
                <a:solidFill>
                  <a:srgbClr val="000000"/>
                </a:solidFill>
              </a:rPr>
              <a:t>- Легко и незаметно подготовить </a:t>
            </a:r>
          </a:p>
          <a:p>
            <a:r>
              <a:rPr lang="ru-RU" i="1" dirty="0" smtClean="0">
                <a:solidFill>
                  <a:srgbClr val="000000"/>
                </a:solidFill>
              </a:rPr>
              <a:t>   голоса  детей к пению;</a:t>
            </a:r>
          </a:p>
          <a:p>
            <a:r>
              <a:rPr lang="ru-RU" i="1" dirty="0" smtClean="0">
                <a:solidFill>
                  <a:srgbClr val="000000"/>
                </a:solidFill>
              </a:rPr>
              <a:t>- Разогреть мышцы речевого и дыхательного</a:t>
            </a:r>
          </a:p>
          <a:p>
            <a:r>
              <a:rPr lang="ru-RU" i="1" dirty="0" smtClean="0">
                <a:solidFill>
                  <a:srgbClr val="000000"/>
                </a:solidFill>
              </a:rPr>
              <a:t>   аппарата;</a:t>
            </a:r>
          </a:p>
          <a:p>
            <a:r>
              <a:rPr lang="ru-RU" i="1" dirty="0" smtClean="0">
                <a:solidFill>
                  <a:srgbClr val="000000"/>
                </a:solidFill>
              </a:rPr>
              <a:t>  - Обострить интонационный слух;</a:t>
            </a:r>
          </a:p>
          <a:p>
            <a:r>
              <a:rPr lang="ru-RU" i="1" dirty="0" smtClean="0">
                <a:solidFill>
                  <a:srgbClr val="000000"/>
                </a:solidFill>
              </a:rPr>
              <a:t> - Подвести детей к  воспроизведению музыкальных звуков</a:t>
            </a:r>
            <a:endParaRPr lang="ru-RU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Елена\Desktop\речевое\slide_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52400"/>
            <a:ext cx="9296400" cy="70104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785786" y="357166"/>
            <a:ext cx="700092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Работа над певческим дыханием:</a:t>
            </a:r>
          </a:p>
          <a:p>
            <a:pPr marL="285750" indent="-285750"/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-Вдох</a:t>
            </a:r>
          </a:p>
          <a:p>
            <a:pPr marL="285750" indent="-285750"/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-Сохранение вдоха на протяжении всей фразы</a:t>
            </a:r>
          </a:p>
          <a:p>
            <a:pPr marL="285750" indent="-285750"/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-Выдох с </a:t>
            </a:r>
            <a:r>
              <a:rPr lang="ru-RU" sz="2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резонированием</a:t>
            </a: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звука</a:t>
            </a:r>
            <a:endParaRPr lang="ru-RU" sz="2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3" descr="F:\Наташе конференция\T2Cu7OxBIRg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0232" y="2285992"/>
            <a:ext cx="5572164" cy="314327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Елена\Desktop\речевое\slide_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296400" cy="7010400"/>
          </a:xfrm>
          <a:prstGeom prst="rect">
            <a:avLst/>
          </a:prstGeom>
          <a:noFill/>
        </p:spPr>
      </p:pic>
      <p:pic>
        <p:nvPicPr>
          <p:cNvPr id="3" name="Picture 5" descr="I:\для презентации\Новая папка\IMG_026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0034" y="1000108"/>
            <a:ext cx="4071966" cy="35719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Picture 6" descr="I:\для презентации\Новая папка\DSCN0182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000628" y="2500306"/>
            <a:ext cx="3643338" cy="31432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Елена\Desktop\речевое\slide_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296400" cy="70104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785786" y="714356"/>
            <a:ext cx="7072362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2">
              <a:defRPr/>
            </a:pPr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Дыхательная гимнастика</a:t>
            </a:r>
            <a:r>
              <a:rPr lang="ru-RU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lvl="2">
              <a:defRPr/>
            </a:pPr>
            <a:endParaRPr lang="ru-RU" sz="24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lvl="2">
              <a:defRPr/>
            </a:pPr>
            <a:r>
              <a:rPr lang="ru-RU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управление всеми фазами акта дыхания через тренировку дыхательных мышц и регулировку работы дыхательного центра</a:t>
            </a:r>
            <a:r>
              <a:rPr lang="ru-RU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pic>
        <p:nvPicPr>
          <p:cNvPr id="20482" name="Picture 2" descr="C:\Users\Елена\Desktop\речевое\дыхательная\2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28662" y="2571744"/>
            <a:ext cx="2357454" cy="3132866"/>
          </a:xfrm>
          <a:prstGeom prst="rect">
            <a:avLst/>
          </a:prstGeom>
          <a:noFill/>
        </p:spPr>
      </p:pic>
      <p:pic>
        <p:nvPicPr>
          <p:cNvPr id="20483" name="Picture 3" descr="C:\Users\Елена\Desktop\речевое\дыхательная\дыхательная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715140" y="2571744"/>
            <a:ext cx="2214578" cy="3034339"/>
          </a:xfrm>
          <a:prstGeom prst="rect">
            <a:avLst/>
          </a:prstGeom>
          <a:noFill/>
        </p:spPr>
      </p:pic>
      <p:pic>
        <p:nvPicPr>
          <p:cNvPr id="20484" name="Picture 4" descr="C:\Users\Елена\Desktop\речевое\дыхательная\img5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428992" y="3143248"/>
            <a:ext cx="3143208" cy="235740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Елена\Desktop\речевое\slide_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296400" cy="70104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1571604" y="928670"/>
            <a:ext cx="621510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                    </a:t>
            </a:r>
            <a:r>
              <a:rPr lang="ru-RU" sz="2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Актуальность</a:t>
            </a:r>
            <a:r>
              <a:rPr lang="ru-RU" dirty="0" smtClean="0">
                <a:solidFill>
                  <a:srgbClr val="7030A0"/>
                </a:solidFill>
              </a:rPr>
              <a:t> </a:t>
            </a:r>
            <a:endParaRPr lang="ru-RU" dirty="0">
              <a:solidFill>
                <a:srgbClr val="7030A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285852" y="1643050"/>
            <a:ext cx="728667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20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 настоящее время отмечается стойкая тенденция увеличения числа дошкольников с нарушениями речевого развития.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endParaRPr lang="ru-RU" sz="2000" dirty="0" smtClean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endParaRPr lang="ru-RU" sz="2000" dirty="0" smtClean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endParaRPr lang="ru-RU" sz="2000" dirty="0" smtClean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20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4753" name="Rectangle 1"/>
          <p:cNvSpPr>
            <a:spLocks noChangeArrowheads="1"/>
          </p:cNvSpPr>
          <p:nvPr/>
        </p:nvSpPr>
        <p:spPr bwMode="auto">
          <a:xfrm>
            <a:off x="0" y="0"/>
            <a:ext cx="681597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     </a:t>
            </a: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 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428728" y="2714620"/>
            <a:ext cx="685804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20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Речь с дефектами произношения  затрудняет взаимоотношения с людьми, задерживает психическое развитие ребёнка и развитие других сторон речи .</a:t>
            </a:r>
            <a:endParaRPr lang="ru-RU" sz="3200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Елена\Desktop\речевое\slide_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296400" cy="70104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642910" y="857233"/>
            <a:ext cx="714380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Работа над артикуляцией: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Понимание смысла песенного репертуара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Владение артикуляционной гимнастикой</a:t>
            </a:r>
          </a:p>
          <a:p>
            <a:pPr marL="285750" lvl="0" indent="-285750">
              <a:buFont typeface="Arial" pitchFamily="34" charset="0"/>
              <a:buChar char="•"/>
            </a:pPr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Четкое произношение звуков и слов</a:t>
            </a:r>
            <a:endParaRPr lang="ru-RU" sz="28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3" descr="I:\для презентации\Новая папка\IMG_026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57356" y="3643314"/>
            <a:ext cx="4286280" cy="25717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Елена\Desktop\речевое\slide_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296400" cy="70104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2286000" y="612845"/>
            <a:ext cx="4572000" cy="738664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Артикуляционная гимнастика</a:t>
            </a:r>
          </a:p>
          <a:p>
            <a:pPr algn="ctr">
              <a:buFont typeface="Wingdings" pitchFamily="2" charset="2"/>
              <a:buChar char="v"/>
            </a:pPr>
            <a:endParaRPr lang="ru-RU" dirty="0"/>
          </a:p>
        </p:txBody>
      </p:sp>
      <p:pic>
        <p:nvPicPr>
          <p:cNvPr id="4" name="Рисунок 3" descr="1(8)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286512" y="2214554"/>
            <a:ext cx="2353252" cy="3143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714348" y="1942438"/>
            <a:ext cx="6143652" cy="27761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33400" indent="-533400">
              <a:lnSpc>
                <a:spcPct val="80000"/>
              </a:lnSpc>
              <a:defRPr/>
            </a:pPr>
            <a:endParaRPr lang="ru-RU" dirty="0" smtClean="0">
              <a:solidFill>
                <a:srgbClr val="6633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ambria" pitchFamily="18" charset="0"/>
            </a:endParaRPr>
          </a:p>
          <a:p>
            <a:pPr marL="533400" indent="-533400">
              <a:lnSpc>
                <a:spcPct val="80000"/>
              </a:lnSpc>
              <a:defRPr/>
            </a:pPr>
            <a:r>
              <a:rPr lang="ru-RU" sz="2000" dirty="0" smtClean="0">
                <a:solidFill>
                  <a:srgbClr val="663300"/>
                </a:solidFill>
                <a:latin typeface="Times New Roman" pitchFamily="18" charset="0"/>
                <a:cs typeface="Times New Roman" pitchFamily="18" charset="0"/>
              </a:rPr>
              <a:t>       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Способствует выработке</a:t>
            </a:r>
          </a:p>
          <a:p>
            <a:pPr marL="533400" indent="-533400">
              <a:lnSpc>
                <a:spcPct val="80000"/>
              </a:lnSpc>
              <a:defRPr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качественных, полноценных</a:t>
            </a:r>
          </a:p>
          <a:p>
            <a:pPr marL="533400" indent="-533400">
              <a:lnSpc>
                <a:spcPct val="80000"/>
              </a:lnSpc>
              <a:defRPr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движений органов артикуляции, </a:t>
            </a:r>
          </a:p>
          <a:p>
            <a:pPr marL="533400" indent="-533400">
              <a:lnSpc>
                <a:spcPct val="80000"/>
              </a:lnSpc>
              <a:defRPr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подготовке к правильному произнесению звуков, </a:t>
            </a:r>
          </a:p>
          <a:p>
            <a:pPr marL="533400" indent="-533400">
              <a:lnSpc>
                <a:spcPct val="80000"/>
              </a:lnSpc>
              <a:defRPr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тренировке мышц речевого аппарата. </a:t>
            </a:r>
          </a:p>
          <a:p>
            <a:pPr marL="533400" indent="-533400">
              <a:lnSpc>
                <a:spcPct val="80000"/>
              </a:lnSpc>
              <a:defRPr/>
            </a:pP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marL="533400" indent="-533400">
              <a:lnSpc>
                <a:spcPct val="80000"/>
              </a:lnSpc>
              <a:defRPr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 результате этой работы повышаются показатели уровня развития речи детей,</a:t>
            </a:r>
          </a:p>
          <a:p>
            <a:pPr marL="533400" indent="-533400">
              <a:lnSpc>
                <a:spcPct val="80000"/>
              </a:lnSpc>
              <a:defRPr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певческих навыков, улучшается музыкальная память, внимание</a:t>
            </a:r>
            <a:r>
              <a:rPr lang="ru-RU" dirty="0" smtClean="0">
                <a:latin typeface="Cambria" pitchFamily="18" charset="0"/>
              </a:rPr>
              <a:t>.</a:t>
            </a:r>
            <a:endParaRPr lang="ru-RU" dirty="0">
              <a:latin typeface="Cambr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Елена\Desktop\речевое\slide_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296400" cy="7010400"/>
          </a:xfrm>
          <a:prstGeom prst="rect">
            <a:avLst/>
          </a:prstGeom>
          <a:noFill/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57159" y="285728"/>
            <a:ext cx="4143404" cy="278608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643438" y="1643050"/>
            <a:ext cx="4000528" cy="37147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71472" y="3500438"/>
            <a:ext cx="3716878" cy="26432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Елена\Desktop\речевое\slide_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152400" y="0"/>
            <a:ext cx="9296400" cy="70104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1000100" y="857233"/>
            <a:ext cx="4714908" cy="52322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1" indent="-342900">
              <a:buClr>
                <a:schemeClr val="hlink"/>
              </a:buClr>
              <a:defRPr/>
            </a:pPr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Пальчиковые игры</a:t>
            </a:r>
            <a:r>
              <a:rPr lang="ru-RU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342900" lvl="1" indent="-342900">
              <a:buClr>
                <a:schemeClr val="hlink"/>
              </a:buClr>
              <a:defRPr/>
            </a:pPr>
            <a:endParaRPr lang="ru-RU" sz="24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lvl="1" indent="-342900">
              <a:buClr>
                <a:schemeClr val="hlink"/>
              </a:buClr>
              <a:defRPr/>
            </a:pPr>
            <a:r>
              <a:rPr lang="ru-RU" sz="2800" dirty="0" smtClean="0">
                <a:solidFill>
                  <a:srgbClr val="663300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ru-RU" sz="2400" dirty="0" smtClean="0">
                <a:solidFill>
                  <a:srgbClr val="663300"/>
                </a:solidFill>
                <a:latin typeface="Times New Roman" pitchFamily="18" charset="0"/>
                <a:cs typeface="Times New Roman" pitchFamily="18" charset="0"/>
              </a:rPr>
              <a:t>развивают речь ребенка,</a:t>
            </a:r>
          </a:p>
          <a:p>
            <a:pPr marL="342900" lvl="1" indent="-342900">
              <a:buClr>
                <a:schemeClr val="hlink"/>
              </a:buClr>
              <a:defRPr/>
            </a:pPr>
            <a:r>
              <a:rPr lang="ru-RU" sz="2400" dirty="0" smtClean="0">
                <a:solidFill>
                  <a:srgbClr val="663300"/>
                </a:solidFill>
                <a:latin typeface="Times New Roman" pitchFamily="18" charset="0"/>
                <a:cs typeface="Times New Roman" pitchFamily="18" charset="0"/>
              </a:rPr>
              <a:t> двигательные качества, </a:t>
            </a:r>
          </a:p>
          <a:p>
            <a:pPr marL="342900" lvl="1" indent="-342900">
              <a:buClr>
                <a:schemeClr val="hlink"/>
              </a:buClr>
              <a:defRPr/>
            </a:pPr>
            <a:r>
              <a:rPr lang="ru-RU" sz="2400" dirty="0" smtClean="0">
                <a:solidFill>
                  <a:srgbClr val="663300"/>
                </a:solidFill>
                <a:latin typeface="Times New Roman" pitchFamily="18" charset="0"/>
                <a:cs typeface="Times New Roman" pitchFamily="18" charset="0"/>
              </a:rPr>
              <a:t>-повышают координационные способности пальцев рук, </a:t>
            </a:r>
          </a:p>
          <a:p>
            <a:pPr marL="342900" lvl="1" indent="-342900">
              <a:buClr>
                <a:schemeClr val="hlink"/>
              </a:buClr>
              <a:defRPr/>
            </a:pPr>
            <a:r>
              <a:rPr lang="ru-RU" sz="2400" dirty="0" smtClean="0">
                <a:solidFill>
                  <a:srgbClr val="663300"/>
                </a:solidFill>
                <a:latin typeface="Times New Roman" pitchFamily="18" charset="0"/>
                <a:cs typeface="Times New Roman" pitchFamily="18" charset="0"/>
              </a:rPr>
              <a:t>-соединяют пальцевую пластику с выразительным мелодическим и речевым интонированием, </a:t>
            </a:r>
          </a:p>
          <a:p>
            <a:pPr marL="342900" lvl="1" indent="-342900">
              <a:buClr>
                <a:schemeClr val="hlink"/>
              </a:buClr>
              <a:defRPr/>
            </a:pPr>
            <a:r>
              <a:rPr lang="ru-RU" sz="2400" dirty="0" smtClean="0">
                <a:solidFill>
                  <a:srgbClr val="663300"/>
                </a:solidFill>
                <a:latin typeface="Times New Roman" pitchFamily="18" charset="0"/>
                <a:cs typeface="Times New Roman" pitchFamily="18" charset="0"/>
              </a:rPr>
              <a:t>-формируют образно – ассоциативное мышление на основе устного русского народного творчества.</a:t>
            </a:r>
          </a:p>
          <a:p>
            <a:pPr>
              <a:defRPr/>
            </a:pPr>
            <a:endParaRPr lang="ru-RU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pic>
        <p:nvPicPr>
          <p:cNvPr id="4" name="Picture 4" descr="I:\для презентации\Новая папка\IMG_0256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72132" y="2714621"/>
            <a:ext cx="3357586" cy="27146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Елена\Desktop\речевое\slide_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296400" cy="7010400"/>
          </a:xfrm>
          <a:prstGeom prst="rect">
            <a:avLst/>
          </a:prstGeom>
          <a:noFill/>
        </p:spPr>
      </p:pic>
      <p:pic>
        <p:nvPicPr>
          <p:cNvPr id="1026" name="Picture 2" descr="C:\Users\Елена\Desktop\речевое\пальчиковые игры\1UP-fz5opK4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71538" y="428604"/>
            <a:ext cx="4043797" cy="2714644"/>
          </a:xfrm>
          <a:prstGeom prst="rect">
            <a:avLst/>
          </a:prstGeom>
          <a:noFill/>
        </p:spPr>
      </p:pic>
      <p:pic>
        <p:nvPicPr>
          <p:cNvPr id="1027" name="Picture 3" descr="C:\Users\Елена\Desktop\речевое\пальчиковые игры\photo_1478543353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357818" y="857232"/>
            <a:ext cx="2936088" cy="4286260"/>
          </a:xfrm>
          <a:prstGeom prst="rect">
            <a:avLst/>
          </a:prstGeom>
          <a:noFill/>
        </p:spPr>
      </p:pic>
      <p:pic>
        <p:nvPicPr>
          <p:cNvPr id="1029" name="Picture 5" descr="C:\Users\Елена\Desktop\речевое\пальчиковые игры\KHUw5zlDrmk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142976" y="3429000"/>
            <a:ext cx="4000528" cy="268476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Елена\Desktop\речевое\slide_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0296468" cy="70104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2286000" y="1536174"/>
            <a:ext cx="4572000" cy="400110"/>
          </a:xfrm>
          <a:prstGeom prst="rect">
            <a:avLst/>
          </a:prstGeom>
        </p:spPr>
        <p:txBody>
          <a:bodyPr>
            <a:spAutoFit/>
          </a:bodyPr>
          <a:lstStyle/>
          <a:p>
            <a:pPr lvl="7">
              <a:buFont typeface="Wingdings" pitchFamily="2" charset="2"/>
              <a:buChar char="Ø"/>
              <a:defRPr/>
            </a:pPr>
            <a:endParaRPr lang="ru-RU" sz="2000" dirty="0" smtClean="0">
              <a:solidFill>
                <a:srgbClr val="6633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ambria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714348" y="857232"/>
            <a:ext cx="7429552" cy="38595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33400" indent="-533400">
              <a:lnSpc>
                <a:spcPct val="80000"/>
              </a:lnSpc>
              <a:defRPr/>
            </a:pPr>
            <a:r>
              <a:rPr lang="ru-RU" sz="2400" b="1" dirty="0" err="1" smtClean="0"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Оздоровителные</a:t>
            </a:r>
            <a:r>
              <a:rPr lang="ru-RU" sz="2400" b="1" dirty="0" smtClean="0"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 и </a:t>
            </a:r>
            <a:r>
              <a:rPr lang="ru-RU" sz="2400" b="1" dirty="0" err="1" smtClean="0"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фонопедические</a:t>
            </a:r>
            <a:r>
              <a:rPr lang="ru-RU" sz="2400" b="1" dirty="0" smtClean="0"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 упражнения</a:t>
            </a:r>
          </a:p>
          <a:p>
            <a:pPr marL="533400" indent="-533400">
              <a:lnSpc>
                <a:spcPct val="80000"/>
              </a:lnSpc>
              <a:defRPr/>
            </a:pPr>
            <a:endParaRPr lang="ru-RU" dirty="0" smtClean="0">
              <a:solidFill>
                <a:srgbClr val="663300"/>
              </a:solidFill>
              <a:effectLst/>
              <a:latin typeface="Cambria" pitchFamily="18" charset="0"/>
            </a:endParaRPr>
          </a:p>
          <a:p>
            <a:pPr marL="533400" indent="-533400">
              <a:lnSpc>
                <a:spcPct val="80000"/>
              </a:lnSpc>
              <a:defRPr/>
            </a:pPr>
            <a:r>
              <a:rPr lang="ru-RU" sz="2400" dirty="0" smtClean="0">
                <a:solidFill>
                  <a:srgbClr val="663300"/>
                </a:solidFill>
                <a:effectLst/>
                <a:latin typeface="Times New Roman" pitchFamily="18" charset="0"/>
                <a:cs typeface="Times New Roman" pitchFamily="18" charset="0"/>
              </a:rPr>
              <a:t>Разработки В. Емельянова, М, </a:t>
            </a:r>
            <a:r>
              <a:rPr lang="ru-RU" sz="2400" dirty="0" err="1" smtClean="0">
                <a:solidFill>
                  <a:srgbClr val="663300"/>
                </a:solidFill>
                <a:effectLst/>
                <a:latin typeface="Times New Roman" pitchFamily="18" charset="0"/>
                <a:cs typeface="Times New Roman" pitchFamily="18" charset="0"/>
              </a:rPr>
              <a:t>Картушиной</a:t>
            </a:r>
            <a:r>
              <a:rPr lang="ru-RU" sz="2400" dirty="0" smtClean="0">
                <a:solidFill>
                  <a:srgbClr val="663300"/>
                </a:solidFill>
                <a:effectLst/>
                <a:latin typeface="Times New Roman" pitchFamily="18" charset="0"/>
                <a:cs typeface="Times New Roman" pitchFamily="18" charset="0"/>
              </a:rPr>
              <a:t> способствуют развитию носового, диафрагмального, брюшного дыхания, стимулированию гортанно- глоточного аппарата и деятельности головного мозга. </a:t>
            </a:r>
          </a:p>
          <a:p>
            <a:pPr marL="533400" indent="-533400">
              <a:lnSpc>
                <a:spcPct val="80000"/>
              </a:lnSpc>
              <a:defRPr/>
            </a:pPr>
            <a:endParaRPr lang="ru-RU" sz="2400" dirty="0" smtClean="0">
              <a:solidFill>
                <a:srgbClr val="66330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533400" indent="-533400">
              <a:lnSpc>
                <a:spcPct val="80000"/>
              </a:lnSpc>
              <a:defRPr/>
            </a:pPr>
            <a:r>
              <a:rPr lang="ru-RU" sz="2400" dirty="0" smtClean="0">
                <a:solidFill>
                  <a:srgbClr val="663300"/>
                </a:solidFill>
                <a:effectLst/>
                <a:latin typeface="Times New Roman" pitchFamily="18" charset="0"/>
                <a:cs typeface="Times New Roman" pitchFamily="18" charset="0"/>
              </a:rPr>
              <a:t>В работе используются упражнения для горла, интонационно – фонетические (корректируют произношения звуков и активизируют фонационный выдох) и голосовые сигналы </a:t>
            </a:r>
            <a:r>
              <a:rPr lang="ru-RU" sz="2400" dirty="0" err="1" smtClean="0">
                <a:solidFill>
                  <a:srgbClr val="663300"/>
                </a:solidFill>
                <a:effectLst/>
                <a:latin typeface="Times New Roman" pitchFamily="18" charset="0"/>
                <a:cs typeface="Times New Roman" pitchFamily="18" charset="0"/>
              </a:rPr>
              <a:t>доречевой</a:t>
            </a:r>
            <a:r>
              <a:rPr lang="ru-RU" sz="2400" dirty="0" smtClean="0">
                <a:solidFill>
                  <a:srgbClr val="663300"/>
                </a:solidFill>
                <a:effectLst/>
                <a:latin typeface="Times New Roman" pitchFamily="18" charset="0"/>
                <a:cs typeface="Times New Roman" pitchFamily="18" charset="0"/>
              </a:rPr>
              <a:t> коммуникации, игры со звуком.</a:t>
            </a:r>
            <a:endParaRPr lang="ru-RU" sz="2400" dirty="0">
              <a:solidFill>
                <a:srgbClr val="6633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Елена\Desktop\речевое\slide_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285776"/>
            <a:ext cx="9296400" cy="7439028"/>
          </a:xfrm>
          <a:prstGeom prst="rect">
            <a:avLst/>
          </a:prstGeom>
          <a:noFill/>
        </p:spPr>
      </p:pic>
      <p:sp>
        <p:nvSpPr>
          <p:cNvPr id="5121" name="Rectangle 1"/>
          <p:cNvSpPr>
            <a:spLocks noChangeArrowheads="1"/>
          </p:cNvSpPr>
          <p:nvPr/>
        </p:nvSpPr>
        <p:spPr bwMode="auto">
          <a:xfrm>
            <a:off x="571472" y="0"/>
            <a:ext cx="7929618" cy="71404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                                   </a:t>
            </a: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Фонетическая разминка « Песенки-подружки»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В некотором царстве,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Звуко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- государстве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Жили- не тужили,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С Язычком дружили: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Свистелочка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- СССССС,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Звенелочка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- ЗЗЗЗЗЗ,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Шипелочка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- ШШШШШ,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Жужжалочка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-  ЖЖЖЖЖЖ.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Вопелочка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- ААААА,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Ревелочка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- УУУУУ,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Пищалочка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- ИИИИИ,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Гуделочка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– ГУУУУУ.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Пыхтелочка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- ПЫХ-ПЫХ,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Мычалочка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- МУ-МУ,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Щипалочка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- ЩИП-ЩИП,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Дуделочка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- ДУ-ДУ.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Боялочка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- ОЙ-ОЙ,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Хотелочка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- ДАЙ-ДАЙ,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Подзывалочка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- ЭЙ-ЭЙ,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Серчалочка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- АЙ-АЙ.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Дружили с ними тоже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Друг на друга схожи: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Храпелочка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- ХРРРРР,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Бурчалочка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- БРРРРР,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Рычалочка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- РРРРР,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Тарахтелочка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- ТРРРРР.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Мурчалочка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-  МРРРРР,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Гремелочка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- ГРРРР,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Дрожалочка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- ДРР РР,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Хрустелочка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- ХРРРР.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429124" y="428604"/>
            <a:ext cx="3214710" cy="57554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600" b="1" dirty="0" smtClean="0"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Каждая подружка</a:t>
            </a:r>
            <a:endParaRPr lang="ru-RU" sz="900" dirty="0" smtClean="0"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600" b="1" dirty="0" smtClean="0"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Пела свою песенку.</a:t>
            </a:r>
            <a:endParaRPr lang="ru-RU" sz="900" dirty="0" smtClean="0"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600" b="1" dirty="0" smtClean="0"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От других отличную- </a:t>
            </a:r>
            <a:endParaRPr lang="ru-RU" sz="900" dirty="0" smtClean="0"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600" b="1" dirty="0" smtClean="0"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Песенку - </a:t>
            </a:r>
            <a:r>
              <a:rPr lang="ru-RU" sz="1600" b="1" dirty="0" err="1" smtClean="0"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чудесенку</a:t>
            </a:r>
            <a:r>
              <a:rPr lang="ru-RU" sz="1600" b="1" dirty="0" smtClean="0">
                <a:latin typeface="Calibri" pitchFamily="34" charset="0"/>
                <a:ea typeface="Times New Roman" pitchFamily="18" charset="0"/>
                <a:cs typeface="Times New Roman" pitchFamily="18" charset="0"/>
              </a:rPr>
              <a:t>:</a:t>
            </a:r>
            <a:endParaRPr lang="ru-RU" sz="900" dirty="0" smtClean="0"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600" b="1" i="1" dirty="0" smtClean="0"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Вариант</a:t>
            </a:r>
            <a:r>
              <a:rPr lang="en-US" sz="1600" b="1" i="1" dirty="0" smtClean="0">
                <a:latin typeface="Calibri" pitchFamily="34" charset="0"/>
                <a:ea typeface="Times New Roman" pitchFamily="18" charset="0"/>
                <a:cs typeface="Times New Roman" pitchFamily="18" charset="0"/>
              </a:rPr>
              <a:t>I</a:t>
            </a:r>
            <a:r>
              <a:rPr lang="ru-RU" sz="1600" b="1" i="1" dirty="0" smtClean="0">
                <a:latin typeface="Calibri" pitchFamily="34" charset="0"/>
                <a:ea typeface="Times New Roman" pitchFamily="18" charset="0"/>
                <a:cs typeface="Times New Roman" pitchFamily="18" charset="0"/>
              </a:rPr>
              <a:t>: Предложить детям одно звукосочетание. Например: АЙ. Они должны произнести их с разной интонацией.</a:t>
            </a:r>
            <a:endParaRPr lang="ru-RU" sz="900" dirty="0" smtClean="0"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600" b="1" dirty="0" err="1" smtClean="0"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Грустиночка</a:t>
            </a:r>
            <a:r>
              <a:rPr lang="ru-RU" sz="1600" b="1" dirty="0" smtClean="0">
                <a:latin typeface="Calibri" pitchFamily="34" charset="0"/>
                <a:ea typeface="Times New Roman" pitchFamily="18" charset="0"/>
                <a:cs typeface="Times New Roman" pitchFamily="18" charset="0"/>
              </a:rPr>
              <a:t>-…,</a:t>
            </a:r>
            <a:endParaRPr lang="ru-RU" sz="900" dirty="0" smtClean="0"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600" b="1" dirty="0" err="1" smtClean="0"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Удивлялочка</a:t>
            </a:r>
            <a:r>
              <a:rPr lang="ru-RU" sz="1600" b="1" dirty="0" smtClean="0">
                <a:latin typeface="Calibri" pitchFamily="34" charset="0"/>
                <a:ea typeface="Times New Roman" pitchFamily="18" charset="0"/>
                <a:cs typeface="Times New Roman" pitchFamily="18" charset="0"/>
              </a:rPr>
              <a:t>- …,</a:t>
            </a:r>
            <a:endParaRPr lang="ru-RU" sz="900" dirty="0" smtClean="0"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600" b="1" dirty="0" err="1" smtClean="0"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Боялочка</a:t>
            </a:r>
            <a:r>
              <a:rPr lang="ru-RU" sz="1600" b="1" dirty="0" smtClean="0">
                <a:latin typeface="Calibri" pitchFamily="34" charset="0"/>
                <a:ea typeface="Times New Roman" pitchFamily="18" charset="0"/>
                <a:cs typeface="Times New Roman" pitchFamily="18" charset="0"/>
              </a:rPr>
              <a:t>- …,</a:t>
            </a:r>
            <a:endParaRPr lang="ru-RU" sz="900" dirty="0" smtClean="0"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600" b="1" dirty="0" err="1" smtClean="0"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Кричалочка</a:t>
            </a:r>
            <a:r>
              <a:rPr lang="ru-RU" sz="1600" b="1" dirty="0" smtClean="0">
                <a:latin typeface="Calibri" pitchFamily="34" charset="0"/>
                <a:ea typeface="Times New Roman" pitchFamily="18" charset="0"/>
                <a:cs typeface="Times New Roman" pitchFamily="18" charset="0"/>
              </a:rPr>
              <a:t>-…,</a:t>
            </a:r>
            <a:endParaRPr lang="ru-RU" sz="900" dirty="0" smtClean="0"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600" b="1" dirty="0" err="1" smtClean="0"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Шепталочка</a:t>
            </a:r>
            <a:r>
              <a:rPr lang="ru-RU" sz="1600" b="1" dirty="0" smtClean="0">
                <a:latin typeface="Calibri" pitchFamily="34" charset="0"/>
                <a:ea typeface="Times New Roman" pitchFamily="18" charset="0"/>
                <a:cs typeface="Times New Roman" pitchFamily="18" charset="0"/>
              </a:rPr>
              <a:t>-…,</a:t>
            </a:r>
            <a:endParaRPr lang="ru-RU" sz="900" dirty="0" smtClean="0"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600" b="1" dirty="0" err="1" smtClean="0"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Серчалочка</a:t>
            </a:r>
            <a:r>
              <a:rPr lang="ru-RU" sz="1600" b="1" dirty="0" smtClean="0">
                <a:latin typeface="Calibri" pitchFamily="34" charset="0"/>
                <a:ea typeface="Times New Roman" pitchFamily="18" charset="0"/>
                <a:cs typeface="Times New Roman" pitchFamily="18" charset="0"/>
              </a:rPr>
              <a:t>-…,</a:t>
            </a:r>
            <a:endParaRPr lang="ru-RU" sz="900" dirty="0" smtClean="0"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600" b="1" dirty="0" err="1" smtClean="0"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Усталочка</a:t>
            </a:r>
            <a:r>
              <a:rPr lang="ru-RU" sz="1600" b="1" dirty="0" smtClean="0">
                <a:latin typeface="Calibri" pitchFamily="34" charset="0"/>
                <a:ea typeface="Times New Roman" pitchFamily="18" charset="0"/>
                <a:cs typeface="Times New Roman" pitchFamily="18" charset="0"/>
              </a:rPr>
              <a:t>-…,</a:t>
            </a:r>
            <a:endParaRPr lang="ru-RU" sz="900" dirty="0" smtClean="0"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600" b="1" dirty="0" err="1" smtClean="0"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Ворчалочка</a:t>
            </a:r>
            <a:r>
              <a:rPr lang="ru-RU" sz="1600" b="1" dirty="0" smtClean="0">
                <a:latin typeface="Calibri" pitchFamily="34" charset="0"/>
                <a:ea typeface="Times New Roman" pitchFamily="18" charset="0"/>
                <a:cs typeface="Times New Roman" pitchFamily="18" charset="0"/>
              </a:rPr>
              <a:t>-…,</a:t>
            </a:r>
            <a:endParaRPr lang="ru-RU" sz="900" dirty="0" smtClean="0"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600" b="1" dirty="0" err="1" smtClean="0"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Пугалочка</a:t>
            </a:r>
            <a:r>
              <a:rPr lang="ru-RU" sz="1600" b="1" dirty="0" smtClean="0">
                <a:latin typeface="Calibri" pitchFamily="34" charset="0"/>
                <a:ea typeface="Times New Roman" pitchFamily="18" charset="0"/>
                <a:cs typeface="Times New Roman" pitchFamily="18" charset="0"/>
              </a:rPr>
              <a:t>-…,</a:t>
            </a:r>
            <a:endParaRPr lang="ru-RU" sz="900" dirty="0" smtClean="0"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600" b="1" dirty="0" err="1" smtClean="0"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Хмурелочка</a:t>
            </a:r>
            <a:r>
              <a:rPr lang="ru-RU" sz="1600" b="1" dirty="0" smtClean="0">
                <a:latin typeface="Calibri" pitchFamily="34" charset="0"/>
                <a:ea typeface="Times New Roman" pitchFamily="18" charset="0"/>
                <a:cs typeface="Times New Roman" pitchFamily="18" charset="0"/>
              </a:rPr>
              <a:t>-…,</a:t>
            </a:r>
            <a:endParaRPr lang="ru-RU" sz="900" dirty="0" smtClean="0"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600" b="1" dirty="0" err="1" smtClean="0"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Болелочка</a:t>
            </a:r>
            <a:r>
              <a:rPr lang="ru-RU" sz="1600" b="1" dirty="0" smtClean="0">
                <a:latin typeface="Calibri" pitchFamily="34" charset="0"/>
                <a:ea typeface="Times New Roman" pitchFamily="18" charset="0"/>
                <a:cs typeface="Times New Roman" pitchFamily="18" charset="0"/>
              </a:rPr>
              <a:t>-…</a:t>
            </a:r>
            <a:endParaRPr lang="ru-RU" sz="900" dirty="0" smtClean="0"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600" b="1" dirty="0" smtClean="0"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Разные подружки</a:t>
            </a:r>
            <a:endParaRPr lang="ru-RU" sz="900" dirty="0" smtClean="0"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600" b="1" dirty="0" smtClean="0"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В государстве жили,</a:t>
            </a:r>
            <a:endParaRPr lang="ru-RU" sz="900" dirty="0" smtClean="0"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600" b="1" dirty="0" smtClean="0"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Жили, не тужили,</a:t>
            </a:r>
            <a:endParaRPr lang="ru-RU" sz="900" dirty="0" smtClean="0"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600" b="1" dirty="0" smtClean="0"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С Язычком дружили.</a:t>
            </a:r>
            <a:endParaRPr lang="ru-RU" sz="900" dirty="0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Елена\Desktop\речевое\slide_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296400" cy="7010400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642910" y="500042"/>
            <a:ext cx="8001056" cy="56169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                       Речевые игры </a:t>
            </a:r>
            <a:r>
              <a:rPr lang="ru-RU" dirty="0" smtClean="0">
                <a:solidFill>
                  <a:srgbClr val="000000"/>
                </a:solidFill>
                <a:ea typeface="Times New Roman" pitchFamily="18" charset="0"/>
                <a:cs typeface="Times New Roman" pitchFamily="18" charset="0"/>
              </a:rPr>
              <a:t>–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solidFill>
                  <a:srgbClr val="000000"/>
                </a:solidFill>
                <a:latin typeface="Allerta Stencil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одна из форм творческой работы с детьми не только в развитии речи, но и в музыкальном воспитании. 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endParaRPr lang="ru-RU" sz="1100" dirty="0" smtClean="0"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000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Речевые игры и упражнения на музыкальных занятиях сопровождаются движениями, звучащими жестами (хлопками, притопами, щелчками, шлепками. Тексты, подбираемые для речевых игр, должны быть простыми, соответствующими возрасту, легко запоминаемыми. Это образцы устного народного творчества – песенки, прибаутки, считалки, дразнилки, колыбельные. Простота выбранного текста позволит уделить больше времени не его заучиванию, а развитию ритма, дикции и другим задачам речевого упражнения. А поддержка текста </a:t>
            </a:r>
            <a:r>
              <a:rPr lang="ru-RU" sz="2000" dirty="0" err="1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музицированием</a:t>
            </a:r>
            <a:r>
              <a:rPr lang="ru-RU" sz="2000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или движением способствует лучшему запоминанию, более эмоциональному воспроизведению.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2000" dirty="0" smtClean="0">
              <a:solidFill>
                <a:srgbClr val="000000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000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Жестикуляция, пластика, мимика в речевой игре превращают ее в театральную сценку, позволяют детям импровизировать, раскрывать свой творческий, актерский потенциал</a:t>
            </a:r>
            <a:r>
              <a:rPr lang="ru-RU" dirty="0" smtClean="0">
                <a:solidFill>
                  <a:srgbClr val="000000"/>
                </a:solidFill>
                <a:latin typeface="Allerta Stencil" charset="0"/>
                <a:ea typeface="Times New Roman" pitchFamily="18" charset="0"/>
                <a:cs typeface="Times New Roman" pitchFamily="18" charset="0"/>
              </a:rPr>
              <a:t>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Елена\Desktop\речевое\slide_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296400" cy="7010400"/>
          </a:xfrm>
          <a:prstGeom prst="rect">
            <a:avLst/>
          </a:prstGeom>
          <a:noFill/>
        </p:spPr>
      </p:pic>
      <p:sp>
        <p:nvSpPr>
          <p:cNvPr id="51201" name="Rectangle 1"/>
          <p:cNvSpPr>
            <a:spLocks noChangeArrowheads="1"/>
          </p:cNvSpPr>
          <p:nvPr/>
        </p:nvSpPr>
        <p:spPr bwMode="auto">
          <a:xfrm>
            <a:off x="0" y="0"/>
            <a:ext cx="52322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252413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rgbClr val="800000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«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28596" y="500042"/>
            <a:ext cx="4357718" cy="57554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indent="252413" fontAlgn="base">
              <a:spcBef>
                <a:spcPct val="0"/>
              </a:spcBef>
              <a:spcAft>
                <a:spcPct val="0"/>
              </a:spcAft>
            </a:pPr>
            <a:r>
              <a:rPr lang="ru-RU" sz="1600" b="1" dirty="0" smtClean="0">
                <a:solidFill>
                  <a:srgbClr val="800000"/>
                </a:solidFill>
                <a:latin typeface="Allerta Stencil" charset="0"/>
                <a:ea typeface="Times New Roman" pitchFamily="18" charset="0"/>
                <a:cs typeface="Times New Roman" pitchFamily="18" charset="0"/>
              </a:rPr>
              <a:t>Елочки</a:t>
            </a:r>
            <a:r>
              <a:rPr lang="ru-RU" sz="1600" b="1" dirty="0" smtClean="0">
                <a:solidFill>
                  <a:srgbClr val="800000"/>
                </a:solidFill>
                <a:ea typeface="Times New Roman" pitchFamily="18" charset="0"/>
                <a:cs typeface="Times New Roman" pitchFamily="18" charset="0"/>
              </a:rPr>
              <a:t>»</a:t>
            </a:r>
            <a:endParaRPr lang="ru-RU" sz="1000" dirty="0" smtClean="0">
              <a:latin typeface="Arial" pitchFamily="34" charset="0"/>
              <a:cs typeface="Arial" pitchFamily="34" charset="0"/>
            </a:endParaRPr>
          </a:p>
          <a:p>
            <a:pPr lvl="0" indent="887413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600" dirty="0" smtClean="0">
                <a:solidFill>
                  <a:srgbClr val="000000"/>
                </a:solidFill>
                <a:latin typeface="Allerta Stencil" charset="0"/>
                <a:ea typeface="Times New Roman" pitchFamily="18" charset="0"/>
                <a:cs typeface="Times New Roman" pitchFamily="18" charset="0"/>
              </a:rPr>
              <a:t>Ели на опушке </a:t>
            </a:r>
            <a:r>
              <a:rPr lang="ru-RU" sz="1600" dirty="0" smtClean="0">
                <a:solidFill>
                  <a:srgbClr val="000000"/>
                </a:solidFill>
                <a:ea typeface="Times New Roman" pitchFamily="18" charset="0"/>
                <a:cs typeface="Times New Roman" pitchFamily="18" charset="0"/>
              </a:rPr>
              <a:t>—</a:t>
            </a:r>
            <a:endParaRPr lang="ru-RU" sz="1000" dirty="0" smtClean="0">
              <a:latin typeface="Arial" pitchFamily="34" charset="0"/>
              <a:cs typeface="Arial" pitchFamily="34" charset="0"/>
            </a:endParaRPr>
          </a:p>
          <a:p>
            <a:pPr lvl="0" indent="887413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600" i="1" dirty="0" smtClean="0">
                <a:solidFill>
                  <a:srgbClr val="000000"/>
                </a:solidFill>
                <a:latin typeface="Allerta Stencil" charset="0"/>
                <a:ea typeface="Times New Roman" pitchFamily="18" charset="0"/>
                <a:cs typeface="Times New Roman" pitchFamily="18" charset="0"/>
              </a:rPr>
              <a:t>Опустить прямые руки вниз и слегка развести их в стороны, пальцы напряжены.</a:t>
            </a:r>
            <a:endParaRPr lang="ru-RU" sz="1000" dirty="0" smtClean="0">
              <a:latin typeface="Arial" pitchFamily="34" charset="0"/>
              <a:cs typeface="Arial" pitchFamily="34" charset="0"/>
            </a:endParaRPr>
          </a:p>
          <a:p>
            <a:pPr lvl="0" indent="887413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600" dirty="0" smtClean="0">
                <a:solidFill>
                  <a:srgbClr val="000000"/>
                </a:solidFill>
                <a:latin typeface="Allerta Stencil" charset="0"/>
                <a:ea typeface="Times New Roman" pitchFamily="18" charset="0"/>
                <a:cs typeface="Times New Roman" pitchFamily="18" charset="0"/>
              </a:rPr>
              <a:t>До небес макушки </a:t>
            </a:r>
            <a:r>
              <a:rPr lang="ru-RU" sz="1600" dirty="0" smtClean="0">
                <a:solidFill>
                  <a:srgbClr val="000000"/>
                </a:solidFill>
                <a:ea typeface="Times New Roman" pitchFamily="18" charset="0"/>
                <a:cs typeface="Times New Roman" pitchFamily="18" charset="0"/>
              </a:rPr>
              <a:t>— </a:t>
            </a:r>
            <a:endParaRPr lang="ru-RU" sz="1000" dirty="0" smtClean="0">
              <a:latin typeface="Arial" pitchFamily="34" charset="0"/>
              <a:cs typeface="Arial" pitchFamily="34" charset="0"/>
            </a:endParaRPr>
          </a:p>
          <a:p>
            <a:pPr lvl="0" indent="887413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600" i="1" dirty="0" smtClean="0">
                <a:solidFill>
                  <a:srgbClr val="000000"/>
                </a:solidFill>
                <a:latin typeface="Allerta Stencil" charset="0"/>
                <a:ea typeface="Times New Roman" pitchFamily="18" charset="0"/>
                <a:cs typeface="Times New Roman" pitchFamily="18" charset="0"/>
              </a:rPr>
              <a:t>Поднять руки вверх, соединить кончики пальцев над головой.</a:t>
            </a:r>
            <a:endParaRPr lang="ru-RU" sz="1000" dirty="0" smtClean="0">
              <a:latin typeface="Arial" pitchFamily="34" charset="0"/>
              <a:cs typeface="Arial" pitchFamily="34" charset="0"/>
            </a:endParaRPr>
          </a:p>
          <a:p>
            <a:pPr lvl="0" indent="887413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600" dirty="0" smtClean="0">
                <a:solidFill>
                  <a:srgbClr val="000000"/>
                </a:solidFill>
                <a:latin typeface="Allerta Stencil" charset="0"/>
                <a:ea typeface="Times New Roman" pitchFamily="18" charset="0"/>
                <a:cs typeface="Times New Roman" pitchFamily="18" charset="0"/>
              </a:rPr>
              <a:t>Слушают, молчат.</a:t>
            </a:r>
            <a:r>
              <a:rPr lang="ru-RU" sz="1600" dirty="0" smtClean="0">
                <a:solidFill>
                  <a:srgbClr val="000000"/>
                </a:solidFill>
                <a:ea typeface="Times New Roman" pitchFamily="18" charset="0"/>
                <a:cs typeface="Times New Roman" pitchFamily="18" charset="0"/>
              </a:rPr>
              <a:t> </a:t>
            </a:r>
            <a:endParaRPr lang="ru-RU" sz="1000" dirty="0" smtClean="0">
              <a:latin typeface="Arial" pitchFamily="34" charset="0"/>
              <a:cs typeface="Arial" pitchFamily="34" charset="0"/>
            </a:endParaRPr>
          </a:p>
          <a:p>
            <a:pPr lvl="0" indent="887413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600" i="1" dirty="0" smtClean="0">
                <a:solidFill>
                  <a:srgbClr val="000000"/>
                </a:solidFill>
                <a:latin typeface="Allerta Stencil" charset="0"/>
                <a:ea typeface="Times New Roman" pitchFamily="18" charset="0"/>
                <a:cs typeface="Times New Roman" pitchFamily="18" charset="0"/>
              </a:rPr>
              <a:t>Приставить ладонь к уху, затем приложить палец к губам.</a:t>
            </a:r>
            <a:endParaRPr lang="ru-RU" sz="1000" dirty="0" smtClean="0">
              <a:latin typeface="Arial" pitchFamily="34" charset="0"/>
              <a:cs typeface="Arial" pitchFamily="34" charset="0"/>
            </a:endParaRPr>
          </a:p>
          <a:p>
            <a:pPr lvl="0" indent="887413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600" dirty="0" smtClean="0">
                <a:solidFill>
                  <a:srgbClr val="000000"/>
                </a:solidFill>
                <a:latin typeface="Allerta Stencil" charset="0"/>
                <a:ea typeface="Times New Roman" pitchFamily="18" charset="0"/>
                <a:cs typeface="Times New Roman" pitchFamily="18" charset="0"/>
              </a:rPr>
              <a:t>Смотрят на внучат.</a:t>
            </a:r>
            <a:r>
              <a:rPr lang="ru-RU" sz="1600" dirty="0" smtClean="0">
                <a:solidFill>
                  <a:srgbClr val="000000"/>
                </a:solidFill>
                <a:ea typeface="Times New Roman" pitchFamily="18" charset="0"/>
                <a:cs typeface="Times New Roman" pitchFamily="18" charset="0"/>
              </a:rPr>
              <a:t> </a:t>
            </a:r>
            <a:endParaRPr lang="ru-RU" sz="1000" dirty="0" smtClean="0">
              <a:latin typeface="Arial" pitchFamily="34" charset="0"/>
              <a:cs typeface="Arial" pitchFamily="34" charset="0"/>
            </a:endParaRPr>
          </a:p>
          <a:p>
            <a:pPr lvl="0" indent="887413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600" i="1" dirty="0" smtClean="0">
                <a:solidFill>
                  <a:srgbClr val="000000"/>
                </a:solidFill>
                <a:latin typeface="Allerta Stencil" charset="0"/>
                <a:ea typeface="Times New Roman" pitchFamily="18" charset="0"/>
                <a:cs typeface="Times New Roman" pitchFamily="18" charset="0"/>
              </a:rPr>
              <a:t>Приставить ладонь ко лбу, посмотреть, слегка наклонившись вперед.</a:t>
            </a:r>
            <a:endParaRPr lang="ru-RU" sz="1000" dirty="0" smtClean="0">
              <a:latin typeface="Arial" pitchFamily="34" charset="0"/>
              <a:cs typeface="Arial" pitchFamily="34" charset="0"/>
            </a:endParaRPr>
          </a:p>
          <a:p>
            <a:pPr lvl="0" indent="887413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600" dirty="0" smtClean="0">
                <a:solidFill>
                  <a:srgbClr val="000000"/>
                </a:solidFill>
                <a:latin typeface="Allerta Stencil" charset="0"/>
                <a:ea typeface="Times New Roman" pitchFamily="18" charset="0"/>
                <a:cs typeface="Times New Roman" pitchFamily="18" charset="0"/>
              </a:rPr>
              <a:t>А внучата-елочки.</a:t>
            </a:r>
            <a:endParaRPr lang="ru-RU" sz="1000" dirty="0" smtClean="0">
              <a:latin typeface="Arial" pitchFamily="34" charset="0"/>
              <a:cs typeface="Arial" pitchFamily="34" charset="0"/>
            </a:endParaRPr>
          </a:p>
          <a:p>
            <a:pPr lvl="0" indent="887413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600" i="1" dirty="0" smtClean="0">
                <a:solidFill>
                  <a:srgbClr val="000000"/>
                </a:solidFill>
                <a:latin typeface="Allerta Stencil" charset="0"/>
                <a:ea typeface="Times New Roman" pitchFamily="18" charset="0"/>
                <a:cs typeface="Times New Roman" pitchFamily="18" charset="0"/>
              </a:rPr>
              <a:t>Опустить руки вниз, отставив прямые ладони в стороны, вы</a:t>
            </a:r>
            <a:r>
              <a:rPr lang="ru-RU" sz="1600" i="1" dirty="0" smtClean="0">
                <a:solidFill>
                  <a:srgbClr val="000000"/>
                </a:solidFill>
                <a:ea typeface="Times New Roman" pitchFamily="18" charset="0"/>
                <a:cs typeface="Times New Roman" pitchFamily="18" charset="0"/>
              </a:rPr>
              <a:t>­</a:t>
            </a:r>
            <a:r>
              <a:rPr lang="ru-RU" sz="1600" i="1" dirty="0" smtClean="0">
                <a:solidFill>
                  <a:srgbClr val="000000"/>
                </a:solidFill>
                <a:latin typeface="Allerta Stencil" charset="0"/>
                <a:ea typeface="Times New Roman" pitchFamily="18" charset="0"/>
                <a:cs typeface="Times New Roman" pitchFamily="18" charset="0"/>
              </a:rPr>
              <a:t>полнять полуобороты корпуса вправо-влево.</a:t>
            </a:r>
            <a:endParaRPr lang="ru-RU" sz="1000" dirty="0" smtClean="0">
              <a:latin typeface="Arial" pitchFamily="34" charset="0"/>
              <a:cs typeface="Arial" pitchFamily="34" charset="0"/>
            </a:endParaRPr>
          </a:p>
          <a:p>
            <a:pPr lvl="0" indent="887413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600" dirty="0" smtClean="0">
                <a:solidFill>
                  <a:srgbClr val="000000"/>
                </a:solidFill>
                <a:latin typeface="Allerta Stencil" charset="0"/>
                <a:ea typeface="Times New Roman" pitchFamily="18" charset="0"/>
                <a:cs typeface="Times New Roman" pitchFamily="18" charset="0"/>
              </a:rPr>
              <a:t>Тонкие иголочки,</a:t>
            </a:r>
            <a:r>
              <a:rPr lang="ru-RU" sz="1600" dirty="0" smtClean="0">
                <a:solidFill>
                  <a:srgbClr val="000000"/>
                </a:solidFill>
                <a:ea typeface="Times New Roman" pitchFamily="18" charset="0"/>
                <a:cs typeface="Times New Roman" pitchFamily="18" charset="0"/>
              </a:rPr>
              <a:t> </a:t>
            </a:r>
            <a:endParaRPr lang="ru-RU" sz="1000" dirty="0" smtClean="0">
              <a:latin typeface="Arial" pitchFamily="34" charset="0"/>
              <a:cs typeface="Arial" pitchFamily="34" charset="0"/>
            </a:endParaRPr>
          </a:p>
          <a:p>
            <a:pPr lvl="0" indent="887413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600" dirty="0" smtClean="0">
                <a:solidFill>
                  <a:srgbClr val="000000"/>
                </a:solidFill>
                <a:latin typeface="Allerta Stencil" charset="0"/>
                <a:ea typeface="Times New Roman" pitchFamily="18" charset="0"/>
                <a:cs typeface="Times New Roman" pitchFamily="18" charset="0"/>
              </a:rPr>
              <a:t>У лесных ворот</a:t>
            </a:r>
            <a:r>
              <a:rPr lang="ru-RU" sz="1600" dirty="0" smtClean="0">
                <a:solidFill>
                  <a:srgbClr val="000000"/>
                </a:solidFill>
                <a:ea typeface="Times New Roman" pitchFamily="18" charset="0"/>
                <a:cs typeface="Times New Roman" pitchFamily="18" charset="0"/>
              </a:rPr>
              <a:t> </a:t>
            </a:r>
            <a:endParaRPr lang="ru-RU" sz="1000" dirty="0" smtClean="0">
              <a:latin typeface="Arial" pitchFamily="34" charset="0"/>
              <a:cs typeface="Arial" pitchFamily="34" charset="0"/>
            </a:endParaRPr>
          </a:p>
          <a:p>
            <a:pPr lvl="0" indent="887413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600" dirty="0" smtClean="0">
                <a:solidFill>
                  <a:srgbClr val="000000"/>
                </a:solidFill>
                <a:latin typeface="Allerta Stencil" charset="0"/>
                <a:ea typeface="Times New Roman" pitchFamily="18" charset="0"/>
                <a:cs typeface="Times New Roman" pitchFamily="18" charset="0"/>
              </a:rPr>
              <a:t>Водят хоровод.</a:t>
            </a:r>
            <a:endParaRPr lang="ru-RU" sz="1000" dirty="0" smtClean="0">
              <a:latin typeface="Arial" pitchFamily="34" charset="0"/>
              <a:cs typeface="Arial" pitchFamily="34" charset="0"/>
            </a:endParaRPr>
          </a:p>
          <a:p>
            <a:pPr lvl="0" indent="887413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600" dirty="0" smtClean="0">
                <a:solidFill>
                  <a:srgbClr val="000000"/>
                </a:solidFill>
                <a:latin typeface="Allerta Stencil" charset="0"/>
                <a:ea typeface="Times New Roman" pitchFamily="18" charset="0"/>
                <a:cs typeface="Times New Roman" pitchFamily="18" charset="0"/>
              </a:rPr>
              <a:t>(И. </a:t>
            </a:r>
            <a:r>
              <a:rPr lang="ru-RU" sz="1600" dirty="0" err="1" smtClean="0">
                <a:solidFill>
                  <a:srgbClr val="000000"/>
                </a:solidFill>
                <a:latin typeface="Allerta Stencil" charset="0"/>
                <a:ea typeface="Times New Roman" pitchFamily="18" charset="0"/>
                <a:cs typeface="Times New Roman" pitchFamily="18" charset="0"/>
              </a:rPr>
              <a:t>Токмакова</a:t>
            </a:r>
            <a:r>
              <a:rPr lang="ru-RU" sz="1600" dirty="0" smtClean="0">
                <a:solidFill>
                  <a:srgbClr val="000000"/>
                </a:solidFill>
                <a:latin typeface="Allerta Stencil" charset="0"/>
                <a:ea typeface="Times New Roman" pitchFamily="18" charset="0"/>
                <a:cs typeface="Times New Roman" pitchFamily="18" charset="0"/>
              </a:rPr>
              <a:t>)</a:t>
            </a:r>
            <a:endParaRPr lang="ru-RU" sz="10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714876" y="500042"/>
            <a:ext cx="3429024" cy="53860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1600" b="1" dirty="0" smtClean="0">
                <a:solidFill>
                  <a:srgbClr val="800000"/>
                </a:solidFill>
                <a:latin typeface="Allerta Stencil" charset="0"/>
                <a:ea typeface="Times New Roman" pitchFamily="18" charset="0"/>
                <a:cs typeface="Times New Roman" pitchFamily="18" charset="0"/>
              </a:rPr>
              <a:t>Снеговик</a:t>
            </a:r>
            <a:r>
              <a:rPr lang="ru-RU" sz="1600" b="1" dirty="0" smtClean="0">
                <a:solidFill>
                  <a:srgbClr val="800000"/>
                </a:solidFill>
                <a:ea typeface="Times New Roman" pitchFamily="18" charset="0"/>
                <a:cs typeface="Times New Roman" pitchFamily="18" charset="0"/>
              </a:rPr>
              <a:t>»</a:t>
            </a:r>
            <a:endParaRPr lang="ru-RU" sz="1000" dirty="0" smtClean="0"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600" dirty="0" smtClean="0">
                <a:solidFill>
                  <a:srgbClr val="000000"/>
                </a:solidFill>
                <a:latin typeface="Allerta Stencil" charset="0"/>
                <a:ea typeface="Times New Roman" pitchFamily="18" charset="0"/>
                <a:cs typeface="Times New Roman" pitchFamily="18" charset="0"/>
              </a:rPr>
              <a:t>Давай, дружок, смелей, дружок, </a:t>
            </a:r>
            <a:r>
              <a:rPr lang="ru-RU" sz="1600" dirty="0" smtClean="0">
                <a:solidFill>
                  <a:srgbClr val="000000"/>
                </a:solidFill>
                <a:ea typeface="Times New Roman" pitchFamily="18" charset="0"/>
                <a:cs typeface="Times New Roman" pitchFamily="18" charset="0"/>
              </a:rPr>
              <a:t> </a:t>
            </a:r>
            <a:r>
              <a:rPr lang="ru-RU" sz="1600" dirty="0" smtClean="0">
                <a:solidFill>
                  <a:srgbClr val="000000"/>
                </a:solidFill>
                <a:latin typeface="Allerta Stencil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smtClean="0">
                <a:solidFill>
                  <a:srgbClr val="000000"/>
                </a:solidFill>
                <a:ea typeface="Times New Roman" pitchFamily="18" charset="0"/>
                <a:cs typeface="Times New Roman" pitchFamily="18" charset="0"/>
              </a:rPr>
              <a:t>                 </a:t>
            </a:r>
            <a:r>
              <a:rPr lang="ru-RU" sz="1600" i="1" dirty="0" smtClean="0">
                <a:solidFill>
                  <a:srgbClr val="000000"/>
                </a:solidFill>
                <a:latin typeface="Allerta Stencil" charset="0"/>
                <a:ea typeface="Times New Roman" pitchFamily="18" charset="0"/>
                <a:cs typeface="Times New Roman" pitchFamily="18" charset="0"/>
              </a:rPr>
              <a:t>Идут по кругу, изображая, будто катят</a:t>
            </a:r>
            <a:endParaRPr lang="ru-RU" sz="1000" dirty="0" smtClean="0"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600" dirty="0" smtClean="0">
                <a:solidFill>
                  <a:srgbClr val="000000"/>
                </a:solidFill>
                <a:latin typeface="Allerta Stencil" charset="0"/>
                <a:ea typeface="Times New Roman" pitchFamily="18" charset="0"/>
                <a:cs typeface="Times New Roman" pitchFamily="18" charset="0"/>
              </a:rPr>
              <a:t>Кати по снегу свой снежок. </a:t>
            </a:r>
            <a:r>
              <a:rPr lang="ru-RU" sz="1600" dirty="0" smtClean="0">
                <a:solidFill>
                  <a:srgbClr val="000000"/>
                </a:solidFill>
                <a:ea typeface="Times New Roman" pitchFamily="18" charset="0"/>
                <a:cs typeface="Times New Roman" pitchFamily="18" charset="0"/>
              </a:rPr>
              <a:t> </a:t>
            </a:r>
            <a:r>
              <a:rPr lang="ru-RU" sz="1600" dirty="0" smtClean="0">
                <a:solidFill>
                  <a:srgbClr val="000000"/>
                </a:solidFill>
                <a:latin typeface="Allerta Stencil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smtClean="0">
                <a:solidFill>
                  <a:srgbClr val="000000"/>
                </a:solidFill>
                <a:ea typeface="Times New Roman" pitchFamily="18" charset="0"/>
                <a:cs typeface="Times New Roman" pitchFamily="18" charset="0"/>
              </a:rPr>
              <a:t> </a:t>
            </a:r>
            <a:r>
              <a:rPr lang="ru-RU" sz="1600" dirty="0" smtClean="0">
                <a:solidFill>
                  <a:srgbClr val="000000"/>
                </a:solidFill>
                <a:latin typeface="Allerta Stencil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smtClean="0">
                <a:solidFill>
                  <a:srgbClr val="000000"/>
                </a:solidFill>
                <a:ea typeface="Times New Roman" pitchFamily="18" charset="0"/>
                <a:cs typeface="Times New Roman" pitchFamily="18" charset="0"/>
              </a:rPr>
              <a:t> </a:t>
            </a:r>
            <a:r>
              <a:rPr lang="ru-RU" sz="1600" dirty="0" smtClean="0">
                <a:solidFill>
                  <a:srgbClr val="000000"/>
                </a:solidFill>
                <a:latin typeface="Allerta Stencil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smtClean="0">
                <a:solidFill>
                  <a:srgbClr val="000000"/>
                </a:solidFill>
                <a:ea typeface="Times New Roman" pitchFamily="18" charset="0"/>
                <a:cs typeface="Times New Roman" pitchFamily="18" charset="0"/>
              </a:rPr>
              <a:t>                </a:t>
            </a:r>
            <a:endParaRPr lang="ru-RU" sz="1000" dirty="0" smtClean="0"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600" dirty="0" smtClean="0">
                <a:solidFill>
                  <a:srgbClr val="000000"/>
                </a:solidFill>
                <a:latin typeface="Allerta Stencil" charset="0"/>
                <a:ea typeface="Times New Roman" pitchFamily="18" charset="0"/>
                <a:cs typeface="Times New Roman" pitchFamily="18" charset="0"/>
              </a:rPr>
              <a:t>Он превратится в толстый ком, </a:t>
            </a:r>
            <a:r>
              <a:rPr lang="ru-RU" sz="1600" dirty="0" smtClean="0">
                <a:solidFill>
                  <a:srgbClr val="000000"/>
                </a:solidFill>
                <a:ea typeface="Times New Roman" pitchFamily="18" charset="0"/>
                <a:cs typeface="Times New Roman" pitchFamily="18" charset="0"/>
              </a:rPr>
              <a:t> </a:t>
            </a:r>
            <a:r>
              <a:rPr lang="ru-RU" sz="1600" dirty="0" smtClean="0">
                <a:solidFill>
                  <a:srgbClr val="000000"/>
                </a:solidFill>
                <a:latin typeface="Allerta Stencil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smtClean="0">
                <a:solidFill>
                  <a:srgbClr val="000000"/>
                </a:solidFill>
                <a:ea typeface="Times New Roman" pitchFamily="18" charset="0"/>
                <a:cs typeface="Times New Roman" pitchFamily="18" charset="0"/>
              </a:rPr>
              <a:t>                 </a:t>
            </a:r>
            <a:r>
              <a:rPr lang="ru-RU" sz="1600" i="1" dirty="0" smtClean="0">
                <a:solidFill>
                  <a:srgbClr val="000000"/>
                </a:solidFill>
                <a:ea typeface="Times New Roman" pitchFamily="18" charset="0"/>
                <a:cs typeface="Times New Roman" pitchFamily="18" charset="0"/>
              </a:rPr>
              <a:t>«</a:t>
            </a:r>
            <a:r>
              <a:rPr lang="ru-RU" sz="1600" i="1" dirty="0" smtClean="0">
                <a:solidFill>
                  <a:srgbClr val="000000"/>
                </a:solidFill>
                <a:latin typeface="Allerta Stencil" charset="0"/>
                <a:ea typeface="Times New Roman" pitchFamily="18" charset="0"/>
                <a:cs typeface="Times New Roman" pitchFamily="18" charset="0"/>
              </a:rPr>
              <a:t>Рисуют</a:t>
            </a:r>
            <a:r>
              <a:rPr lang="ru-RU" sz="1600" i="1" dirty="0" smtClean="0">
                <a:solidFill>
                  <a:srgbClr val="000000"/>
                </a:solidFill>
                <a:ea typeface="Times New Roman" pitchFamily="18" charset="0"/>
                <a:cs typeface="Times New Roman" pitchFamily="18" charset="0"/>
              </a:rPr>
              <a:t>»</a:t>
            </a:r>
            <a:r>
              <a:rPr lang="ru-RU" sz="1600" i="1" dirty="0" smtClean="0">
                <a:solidFill>
                  <a:srgbClr val="000000"/>
                </a:solidFill>
                <a:latin typeface="Allerta Stencil" charset="0"/>
                <a:ea typeface="Times New Roman" pitchFamily="18" charset="0"/>
                <a:cs typeface="Times New Roman" pitchFamily="18" charset="0"/>
              </a:rPr>
              <a:t> руками большой круг.</a:t>
            </a:r>
            <a:endParaRPr lang="ru-RU" sz="1000" dirty="0" smtClean="0"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600" dirty="0" smtClean="0">
                <a:solidFill>
                  <a:srgbClr val="000000"/>
                </a:solidFill>
                <a:latin typeface="Allerta Stencil" charset="0"/>
                <a:ea typeface="Times New Roman" pitchFamily="18" charset="0"/>
                <a:cs typeface="Times New Roman" pitchFamily="18" charset="0"/>
              </a:rPr>
              <a:t>И станет ком снеговиком.</a:t>
            </a:r>
            <a:r>
              <a:rPr lang="ru-RU" sz="1600" dirty="0" smtClean="0">
                <a:solidFill>
                  <a:srgbClr val="000000"/>
                </a:solidFill>
                <a:ea typeface="Times New Roman" pitchFamily="18" charset="0"/>
                <a:cs typeface="Times New Roman" pitchFamily="18" charset="0"/>
              </a:rPr>
              <a:t>                        </a:t>
            </a:r>
            <a:r>
              <a:rPr lang="ru-RU" sz="1600" i="1" dirty="0" smtClean="0">
                <a:solidFill>
                  <a:srgbClr val="000000"/>
                </a:solidFill>
                <a:ea typeface="Times New Roman" pitchFamily="18" charset="0"/>
                <a:cs typeface="Times New Roman" pitchFamily="18" charset="0"/>
              </a:rPr>
              <a:t>«</a:t>
            </a:r>
            <a:r>
              <a:rPr lang="ru-RU" sz="1600" i="1" dirty="0" smtClean="0">
                <a:solidFill>
                  <a:srgbClr val="000000"/>
                </a:solidFill>
                <a:latin typeface="Allerta Stencil" charset="0"/>
                <a:ea typeface="Times New Roman" pitchFamily="18" charset="0"/>
                <a:cs typeface="Times New Roman" pitchFamily="18" charset="0"/>
              </a:rPr>
              <a:t>Рисуют</a:t>
            </a:r>
            <a:r>
              <a:rPr lang="ru-RU" sz="1600" i="1" dirty="0" smtClean="0">
                <a:solidFill>
                  <a:srgbClr val="000000"/>
                </a:solidFill>
                <a:ea typeface="Times New Roman" pitchFamily="18" charset="0"/>
                <a:cs typeface="Times New Roman" pitchFamily="18" charset="0"/>
              </a:rPr>
              <a:t>»</a:t>
            </a:r>
            <a:r>
              <a:rPr lang="ru-RU" sz="1600" i="1" dirty="0" smtClean="0">
                <a:solidFill>
                  <a:srgbClr val="000000"/>
                </a:solidFill>
                <a:latin typeface="Allerta Stencil" charset="0"/>
                <a:ea typeface="Times New Roman" pitchFamily="18" charset="0"/>
                <a:cs typeface="Times New Roman" pitchFamily="18" charset="0"/>
              </a:rPr>
              <a:t> снеговика из трех комков.</a:t>
            </a:r>
            <a:endParaRPr lang="ru-RU" sz="1000" dirty="0" smtClean="0"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600" dirty="0" smtClean="0">
                <a:solidFill>
                  <a:srgbClr val="000000"/>
                </a:solidFill>
                <a:latin typeface="Allerta Stencil" charset="0"/>
                <a:ea typeface="Times New Roman" pitchFamily="18" charset="0"/>
                <a:cs typeface="Times New Roman" pitchFamily="18" charset="0"/>
              </a:rPr>
              <a:t>Его улыбка так светла!</a:t>
            </a:r>
            <a:r>
              <a:rPr lang="ru-RU" sz="1600" dirty="0" smtClean="0">
                <a:solidFill>
                  <a:srgbClr val="000000"/>
                </a:solidFill>
                <a:ea typeface="Times New Roman" pitchFamily="18" charset="0"/>
                <a:cs typeface="Times New Roman" pitchFamily="18" charset="0"/>
              </a:rPr>
              <a:t>                                </a:t>
            </a:r>
            <a:r>
              <a:rPr lang="ru-RU" sz="1600" i="1" dirty="0" smtClean="0">
                <a:solidFill>
                  <a:srgbClr val="000000"/>
                </a:solidFill>
                <a:latin typeface="Allerta Stencil" charset="0"/>
                <a:ea typeface="Times New Roman" pitchFamily="18" charset="0"/>
                <a:cs typeface="Times New Roman" pitchFamily="18" charset="0"/>
              </a:rPr>
              <a:t>Широко улыбаются.</a:t>
            </a:r>
            <a:endParaRPr lang="ru-RU" sz="1000" dirty="0" smtClean="0"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600" dirty="0" smtClean="0">
                <a:solidFill>
                  <a:srgbClr val="000000"/>
                </a:solidFill>
                <a:latin typeface="Allerta Stencil" charset="0"/>
                <a:ea typeface="Times New Roman" pitchFamily="18" charset="0"/>
                <a:cs typeface="Times New Roman" pitchFamily="18" charset="0"/>
              </a:rPr>
              <a:t>Два глаза, шляпа, нос, метла. </a:t>
            </a:r>
            <a:r>
              <a:rPr lang="ru-RU" sz="1600" dirty="0" smtClean="0">
                <a:solidFill>
                  <a:srgbClr val="000000"/>
                </a:solidFill>
                <a:ea typeface="Times New Roman" pitchFamily="18" charset="0"/>
                <a:cs typeface="Times New Roman" pitchFamily="18" charset="0"/>
              </a:rPr>
              <a:t>          </a:t>
            </a:r>
            <a:endParaRPr lang="ru-RU" sz="1000" dirty="0" smtClean="0"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600" dirty="0" smtClean="0">
                <a:solidFill>
                  <a:srgbClr val="000000"/>
                </a:solidFill>
                <a:latin typeface="Allerta Stencil" charset="0"/>
                <a:ea typeface="Times New Roman" pitchFamily="18" charset="0"/>
                <a:cs typeface="Times New Roman" pitchFamily="18" charset="0"/>
              </a:rPr>
              <a:t>Но солнце припечет слегка </a:t>
            </a:r>
            <a:r>
              <a:rPr lang="ru-RU" sz="1600" dirty="0" smtClean="0">
                <a:solidFill>
                  <a:srgbClr val="000000"/>
                </a:solidFill>
                <a:ea typeface="Times New Roman" pitchFamily="18" charset="0"/>
                <a:cs typeface="Times New Roman" pitchFamily="18" charset="0"/>
              </a:rPr>
              <a:t>—</a:t>
            </a:r>
            <a:r>
              <a:rPr lang="ru-RU" sz="1600" dirty="0" smtClean="0">
                <a:solidFill>
                  <a:srgbClr val="000000"/>
                </a:solidFill>
                <a:latin typeface="Allerta Stencil" charset="0"/>
                <a:ea typeface="Times New Roman" pitchFamily="18" charset="0"/>
                <a:cs typeface="Times New Roman" pitchFamily="18" charset="0"/>
              </a:rPr>
              <a:t> Увы! </a:t>
            </a:r>
            <a:r>
              <a:rPr lang="ru-RU" sz="1600" dirty="0" smtClean="0">
                <a:solidFill>
                  <a:srgbClr val="000000"/>
                </a:solidFill>
                <a:ea typeface="Times New Roman" pitchFamily="18" charset="0"/>
                <a:cs typeface="Times New Roman" pitchFamily="18" charset="0"/>
              </a:rPr>
              <a:t>—</a:t>
            </a:r>
            <a:r>
              <a:rPr lang="ru-RU" sz="1600" dirty="0" smtClean="0">
                <a:solidFill>
                  <a:srgbClr val="000000"/>
                </a:solidFill>
                <a:latin typeface="Allerta Stencil" charset="0"/>
                <a:ea typeface="Times New Roman" pitchFamily="18" charset="0"/>
                <a:cs typeface="Times New Roman" pitchFamily="18" charset="0"/>
              </a:rPr>
              <a:t> и нет снеговика.</a:t>
            </a:r>
            <a:r>
              <a:rPr lang="ru-RU" sz="1600" dirty="0" smtClean="0">
                <a:solidFill>
                  <a:srgbClr val="000000"/>
                </a:solidFill>
                <a:ea typeface="Times New Roman" pitchFamily="18" charset="0"/>
                <a:cs typeface="Times New Roman" pitchFamily="18" charset="0"/>
              </a:rPr>
              <a:t>                </a:t>
            </a:r>
            <a:r>
              <a:rPr lang="ru-RU" sz="1600" i="1" dirty="0" smtClean="0">
                <a:solidFill>
                  <a:srgbClr val="000000"/>
                </a:solidFill>
                <a:latin typeface="Allerta Stencil" charset="0"/>
                <a:ea typeface="Times New Roman" pitchFamily="18" charset="0"/>
                <a:cs typeface="Times New Roman" pitchFamily="18" charset="0"/>
              </a:rPr>
              <a:t>Разводят руками, пожимают плечами</a:t>
            </a:r>
            <a:r>
              <a:rPr lang="ru-RU" i="1" dirty="0" smtClean="0">
                <a:solidFill>
                  <a:srgbClr val="000000"/>
                </a:solidFill>
                <a:latin typeface="Allerta Stencil" charset="0"/>
                <a:ea typeface="Times New Roman" pitchFamily="18" charset="0"/>
                <a:cs typeface="Times New Roman" pitchFamily="18" charset="0"/>
              </a:rPr>
              <a:t>.</a:t>
            </a:r>
            <a:endParaRPr lang="ru-RU" sz="105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Rectangle 2"/>
          <p:cNvSpPr>
            <a:spLocks noChangeArrowheads="1"/>
          </p:cNvSpPr>
          <p:nvPr/>
        </p:nvSpPr>
        <p:spPr bwMode="auto">
          <a:xfrm>
            <a:off x="0" y="0"/>
            <a:ext cx="268022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rgbClr val="800000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«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500694" y="1785926"/>
            <a:ext cx="5419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Елена\Desktop\речевое\slide_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214346" y="0"/>
            <a:ext cx="9644034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1714480" y="1071547"/>
            <a:ext cx="6143668" cy="8002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 smtClean="0"/>
          </a:p>
          <a:p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Координация речи с движением </a:t>
            </a:r>
            <a:endParaRPr lang="ru-RU" sz="2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8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57224" y="2643182"/>
            <a:ext cx="3822704" cy="307183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7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143504" y="2643182"/>
            <a:ext cx="4000496" cy="30003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C:\Users\Елена\Desktop\речевое\slide_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296400" cy="7010400"/>
          </a:xfrm>
          <a:prstGeom prst="rect">
            <a:avLst/>
          </a:prstGeom>
          <a:noFill/>
        </p:spPr>
      </p:pic>
      <p:sp>
        <p:nvSpPr>
          <p:cNvPr id="8" name="Овал 7"/>
          <p:cNvSpPr/>
          <p:nvPr/>
        </p:nvSpPr>
        <p:spPr>
          <a:xfrm>
            <a:off x="3571868" y="2214554"/>
            <a:ext cx="2000264" cy="164307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Ребенок с нарушением речи</a:t>
            </a:r>
            <a:endParaRPr lang="ru-RU" sz="1600" dirty="0">
              <a:ln w="18415" cmpd="sng">
                <a:solidFill>
                  <a:srgbClr val="FFFF00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1142976" y="1857364"/>
            <a:ext cx="1857388" cy="164307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Не сформирован грамматический строй речи</a:t>
            </a:r>
            <a:endParaRPr lang="ru-RU" sz="16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2143108" y="4071942"/>
            <a:ext cx="1928826" cy="164307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Бедный словарный запас</a:t>
            </a:r>
            <a:endParaRPr lang="ru-RU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6143636" y="1857364"/>
            <a:ext cx="1928826" cy="164307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Недоразвитие высших психических функций</a:t>
            </a:r>
            <a:endParaRPr lang="ru-RU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3571868" y="285728"/>
            <a:ext cx="1928826" cy="164307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Нарушение звукопроизношения</a:t>
            </a:r>
            <a:endParaRPr lang="ru-RU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5214942" y="4071942"/>
            <a:ext cx="1928826" cy="164307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недоразвитие</a:t>
            </a:r>
            <a:r>
              <a:rPr lang="ru-RU" dirty="0" smtClean="0"/>
              <a:t> 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моторики</a:t>
            </a:r>
            <a:endParaRPr lang="ru-RU" dirty="0"/>
          </a:p>
        </p:txBody>
      </p:sp>
      <p:sp>
        <p:nvSpPr>
          <p:cNvPr id="17" name="Стрелка вниз 16"/>
          <p:cNvSpPr/>
          <p:nvPr/>
        </p:nvSpPr>
        <p:spPr>
          <a:xfrm>
            <a:off x="4357686" y="1928802"/>
            <a:ext cx="500066" cy="28575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Стрелка вправо 18"/>
          <p:cNvSpPr/>
          <p:nvPr/>
        </p:nvSpPr>
        <p:spPr>
          <a:xfrm rot="1395069">
            <a:off x="3000364" y="2643182"/>
            <a:ext cx="571504" cy="28575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Стрелка вправо 20"/>
          <p:cNvSpPr/>
          <p:nvPr/>
        </p:nvSpPr>
        <p:spPr>
          <a:xfrm rot="8695583">
            <a:off x="5530905" y="2638563"/>
            <a:ext cx="571504" cy="28575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Стрелка вправо 21"/>
          <p:cNvSpPr/>
          <p:nvPr/>
        </p:nvSpPr>
        <p:spPr>
          <a:xfrm rot="18600720">
            <a:off x="3656300" y="3755268"/>
            <a:ext cx="393729" cy="21747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Стрелка вправо 22"/>
          <p:cNvSpPr/>
          <p:nvPr/>
        </p:nvSpPr>
        <p:spPr>
          <a:xfrm rot="14044455">
            <a:off x="5227100" y="3694163"/>
            <a:ext cx="429114" cy="24902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Елена\Desktop\речевое\slide_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296400" cy="70104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1285852" y="500042"/>
            <a:ext cx="6072230" cy="24314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Пение с движением. «</a:t>
            </a:r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Песню покажи руками»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Пение позволяет научить регулировать дыхание, развивать продолжительность выдоха, формирует чувство ритма и темпа речи. Целесообразно подбирать такой материал, который можно инсценировать по ходу его исполнения</a:t>
            </a:r>
            <a:r>
              <a:rPr lang="ru-RU" sz="2000" dirty="0" smtClean="0"/>
              <a:t>.</a:t>
            </a:r>
          </a:p>
          <a:p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000100" y="2610683"/>
            <a:ext cx="6786610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16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Лепим, лепим пирожки          </a:t>
            </a:r>
            <a:r>
              <a:rPr lang="ru-RU" sz="1600" i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движение "лепим пирожки"</a:t>
            </a:r>
            <a:r>
              <a:rPr lang="ru-RU" sz="16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/>
            </a:r>
            <a:br>
              <a:rPr lang="ru-RU" sz="16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</a:br>
            <a:r>
              <a:rPr lang="ru-RU" sz="16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Со снежинками внутри,</a:t>
            </a:r>
            <a:br>
              <a:rPr lang="ru-RU" sz="16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</a:br>
            <a:r>
              <a:rPr lang="ru-RU" sz="16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Чтобы дедушку Мороза </a:t>
            </a:r>
            <a:endParaRPr lang="ru-RU" sz="900" dirty="0" smtClean="0"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6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Дети  угостить могли – </a:t>
            </a:r>
            <a:r>
              <a:rPr lang="ru-RU" sz="1600" i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последние 2 строчки 2 раза повторить.</a:t>
            </a:r>
            <a:r>
              <a:rPr lang="ru-RU" sz="16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</a:t>
            </a:r>
            <a:endParaRPr lang="ru-RU" sz="900" dirty="0" smtClean="0"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6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endParaRPr lang="ru-RU" sz="900" dirty="0" smtClean="0"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600" b="1" i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Припев:</a:t>
            </a:r>
            <a:r>
              <a:rPr lang="ru-RU" sz="1600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</a:t>
            </a:r>
            <a:r>
              <a:rPr lang="ru-RU" sz="16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Раз!                 </a:t>
            </a:r>
            <a:r>
              <a:rPr lang="ru-RU" sz="1600" i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хлоп в ладошки с одной стороны</a:t>
            </a:r>
            <a:r>
              <a:rPr lang="ru-RU" sz="16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br>
              <a:rPr lang="ru-RU" sz="16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</a:br>
            <a:r>
              <a:rPr lang="ru-RU" sz="16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        Два! </a:t>
            </a:r>
            <a:r>
              <a:rPr lang="ru-RU" sz="1600" i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        хлоп в ладошки с другой </a:t>
            </a:r>
            <a:r>
              <a:rPr lang="ru-RU" sz="16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/>
            </a:r>
            <a:br>
              <a:rPr lang="ru-RU" sz="16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</a:br>
            <a:r>
              <a:rPr lang="ru-RU" sz="16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        Пирожок!        </a:t>
            </a:r>
            <a:r>
              <a:rPr lang="ru-RU" sz="1600" i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раскрываем ладошки, показываем пирожок</a:t>
            </a:r>
            <a:r>
              <a:rPr lang="ru-RU" sz="16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br>
              <a:rPr lang="ru-RU" sz="16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</a:br>
            <a:r>
              <a:rPr lang="ru-RU" sz="16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        Только не растай,  дружок!  </a:t>
            </a:r>
            <a:r>
              <a:rPr lang="ru-RU" sz="1600" i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пальчиком грозим </a:t>
            </a:r>
            <a:endParaRPr lang="ru-RU" sz="900" dirty="0" smtClean="0"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600" b="1" i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2</a:t>
            </a:r>
            <a:r>
              <a:rPr lang="ru-RU" sz="16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   Мы положим на ладошку</a:t>
            </a:r>
            <a:br>
              <a:rPr lang="ru-RU" sz="16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</a:br>
            <a:r>
              <a:rPr lang="ru-RU" sz="16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Нашу снежную лепешку -</a:t>
            </a:r>
            <a:r>
              <a:rPr lang="ru-RU" sz="1600" i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ладошками поглаживаем о ладошку, раскатываем тесто</a:t>
            </a:r>
            <a:r>
              <a:rPr lang="ru-RU" sz="16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/>
            </a:r>
            <a:br>
              <a:rPr lang="ru-RU" sz="16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</a:br>
            <a:r>
              <a:rPr lang="ru-RU" sz="16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Будем тесто мы месить, </a:t>
            </a:r>
            <a:br>
              <a:rPr lang="ru-RU" sz="16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</a:br>
            <a:r>
              <a:rPr lang="ru-RU" sz="16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Будем пирожки лепить -</a:t>
            </a:r>
            <a:r>
              <a:rPr lang="ru-RU" sz="1600" i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энергично сжимаем пальчики "месим тесто"</a:t>
            </a:r>
            <a:endParaRPr lang="ru-RU" sz="900" dirty="0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Елена\Desktop\речевое\slide_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296400" cy="70104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1357290" y="428605"/>
            <a:ext cx="70009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      Коммуникативные игры-танцы</a:t>
            </a:r>
            <a:endParaRPr lang="ru-RU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3249" name="Picture 1" descr="F:\фото\IMG_20161027_171122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142976" y="3714752"/>
            <a:ext cx="2928958" cy="2643182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3143240" y="142873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714348" y="1000108"/>
            <a:ext cx="800105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solidFill>
                  <a:srgbClr val="000000"/>
                </a:solidFill>
                <a:latin typeface="Allerta Stencil" charset="0"/>
                <a:ea typeface="Times New Roman" pitchFamily="18" charset="0"/>
                <a:cs typeface="Times New Roman" pitchFamily="18" charset="0"/>
              </a:rPr>
              <a:t>Танцы и игры</a:t>
            </a:r>
            <a:r>
              <a:rPr lang="ru-RU" dirty="0" smtClean="0">
                <a:solidFill>
                  <a:srgbClr val="000000"/>
                </a:solidFill>
                <a:ea typeface="Times New Roman" pitchFamily="18" charset="0"/>
                <a:cs typeface="Times New Roman" pitchFamily="18" charset="0"/>
              </a:rPr>
              <a:t> </a:t>
            </a:r>
            <a:r>
              <a:rPr lang="ru-RU" dirty="0" smtClean="0">
                <a:solidFill>
                  <a:srgbClr val="000000"/>
                </a:solidFill>
                <a:latin typeface="Allerta Stencil" charset="0"/>
                <a:ea typeface="Times New Roman" pitchFamily="18" charset="0"/>
                <a:cs typeface="Times New Roman" pitchFamily="18" charset="0"/>
              </a:rPr>
              <a:t> с несложными движениями, включающие элементы невербального общения, смену партнеров, игровые задания в паре, подгруппе, тактильный контакт, осуществляемый по ходу. 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endParaRPr lang="ru-RU" dirty="0" smtClean="0">
              <a:solidFill>
                <a:srgbClr val="000000"/>
              </a:solidFill>
              <a:latin typeface="Allerta Stencil" charset="0"/>
              <a:ea typeface="Times New Roman" pitchFamily="18" charset="0"/>
              <a:cs typeface="Times New Roman" pitchFamily="18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solidFill>
                  <a:srgbClr val="000000"/>
                </a:solidFill>
                <a:latin typeface="Allerta Stencil" charset="0"/>
                <a:ea typeface="Times New Roman" pitchFamily="18" charset="0"/>
                <a:cs typeface="Times New Roman" pitchFamily="18" charset="0"/>
              </a:rPr>
              <a:t>Коммуникативные игры и танцы способствуют развитию доброжелательных отношений между детьми, нормализуют социальный климат в детской группе, способствуют развитию позитивного самоощущения.</a:t>
            </a:r>
            <a:endParaRPr lang="ru-RU" sz="2800" dirty="0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Елена\Desktop\речевое\slide_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296400" cy="70104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857224" y="1000108"/>
            <a:ext cx="6929486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Занятия музыкой  позволяют решить широкий комплекс психолого-педагогических задач, в том числе реализовать направление "</a:t>
            </a:r>
            <a:r>
              <a:rPr lang="ru-RU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Развитие речи". </a:t>
            </a:r>
          </a:p>
          <a:p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Использование элементов </a:t>
            </a:r>
            <a:r>
              <a:rPr lang="ru-RU" sz="2400" b="1" i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логоритмики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активизирует психические процессы,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развивает фантазию и словесно-двигательное, пластическое творчество, 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развивает координацию движений и слухового восприятия, 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способствует формированию личностных качеств (самостоятельность, активность).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Елена\Desktop\речевое\slide_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296400" cy="70104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3000364" y="500043"/>
            <a:ext cx="335758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Вывод</a:t>
            </a:r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:</a:t>
            </a:r>
            <a:endParaRPr lang="ru-RU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000100" y="1071546"/>
            <a:ext cx="7715304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20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Логопедическая ритмика полезна всем детям, имеющим проблемы становления речевой функции</a:t>
            </a:r>
          </a:p>
          <a:p>
            <a:r>
              <a:rPr lang="ru-RU" sz="2000" dirty="0" smtClean="0"/>
              <a:t>в том числе, при задержке речевого развития, нарушении звукопроизношения, заикании др. </a:t>
            </a:r>
          </a:p>
          <a:p>
            <a:r>
              <a:rPr lang="ru-RU" sz="2000" dirty="0" smtClean="0"/>
              <a:t>-Создает положительный эмоциональный настрой к речи, мотивацию к выполнению логопедических упражнений и т.д. </a:t>
            </a:r>
          </a:p>
          <a:p>
            <a:r>
              <a:rPr lang="ru-RU" sz="2000" dirty="0" smtClean="0"/>
              <a:t>-способствует нормализации речи ребенка вне зависимости от вида речевого нарушения,</a:t>
            </a:r>
          </a:p>
          <a:p>
            <a:pPr>
              <a:buFontTx/>
              <a:buChar char="-"/>
            </a:pPr>
            <a:r>
              <a:rPr lang="ru-RU" sz="2000" dirty="0" smtClean="0"/>
              <a:t>формируют положительный эмоциональный настрой,</a:t>
            </a:r>
          </a:p>
          <a:p>
            <a:pPr>
              <a:buFontTx/>
              <a:buChar char="-"/>
            </a:pPr>
            <a:r>
              <a:rPr lang="ru-RU" sz="2000" dirty="0" smtClean="0"/>
              <a:t> учит общению со сверстниками . </a:t>
            </a:r>
          </a:p>
          <a:p>
            <a:r>
              <a:rPr lang="ru-RU" sz="20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 результате использования </a:t>
            </a:r>
            <a:r>
              <a:rPr lang="ru-RU" sz="2000" b="1" dirty="0" err="1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логоритмики</a:t>
            </a:r>
            <a:r>
              <a:rPr lang="ru-RU" sz="20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к концу учебного года у детей прослеживается положительная динамика речевого и музыкального  развития.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0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Поэтому</a:t>
            </a:r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 ЛОГОРИТМИКА</a:t>
            </a:r>
            <a:r>
              <a:rPr lang="ru-RU" sz="20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 становится </a:t>
            </a:r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праздником красивой речи для детей!</a:t>
            </a:r>
            <a:endParaRPr lang="ru-RU" sz="20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Елена\Desktop\речевое\slide_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296400" cy="7010400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1643042" y="714356"/>
            <a:ext cx="564360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i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Продукты деятельности</a:t>
            </a:r>
            <a:endParaRPr lang="ru-RU" sz="2400" b="1" i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357290" y="1305342"/>
            <a:ext cx="6357982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buFont typeface="Arial" pitchFamily="34" charset="0"/>
              <a:buChar char="•"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Накоплен практический и методический материал по 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логоритмике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lvl="0">
              <a:buFont typeface="Arial" pitchFamily="34" charset="0"/>
              <a:buChar char="•"/>
            </a:pPr>
            <a:endParaRPr lang="ru-RU" sz="2000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v"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Сформирована копилка</a:t>
            </a:r>
            <a:r>
              <a:rPr lang="ru-RU" sz="2000" b="1" cap="small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материалов для занятий </a:t>
            </a:r>
          </a:p>
          <a:p>
            <a:pPr>
              <a:buFont typeface="Wingdings" pitchFamily="2" charset="2"/>
              <a:buChar char="v"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Разработан  перспективно – тематический  план </a:t>
            </a:r>
          </a:p>
          <a:p>
            <a:pPr>
              <a:buFont typeface="Arial" pitchFamily="34" charset="0"/>
              <a:buChar char="•"/>
            </a:pPr>
            <a:endParaRPr lang="ru-RU" sz="2000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Arial" pitchFamily="34" charset="0"/>
              <a:buChar char="•"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Собран 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консультационно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– просветительский материал для родителей и педагогов </a:t>
            </a:r>
          </a:p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>
              <a:buFont typeface="Arial" pitchFamily="34" charset="0"/>
              <a:buChar char="•"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Активизирован уровень взаимодействия со всеми субъектами 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воспитательно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— образовательного процесса.</a:t>
            </a: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Елена\Desktop\речевое\slide_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296400" cy="70104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1428728" y="714357"/>
            <a:ext cx="6143668" cy="53245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Список использованной литературы.</a:t>
            </a:r>
          </a:p>
          <a:p>
            <a:endParaRPr lang="ru-RU" sz="20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1.Бабушкина Р.Л., Кислякова О.М. Логопедическая ритмика. Методика работы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с дошкольниками, страдающими общим недоразвитием речи. СПб., 2005.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2. Волкова Г.А. Логопедическая ритмика. М., 2002.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3.Воронова А.Е.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Логоритмика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в речевых группах ДОУ для детей 5 – 7 лет. М.,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2006.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4.Гоголева М.Ю.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Логоритмика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в детском саду. Ярославль Академия развития,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2006.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5.Картушина М. Ю.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Логоритмические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занятия в детском саду. М., 2003.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7.Слюсарь К. Н.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Логоритмические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занятия с детьми 3-7 лет. М., 2007.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Елена\Desktop\речевое\slide_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296400" cy="70104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2286000" y="3105835"/>
            <a:ext cx="4572000" cy="1077218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3200" b="1" i="1" cap="all" dirty="0" smtClean="0">
                <a:ln w="9000" cmpd="sng">
                  <a:solidFill>
                    <a:srgbClr val="7030A0"/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Спасибо</a:t>
            </a:r>
          </a:p>
          <a:p>
            <a:pPr algn="ctr"/>
            <a:r>
              <a:rPr lang="ru-RU" sz="3200" b="1" i="1" cap="all" dirty="0" smtClean="0">
                <a:ln w="9000" cmpd="sng">
                  <a:solidFill>
                    <a:srgbClr val="7030A0"/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за  внимание</a:t>
            </a:r>
            <a:endParaRPr lang="ru-RU" sz="3200" b="1" i="1" cap="all" dirty="0">
              <a:ln w="9000" cmpd="sng">
                <a:solidFill>
                  <a:srgbClr val="7030A0"/>
                </a:solidFill>
                <a:prstDash val="solid"/>
              </a:ln>
              <a:solidFill>
                <a:srgbClr val="FF0000"/>
              </a:soli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Елена\Desktop\речевое\slide_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296400" cy="70104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C:\Users\Елена\Desktop\речевое\slide_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296400" cy="70104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642910" y="857232"/>
            <a:ext cx="707236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chemeClr val="accent3">
                    <a:lumMod val="75000"/>
                  </a:schemeClr>
                </a:solidFill>
              </a:rPr>
              <a:t>Алгоритм музыкально – воспитательного процесса развития детей с нарушение речи:</a:t>
            </a:r>
            <a:endParaRPr lang="ru-RU" sz="2800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785786" y="2000240"/>
            <a:ext cx="7358114" cy="37702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0"/>
              </a:spcBef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Изучение контингента и характеристика детей группы;</a:t>
            </a:r>
          </a:p>
          <a:p>
            <a:pPr>
              <a:spcBef>
                <a:spcPts val="0"/>
              </a:spcBef>
            </a:pPr>
            <a:endParaRPr lang="ru-RU" sz="600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ts val="0"/>
              </a:spcBef>
            </a:pPr>
            <a:endParaRPr lang="ru-RU" sz="900" b="1" dirty="0" smtClean="0">
              <a:latin typeface="Times New Roman" pitchFamily="18" charset="0"/>
              <a:cs typeface="Times New Roman" pitchFamily="18" charset="0"/>
            </a:endParaRPr>
          </a:p>
          <a:p>
            <a:pPr lvl="0">
              <a:spcBef>
                <a:spcPts val="0"/>
              </a:spcBef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-Анализ  и постановка целей и задач, создание условий;</a:t>
            </a:r>
          </a:p>
          <a:p>
            <a:pPr lvl="0">
              <a:spcBef>
                <a:spcPts val="0"/>
              </a:spcBef>
            </a:pPr>
            <a:endParaRPr lang="ru-RU" sz="2000" b="1" dirty="0" smtClean="0">
              <a:latin typeface="Times New Roman" pitchFamily="18" charset="0"/>
              <a:cs typeface="Times New Roman" pitchFamily="18" charset="0"/>
            </a:endParaRPr>
          </a:p>
          <a:p>
            <a:pPr lvl="0">
              <a:spcBef>
                <a:spcPts val="0"/>
              </a:spcBef>
            </a:pPr>
            <a:endParaRPr lang="ru-RU" sz="600" b="1" dirty="0" smtClean="0">
              <a:latin typeface="Times New Roman" pitchFamily="18" charset="0"/>
              <a:cs typeface="Times New Roman" pitchFamily="18" charset="0"/>
            </a:endParaRPr>
          </a:p>
          <a:p>
            <a:pPr lvl="0">
              <a:spcBef>
                <a:spcPts val="0"/>
              </a:spcBef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-Планирование с учетом возрастных и индивидуальных особенностей;</a:t>
            </a:r>
          </a:p>
          <a:p>
            <a:pPr lvl="0">
              <a:spcBef>
                <a:spcPts val="0"/>
              </a:spcBef>
            </a:pPr>
            <a:endParaRPr lang="ru-RU" sz="2000" b="1" dirty="0" smtClean="0">
              <a:latin typeface="Times New Roman" pitchFamily="18" charset="0"/>
              <a:cs typeface="Times New Roman" pitchFamily="18" charset="0"/>
            </a:endParaRPr>
          </a:p>
          <a:p>
            <a:pPr lvl="0">
              <a:spcBef>
                <a:spcPts val="0"/>
              </a:spcBef>
            </a:pPr>
            <a:endParaRPr lang="ru-RU" sz="600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ts val="0"/>
              </a:spcBef>
            </a:pPr>
            <a:endParaRPr lang="ru-RU" sz="600" b="1" dirty="0" smtClean="0">
              <a:latin typeface="Times New Roman" pitchFamily="18" charset="0"/>
              <a:cs typeface="Times New Roman" pitchFamily="18" charset="0"/>
            </a:endParaRPr>
          </a:p>
          <a:p>
            <a:pPr lvl="0">
              <a:spcBef>
                <a:spcPts val="0"/>
              </a:spcBef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-Комбинирование и интеграция 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логоритмических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 приемов в разных музыкальных видах деятельности;</a:t>
            </a:r>
          </a:p>
          <a:p>
            <a:pPr lvl="0">
              <a:spcBef>
                <a:spcPts val="0"/>
              </a:spcBef>
            </a:pPr>
            <a:endParaRPr lang="ru-RU" sz="2000" b="1" dirty="0" smtClean="0">
              <a:latin typeface="Times New Roman" pitchFamily="18" charset="0"/>
              <a:cs typeface="Times New Roman" pitchFamily="18" charset="0"/>
            </a:endParaRPr>
          </a:p>
          <a:p>
            <a:pPr lvl="0">
              <a:spcBef>
                <a:spcPts val="0"/>
              </a:spcBef>
            </a:pPr>
            <a:endParaRPr lang="ru-RU" sz="600" b="1" dirty="0" smtClean="0">
              <a:latin typeface="Times New Roman" pitchFamily="18" charset="0"/>
              <a:cs typeface="Times New Roman" pitchFamily="18" charset="0"/>
            </a:endParaRPr>
          </a:p>
          <a:p>
            <a:pPr lvl="0">
              <a:spcBef>
                <a:spcPts val="0"/>
              </a:spcBef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-Привлечение всех субъектов образовательного процесса.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Елена\Desktop\речевое\slide_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296400" cy="70104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642910" y="1214422"/>
            <a:ext cx="3643338" cy="2492990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Музыкальный руководитель</a:t>
            </a: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endParaRPr lang="ru-RU" sz="2000" dirty="0" smtClean="0">
              <a:solidFill>
                <a:schemeClr val="tx1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endParaRPr lang="ru-RU" dirty="0" smtClean="0"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подбирает музыкально-двигательные, художественно-изобразительные и музыкально-дидактические игры и упражнения</a:t>
            </a:r>
            <a:endParaRPr lang="ru-RU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000628" y="1285860"/>
            <a:ext cx="3643338" cy="1846659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Логопед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включает упражнения для развития общих речевых навыков и речевые игры, позволяющие решать коррекционные задачи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357422" y="4071941"/>
            <a:ext cx="5072098" cy="1569659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Воспитатель</a:t>
            </a:r>
          </a:p>
          <a:p>
            <a:pPr algn="ctr"/>
            <a:r>
              <a:rPr lang="ru-RU" dirty="0" smtClean="0"/>
              <a:t> </a:t>
            </a: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закрепляет приобретённые знания, отрабатывает умения до автоматизации навыков, интегрируя логопедические цели, содержание в повседневную жизнь ребёнка </a:t>
            </a:r>
            <a:endParaRPr lang="ru-RU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571604" y="571480"/>
            <a:ext cx="62865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Взаимодействие специалистов ДОУ</a:t>
            </a:r>
            <a:endParaRPr lang="ru-RU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Елена\Desktop\речевое\slide_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296400" cy="7010400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1643042" y="500042"/>
            <a:ext cx="54292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                   </a:t>
            </a:r>
            <a:r>
              <a:rPr lang="ru-RU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Распевки</a:t>
            </a:r>
            <a:endParaRPr lang="ru-RU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357290" y="1285860"/>
            <a:ext cx="7072362" cy="43704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20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это не только разминка голосовых связок перед пением, но и путь к овладению техническими основами песенного мастерства.</a:t>
            </a:r>
            <a:endParaRPr lang="ru-RU" sz="2000" dirty="0" smtClean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dirty="0" smtClean="0"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-</a:t>
            </a:r>
            <a:r>
              <a:rPr lang="ru-RU" sz="20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Служат для выработки правильного дыхания, четкого ритма, свободной артикуляции.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2000" b="1" dirty="0" smtClean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0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</a:t>
            </a:r>
            <a:r>
              <a:rPr lang="ru-RU" sz="20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Тексты песенок вызывают у детей интерес, создают радостное настроение, впечатления делают эмоционально богаче, помогают легче преодолеть комплексы и речевые нарушения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2000" dirty="0" smtClean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0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Внимание детей необходимо акцентировать на звукопроизношении и на чёткости дикции.</a:t>
            </a:r>
            <a:endParaRPr lang="ru-RU" sz="32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74" name="Rectangle 2"/>
          <p:cNvSpPr>
            <a:spLocks noChangeArrowheads="1"/>
          </p:cNvSpPr>
          <p:nvPr/>
        </p:nvSpPr>
        <p:spPr bwMode="auto">
          <a:xfrm>
            <a:off x="0" y="0"/>
            <a:ext cx="300082" cy="276999"/>
          </a:xfrm>
          <a:prstGeom prst="rect">
            <a:avLst/>
          </a:prstGeom>
          <a:solidFill>
            <a:srgbClr val="CEE1F4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– 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Елена\Desktop\речевое\slide_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296400" cy="70104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500034" y="500043"/>
            <a:ext cx="7715304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Использование </a:t>
            </a:r>
            <a:r>
              <a:rPr lang="ru-RU" sz="2800" b="1" u="sng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распевок</a:t>
            </a:r>
            <a:r>
              <a:rPr lang="ru-RU" sz="28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дают возможность педагогу: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«разогреть» певческий аппарат ребенка</a:t>
            </a: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marL="285750" indent="-285750">
              <a:buFont typeface="Arial" pitchFamily="34" charset="0"/>
              <a:buChar char="•"/>
            </a:pPr>
            <a:endParaRPr lang="ru-RU" sz="28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формировать певческие навыки</a:t>
            </a: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marL="285750" indent="-285750">
              <a:buFont typeface="Arial" pitchFamily="34" charset="0"/>
              <a:buChar char="•"/>
            </a:pPr>
            <a:endParaRPr lang="ru-RU" sz="28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формировать интонационный </a:t>
            </a:r>
            <a:r>
              <a:rPr lang="ru-RU" sz="2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звуковысотный</a:t>
            </a:r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слух.</a:t>
            </a:r>
            <a:endParaRPr lang="ru-RU" sz="28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2" descr="F:\Наташе конференция\B928FjUpsX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5918" y="4071943"/>
            <a:ext cx="3857652" cy="2786058"/>
          </a:xfrm>
          <a:prstGeom prst="round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Елена\Desktop\речевое\slide_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10153624" cy="7010400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1357290" y="1428736"/>
            <a:ext cx="650085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        Пение приёмом «Эхо»</a:t>
            </a:r>
            <a:endParaRPr lang="ru-RU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928662" y="2214554"/>
            <a:ext cx="7143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 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Речевой материал на музыкальных занятиях предварительно не разучивается, а проводится по подражанию, эхом.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5301" name="Picture 5" descr="F:\nNCuixa2HoI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143108" y="2857496"/>
            <a:ext cx="4429156" cy="292895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Елена\Desktop\речевое\slide_1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9296400" cy="70104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785786" y="1000108"/>
            <a:ext cx="6929486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>
              <a:defRPr/>
            </a:pPr>
            <a:r>
              <a:rPr lang="ru-RU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Валеологические</a:t>
            </a:r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распевки</a:t>
            </a:r>
            <a:endParaRPr lang="ru-RU" sz="24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lvl="1">
              <a:defRPr/>
            </a:pPr>
            <a:endParaRPr lang="ru-RU" sz="24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lvl="1">
              <a:defRPr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-задают позитивный тон, </a:t>
            </a:r>
          </a:p>
          <a:p>
            <a:pPr lvl="1">
              <a:defRPr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-улучшают эмоциональный климат на занятии, </a:t>
            </a:r>
          </a:p>
          <a:p>
            <a:pPr lvl="1">
              <a:defRPr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-поднимают настроение,</a:t>
            </a:r>
          </a:p>
          <a:p>
            <a:pPr lvl="1">
              <a:defRPr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- подготавливают голос к пению </a:t>
            </a:r>
          </a:p>
        </p:txBody>
      </p:sp>
      <p:graphicFrame>
        <p:nvGraphicFramePr>
          <p:cNvPr id="21505" name="Object 1"/>
          <p:cNvGraphicFramePr>
            <a:graphicFrameLocks noChangeAspect="1"/>
          </p:cNvGraphicFramePr>
          <p:nvPr/>
        </p:nvGraphicFramePr>
        <p:xfrm>
          <a:off x="2214546" y="3786190"/>
          <a:ext cx="3857651" cy="2357454"/>
        </p:xfrm>
        <a:graphic>
          <a:graphicData uri="http://schemas.openxmlformats.org/presentationml/2006/ole">
            <p:oleObj spid="_x0000_s21505" name="Презентация" r:id="rId5" imgW="754373" imgH="563841" progId="PowerPoint.Show.12">
              <p:embed/>
            </p:oleObj>
          </a:graphicData>
        </a:graphic>
      </p:graphicFrame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660</TotalTime>
  <Words>1324</Words>
  <PresentationFormat>Экран (4:3)</PresentationFormat>
  <Paragraphs>275</Paragraphs>
  <Slides>37</Slides>
  <Notes>10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37</vt:i4>
      </vt:variant>
    </vt:vector>
  </HeadingPairs>
  <TitlesOfParts>
    <vt:vector size="39" baseType="lpstr">
      <vt:lpstr>Тема Office</vt:lpstr>
      <vt:lpstr>Презентация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  <vt:lpstr>Слайд 30</vt:lpstr>
      <vt:lpstr>Слайд 31</vt:lpstr>
      <vt:lpstr>Слайд 32</vt:lpstr>
      <vt:lpstr>Слайд 33</vt:lpstr>
      <vt:lpstr>Слайд 34</vt:lpstr>
      <vt:lpstr>Слайд 35</vt:lpstr>
      <vt:lpstr>Слайд 36</vt:lpstr>
      <vt:lpstr>Слайд 37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Елена</dc:creator>
  <cp:lastModifiedBy>Елена</cp:lastModifiedBy>
  <cp:revision>127</cp:revision>
  <dcterms:created xsi:type="dcterms:W3CDTF">2016-11-27T12:50:49Z</dcterms:created>
  <dcterms:modified xsi:type="dcterms:W3CDTF">2017-06-06T06:30:56Z</dcterms:modified>
</cp:coreProperties>
</file>