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1"/>
  </p:notesMasterIdLst>
  <p:sldIdLst>
    <p:sldId id="278" r:id="rId2"/>
    <p:sldId id="256" r:id="rId3"/>
    <p:sldId id="258" r:id="rId4"/>
    <p:sldId id="259" r:id="rId5"/>
    <p:sldId id="262" r:id="rId6"/>
    <p:sldId id="279" r:id="rId7"/>
    <p:sldId id="281" r:id="rId8"/>
    <p:sldId id="294" r:id="rId9"/>
    <p:sldId id="282" r:id="rId10"/>
    <p:sldId id="257" r:id="rId11"/>
    <p:sldId id="263" r:id="rId12"/>
    <p:sldId id="269" r:id="rId13"/>
    <p:sldId id="270" r:id="rId14"/>
    <p:sldId id="268" r:id="rId15"/>
    <p:sldId id="283" r:id="rId16"/>
    <p:sldId id="265" r:id="rId17"/>
    <p:sldId id="266" r:id="rId18"/>
    <p:sldId id="260" r:id="rId19"/>
    <p:sldId id="264" r:id="rId20"/>
    <p:sldId id="284" r:id="rId21"/>
    <p:sldId id="286" r:id="rId22"/>
    <p:sldId id="288" r:id="rId23"/>
    <p:sldId id="292" r:id="rId24"/>
    <p:sldId id="289" r:id="rId25"/>
    <p:sldId id="290" r:id="rId26"/>
    <p:sldId id="291" r:id="rId27"/>
    <p:sldId id="293" r:id="rId28"/>
    <p:sldId id="261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300"/>
    <a:srgbClr val="500050"/>
    <a:srgbClr val="14061C"/>
    <a:srgbClr val="563228"/>
    <a:srgbClr val="FFFFB7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2782" autoAdjust="0"/>
  </p:normalViewPr>
  <p:slideViewPr>
    <p:cSldViewPr>
      <p:cViewPr varScale="1">
        <p:scale>
          <a:sx n="64" d="100"/>
          <a:sy n="64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FB9B-C3F7-40A7-A2A5-F66AB33B93C7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148C-30BB-4A1E-8245-5D14D378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148C-30BB-4A1E-8245-5D14D378FD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148C-30BB-4A1E-8245-5D14D378FD2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представлена фотография</a:t>
            </a:r>
            <a:r>
              <a:rPr lang="ru-RU" baseline="0" dirty="0" smtClean="0"/>
              <a:t> сайта </a:t>
            </a:r>
            <a:r>
              <a:rPr lang="en-US" dirty="0" smtClean="0"/>
              <a:t>http://www.pqkino.ru/klipy/</a:t>
            </a:r>
            <a:r>
              <a:rPr lang="ru-RU" dirty="0" smtClean="0"/>
              <a:t> .</a:t>
            </a:r>
            <a:r>
              <a:rPr lang="ru-RU" baseline="0" dirty="0" smtClean="0"/>
              <a:t> Антивирус Касперского Нашел на этом сайте для бесплатного скачивания всевозможных файлов вирус.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148C-30BB-4A1E-8245-5D14D378FD2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148C-30BB-4A1E-8245-5D14D378FD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Евгений Касперский</a:t>
            </a:r>
          </a:p>
          <a:p>
            <a:r>
              <a:rPr lang="ru-RU" dirty="0" smtClean="0"/>
              <a:t>Генеральный директор и один из основателей «Лаборатории Касперского»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Родился в 1965 г. в Новороссийске. Любовь к математике предопределила «техническое» будущее Евгения. Одним из его любимых увлечений в школьные годы было решение задачек из математических журналов. В старших классах посещал факультативную физико-математическую школу при МФТИ. Последние два класса учился в физико-математическом интернате при МГУ. В 1987 г. окончил Институт криптографии, связи и информатики, где помимо математики и криптографии изучал компьютерные технологии. Специальность — инженер-математик.</a:t>
            </a:r>
          </a:p>
          <a:p>
            <a:endParaRPr lang="ru-RU" dirty="0" smtClean="0"/>
          </a:p>
          <a:p>
            <a:r>
              <a:rPr lang="ru-RU" dirty="0" smtClean="0"/>
              <a:t>После окончания учебы по распределению попал в многопрофильный научно-исследовательский институт при Министерстве обороны, где проработал до 1991 г. Здесь же начал изучение феномена компьютерных вирусов, в октябре 1989 г. впервые обнаружив на своем рабочем компьютере вирус "</a:t>
            </a:r>
            <a:r>
              <a:rPr lang="ru-RU" dirty="0" err="1" smtClean="0"/>
              <a:t>Cascade</a:t>
            </a:r>
            <a:r>
              <a:rPr lang="ru-RU" dirty="0" smtClean="0"/>
              <a:t>", разобрав его и создав первое в своей жизни компьютерное противоядие. Стал коллекционировать вредоносные программы, создавая к ним лечащие модули. Именно эта экзотическая коллекция позднее легла в основу знаменитой антивирусной базы Антивируса Касперского. Сейчас она насчитывает более 4 млн. записей и является одной из наиболее полных в мире. </a:t>
            </a:r>
          </a:p>
          <a:p>
            <a:endParaRPr lang="ru-RU" dirty="0" smtClean="0"/>
          </a:p>
          <a:p>
            <a:r>
              <a:rPr lang="ru-RU" dirty="0" smtClean="0"/>
              <a:t>В 1991 г. начал работу в компании "КАМИ", где вместе с группой единомышленников развивал антивирусный проект “</a:t>
            </a:r>
            <a:r>
              <a:rPr lang="ru-RU" dirty="0" err="1" smtClean="0"/>
              <a:t>Antiviral</a:t>
            </a:r>
            <a:r>
              <a:rPr lang="ru-RU" dirty="0" smtClean="0"/>
              <a:t> </a:t>
            </a:r>
            <a:r>
              <a:rPr lang="ru-RU" dirty="0" err="1" smtClean="0"/>
              <a:t>Toolkit</a:t>
            </a:r>
            <a:r>
              <a:rPr lang="ru-RU" dirty="0" smtClean="0"/>
              <a:t> </a:t>
            </a:r>
            <a:r>
              <a:rPr lang="ru-RU" dirty="0" err="1" smtClean="0"/>
              <a:t>Pro</a:t>
            </a:r>
            <a:r>
              <a:rPr lang="ru-RU" dirty="0" smtClean="0"/>
              <a:t>” ("AVP"), прототип будущего Антивируса Касперского. Первое международное признание проекта пришло в 1994 г. «AVP», еще мало кому известный на западе, впервые был протестирован тестовой лабораторией Гамбургского университета и показал лучший результат, превзойдя по качеству обнаружения вирусов все популярные антивирусные программы. </a:t>
            </a:r>
          </a:p>
          <a:p>
            <a:endParaRPr lang="ru-RU" dirty="0" smtClean="0"/>
          </a:p>
          <a:p>
            <a:r>
              <a:rPr lang="ru-RU" dirty="0" smtClean="0"/>
              <a:t>В 1997 г. Евгений Касперский вместе с коллегами принимает решение создать независимую компанию и становится одним из основателей «Лаборатории Касперского». С этого момента Евгений Касперский — бессменный руководитель антивирусных исследований компании. </a:t>
            </a:r>
          </a:p>
          <a:p>
            <a:endParaRPr lang="ru-RU" dirty="0" smtClean="0"/>
          </a:p>
          <a:p>
            <a:r>
              <a:rPr lang="ru-RU" dirty="0" smtClean="0"/>
              <a:t>В 2007 г. Евгений назначен генеральным директором «Лаборатории Касперского».</a:t>
            </a:r>
          </a:p>
          <a:p>
            <a:endParaRPr lang="ru-RU" dirty="0" smtClean="0"/>
          </a:p>
          <a:p>
            <a:r>
              <a:rPr lang="ru-RU" dirty="0" smtClean="0"/>
              <a:t>В 2009 г. Евгению Касперскому присуждена Государственная премия Российской Федерации в области науки и технологий. Евгений стал членом Общественной палаты третьего созыва.</a:t>
            </a:r>
          </a:p>
          <a:p>
            <a:endParaRPr lang="ru-RU" dirty="0" smtClean="0"/>
          </a:p>
          <a:p>
            <a:r>
              <a:rPr lang="ru-RU" dirty="0" smtClean="0"/>
              <a:t>В 2010 году Евгений Касперский получил звание «Руководитель года» от журнала SC </a:t>
            </a:r>
            <a:r>
              <a:rPr lang="ru-RU" dirty="0" err="1" smtClean="0"/>
              <a:t>Magazine</a:t>
            </a:r>
            <a:r>
              <a:rPr lang="ru-RU" dirty="0" smtClean="0"/>
              <a:t> </a:t>
            </a:r>
            <a:r>
              <a:rPr lang="ru-RU" dirty="0" err="1" smtClean="0"/>
              <a:t>Europe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2148C-30BB-4A1E-8245-5D14D378FD2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gi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spersky-shop.ru/" TargetMode="External"/><Relationship Id="rId5" Type="http://schemas.openxmlformats.org/officeDocument/2006/relationships/hyperlink" Target="http://lenta.ru/lib/14190676/" TargetMode="External"/><Relationship Id="rId4" Type="http://schemas.openxmlformats.org/officeDocument/2006/relationships/hyperlink" Target="http://www.kaspersky.ru/kis-tria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mp1\&#1056;&#1072;&#1073;&#1086;&#1095;&#1080;&#1081;%20&#1089;&#1090;&#1086;&#1083;\&#1080;&#1090;&#1086;&#1075;\porosyachiy_vizg_bez_nazvaniya_(www.audiolizer.ru).mp3" TargetMode="External"/><Relationship Id="rId6" Type="http://schemas.openxmlformats.org/officeDocument/2006/relationships/image" Target="../media/image60.gif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indows.microsoft.com/ru-RU/windows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slide" Target="slide23.xm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ctoria.lviv.ua/html/informatika/lecture10.htm" TargetMode="External"/><Relationship Id="rId3" Type="http://schemas.openxmlformats.org/officeDocument/2006/relationships/hyperlink" Target="http://neftekama.ru/index.php?option=com_content&amp;view=article&amp;id=139:2009-08-09-17-33-53&amp;catid=190:virusihelp&amp;Itemid=155" TargetMode="External"/><Relationship Id="rId7" Type="http://schemas.openxmlformats.org/officeDocument/2006/relationships/hyperlink" Target="http://ru.wikipedia.org/wiki/&#1050;&#1086;&#1084;&#1087;&#1100;&#1102;&#1090;&#1077;&#1088;&#1085;&#1099;&#1081;_&#1074;&#1080;&#1088;&#1091;&#1089;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d-company.su/article/security/virus_defence_rules" TargetMode="External"/><Relationship Id="rId5" Type="http://schemas.openxmlformats.org/officeDocument/2006/relationships/hyperlink" Target="http://videouroki.net/filecom.php?fileid=98657041" TargetMode="External"/><Relationship Id="rId10" Type="http://schemas.openxmlformats.org/officeDocument/2006/relationships/image" Target="../media/image87.png"/><Relationship Id="rId4" Type="http://schemas.openxmlformats.org/officeDocument/2006/relationships/hyperlink" Target="http://allsurf.ru/articles/deti-i-kompyuternye-virusy" TargetMode="External"/><Relationship Id="rId9" Type="http://schemas.openxmlformats.org/officeDocument/2006/relationships/hyperlink" Target="http://antivibest.ru/page/istorija-kompjuternyh-virusov-comput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hyperlink" Target="file:///G:\&#1074;&#1080;&#1088;&#1091;&#1089;%20&#1082;&#1072;&#1089;&#1087;&#1077;&#1088;&#1089;&#1082;&#1086;&#1075;&#1086;\&#1089;&#1077;&#1088;&#1077;&#1078;&#1072;%20&#1074;&#1080;&#1088;&#1091;&#1089;\&#1080;&#1090;&#1086;&#1075;\&#1082;&#1086;&#1084;&#1087;&#1100;&#1102;&#1090;&#1077;&#1088;&#1085;&#1099;&#1081;%20&#1074;&#1080;&#1088;&#1091;&#1089;1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omp1\&#1056;&#1072;&#1073;&#1086;&#1095;&#1080;&#1081;%20&#1089;&#1090;&#1086;&#1083;\&#1080;&#1090;&#1086;&#1075;\mp3_rzhanie_loshadi_(www.audiolizer.ru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711476"/>
            <a:ext cx="60198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презентации:</a:t>
            </a:r>
            <a:r>
              <a:rPr lang="ru-RU" dirty="0" smtClean="0"/>
              <a:t> Верешко Сергей Сергеевич, </a:t>
            </a:r>
          </a:p>
          <a:p>
            <a:r>
              <a:rPr lang="ru-RU" dirty="0" smtClean="0"/>
              <a:t>ученик 10 класса</a:t>
            </a:r>
          </a:p>
          <a:p>
            <a:r>
              <a:rPr lang="ru-RU" dirty="0" smtClean="0"/>
              <a:t>МОУ Шуйская средняя общеобразовательная школа №1</a:t>
            </a:r>
          </a:p>
          <a:p>
            <a:r>
              <a:rPr lang="ru-RU" dirty="0" smtClean="0"/>
              <a:t>Прионежского района Республики Карелия</a:t>
            </a:r>
          </a:p>
          <a:p>
            <a:r>
              <a:rPr lang="ru-RU" dirty="0" smtClean="0"/>
              <a:t>Адрес: Республика Карелия, Прионежский район, п.Шуя, ул. Советская, дом 1А, кв.16</a:t>
            </a:r>
          </a:p>
          <a:p>
            <a:r>
              <a:rPr lang="ru-RU" dirty="0" smtClean="0"/>
              <a:t>Домашний телефон: 8(142) 788-170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svereshko@inbox.ru</a:t>
            </a:r>
          </a:p>
        </p:txBody>
      </p:sp>
      <p:pic>
        <p:nvPicPr>
          <p:cNvPr id="5" name="Рисунок 4" descr="z_8420e3f2.jpg"/>
          <p:cNvPicPr>
            <a:picLocks noChangeAspect="1"/>
          </p:cNvPicPr>
          <p:nvPr/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88" y="3910694"/>
            <a:ext cx="1517912" cy="203290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7713" y="505361"/>
            <a:ext cx="7648575" cy="1856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E0300"/>
                </a:solidFill>
                <a:latin typeface="Bookman Old Style" pitchFamily="18" charset="0"/>
              </a:rPr>
              <a:t>Главный враг компьютера – ВИРУС!!!</a:t>
            </a:r>
            <a:endParaRPr lang="ru-RU" sz="4000" b="1" dirty="0">
              <a:solidFill>
                <a:srgbClr val="7E03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4339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00050"/>
                </a:solidFill>
                <a:latin typeface="Monotype Corsiva" pitchFamily="66" charset="0"/>
              </a:rPr>
              <a:t>Электронное пособие</a:t>
            </a:r>
            <a:endParaRPr lang="ru-RU" sz="2400" b="1" dirty="0">
              <a:solidFill>
                <a:srgbClr val="500050"/>
              </a:solidFill>
              <a:latin typeface="Monotype Corsiva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295400" cy="9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несколько документов 9"/>
          <p:cNvSpPr/>
          <p:nvPr/>
        </p:nvSpPr>
        <p:spPr>
          <a:xfrm>
            <a:off x="304800" y="4191000"/>
            <a:ext cx="5867400" cy="2133600"/>
          </a:xfrm>
          <a:prstGeom prst="flowChartMultidocumen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Вирусы, как и все другие программы, создаются людьми.</a:t>
            </a:r>
          </a:p>
          <a:p>
            <a:r>
              <a:rPr lang="ru-RU" b="1" dirty="0" smtClean="0"/>
              <a:t>И это тот случай, когда знания одних людей обращаются во вред другим людям. </a:t>
            </a: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304800" y="3200400"/>
            <a:ext cx="5867400" cy="16002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/>
              <a:t>Программа, внутри которой находится вирус, называется «зараженной»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71271"/>
            <a:ext cx="5925020" cy="1276529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E0300"/>
                </a:solidFill>
                <a:latin typeface="Bookman Old Style" pitchFamily="18" charset="0"/>
              </a:rPr>
              <a:t>Вирус компьютерный –</a:t>
            </a:r>
          </a:p>
          <a:p>
            <a:pPr algn="ctr"/>
            <a:r>
              <a:rPr lang="ru-RU" sz="3600" b="1" dirty="0" smtClean="0">
                <a:solidFill>
                  <a:srgbClr val="7E0300"/>
                </a:solidFill>
                <a:latin typeface="Bookman Old Style" pitchFamily="18" charset="0"/>
              </a:rPr>
              <a:t> самый загадочный!</a:t>
            </a:r>
            <a:endParaRPr lang="ru-RU" sz="3600" b="1" dirty="0">
              <a:solidFill>
                <a:srgbClr val="7E030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702734"/>
            <a:ext cx="19050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012254" cy="2136648"/>
          </a:xfrm>
          <a:prstGeom prst="rect">
            <a:avLst/>
          </a:prstGeom>
          <a:noFill/>
          <a:ln w="31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057400" cy="17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304800" y="1600200"/>
            <a:ext cx="6172200" cy="20574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Компьютерный вирус – небольшая вредоносная программа, написанная в машинных кодах, способная попадать в другие программы, хранящиеся на дисках компьютера, и умеющая размножаться.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4474"/>
            <a:ext cx="457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spc="300" dirty="0" smtClean="0">
                <a:latin typeface="Bookman Old Style" pitchFamily="18" charset="0"/>
              </a:rPr>
              <a:t>Вирус</a:t>
            </a:r>
          </a:p>
          <a:p>
            <a:pPr algn="ctr"/>
            <a:r>
              <a:rPr lang="ru-RU" dirty="0" smtClean="0"/>
              <a:t> – это такая программа, которая попадает в компьютер из Интернета или из флэшек и дисков. При установке и запуске становится вредоносной, заражает или уничтожает файлы, или крадет личную информацию.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86000"/>
            <a:ext cx="3429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Если в Интернете вы попали на сайт, на котором много рекламы, открывается много окон без вашего разрешения, то нужно его немедленно покинуть, на этом сайте много вирусов.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57200"/>
            <a:ext cx="4191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Это нужно знать, чтобы защитить компьютер!!!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4495800"/>
            <a:ext cx="36576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Нельзя скачивать файлы с неизвестных сайтов  в Интернете.</a:t>
            </a:r>
          </a:p>
          <a:p>
            <a:r>
              <a:rPr lang="ru-RU" dirty="0" smtClean="0"/>
              <a:t>А к тем сайтам, которые предлагают бесплатные программы, игры и прочую «халяву», следует относиться очень осторожно.</a:t>
            </a:r>
          </a:p>
        </p:txBody>
      </p:sp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1828800"/>
            <a:ext cx="4800600" cy="2800350"/>
          </a:xfrm>
          <a:prstGeom prst="rect">
            <a:avLst/>
          </a:prstGeom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8520" y="4724400"/>
            <a:ext cx="3963080" cy="190500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6705600" y="4419600"/>
            <a:ext cx="9144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562600" y="1447800"/>
            <a:ext cx="3036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http://www.pqkino.ru/klipy/</a:t>
            </a:r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72200" y="6096000"/>
            <a:ext cx="381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381000"/>
            <a:ext cx="4191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Нельзя допускать к своему компьютеру посторонних людей, и прежде чем открывать флэшку  знакомого, стоит ее проверить на наличие вирусов;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304800"/>
            <a:ext cx="20574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Прежде чем запустить только что </a:t>
            </a:r>
          </a:p>
          <a:p>
            <a:pPr marL="342900" indent="-342900"/>
            <a:r>
              <a:rPr lang="ru-RU" dirty="0" smtClean="0"/>
              <a:t>полученные, скаченные или купленные </a:t>
            </a:r>
          </a:p>
          <a:p>
            <a:pPr marL="342900" indent="-342900"/>
            <a:r>
              <a:rPr lang="ru-RU" dirty="0" smtClean="0"/>
              <a:t>файлы, их следует проверить при помощи </a:t>
            </a:r>
          </a:p>
          <a:p>
            <a:pPr marL="342900" indent="-342900"/>
            <a:r>
              <a:rPr lang="ru-RU" dirty="0" smtClean="0"/>
              <a:t>антивируса.</a:t>
            </a:r>
          </a:p>
        </p:txBody>
      </p:sp>
      <p:pic>
        <p:nvPicPr>
          <p:cNvPr id="4" name="Рисунок 3" descr="Безымян1234ны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3886200"/>
            <a:ext cx="3898232" cy="2743200"/>
          </a:xfrm>
          <a:prstGeom prst="rect">
            <a:avLst/>
          </a:prstGeom>
        </p:spPr>
      </p:pic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3581400" cy="427457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429000" y="1600200"/>
            <a:ext cx="152400" cy="2895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581400" y="4724400"/>
            <a:ext cx="1066800" cy="228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Безымян1234нееый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0" y="152400"/>
            <a:ext cx="2514600" cy="3657600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6172200" y="1905000"/>
            <a:ext cx="6858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53400" y="76200"/>
            <a:ext cx="9144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6858000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rgbClr val="7E0300"/>
                </a:solidFill>
                <a:latin typeface="+mj-lt"/>
                <a:ea typeface="FangSong" pitchFamily="49" charset="-122"/>
              </a:rPr>
              <a:t>Наш компьютер заболел </a:t>
            </a:r>
            <a:r>
              <a:rPr lang="ru-RU" b="1" i="1" dirty="0" smtClean="0">
                <a:solidFill>
                  <a:srgbClr val="7E0300"/>
                </a:solidFill>
                <a:latin typeface="+mj-lt"/>
                <a:ea typeface="FangSong" pitchFamily="49" charset="-122"/>
                <a:sym typeface="Wingdings" pitchFamily="2" charset="2"/>
              </a:rPr>
              <a:t></a:t>
            </a:r>
            <a:endParaRPr lang="ru-RU" b="1" i="1" dirty="0">
              <a:solidFill>
                <a:srgbClr val="7E0300"/>
              </a:solidFill>
              <a:latin typeface="+mj-lt"/>
              <a:ea typeface="FangSong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820672"/>
            <a:ext cx="2460171" cy="183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524000"/>
            <a:ext cx="5638800" cy="2723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E03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Прекращение работы или неправильная работа ранее успешно функционировавших программ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Медленная работа компьютера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Невозможность загрузки операционной системы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Исчезновение файлов или искажение их содержимого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Изменение размеров файлов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Частые зависания и сбои в работе компьютера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4343400"/>
            <a:ext cx="5257800" cy="21390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E030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Неожиданное значительное увеличение количества файлов на диске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Существенное уменьшение размера свободной памяти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Вывод на экран непредусмотренных сообщений или изображений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Подача непредусмотренных звуковых сигналов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1535" y="838200"/>
            <a:ext cx="67262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Основные признаки проявления вирусов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67225"/>
            <a:ext cx="240212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05" y="1636216"/>
            <a:ext cx="90269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Неопасные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память компьютера путем своего размножения и могут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мелкие пакости – проигрывать заложенную в них мелодию или показывать картинку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Опасные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(эти вирусы способны создать некоторые нарушения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работе компьютера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сбои, перезагрузки, глюки, медленная работа компьютера и 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чень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опасные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(опасные вирусы могут уничтожить программы, стереть важные данные,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сломать жесткий диск,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который потом можно выбросить)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100" y="76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Вирусы несут вред!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801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Существуют  очень опасные, опасные и неопасные вирусы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1ууяый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880364"/>
            <a:ext cx="3418114" cy="247243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3962400"/>
            <a:ext cx="48768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Брандмауэр Windows является частью </a:t>
            </a:r>
          </a:p>
          <a:p>
            <a:r>
              <a:rPr lang="ru-RU" sz="2000" b="1" dirty="0" smtClean="0"/>
              <a:t>Центра обеспечения безопасности Windows.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Брандмауэр несколько отличается от антивирусной программы. Чтобы защитить компьютер, потребуется как брандмауэр, так и программа по борьбе с вирусами.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838200"/>
            <a:ext cx="487680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Брандмауэр представляет собой программу, которая проверяет информацию, входящую через Интернет, и запрещает или разрешает передачу этой информации на компьютер.</a:t>
            </a:r>
          </a:p>
          <a:p>
            <a:r>
              <a:rPr lang="ru-RU" sz="2000" dirty="0" smtClean="0"/>
              <a:t>Брандмауэр поможет предотвратить проникновение вирусов в ваш компьютер через Интернет.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3276600"/>
            <a:ext cx="2895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Ваш компьютер</a:t>
            </a:r>
          </a:p>
          <a:p>
            <a:pPr algn="ctr"/>
            <a:r>
              <a:rPr lang="ru-RU" dirty="0" smtClean="0"/>
              <a:t>2 Ваш брандмауэр</a:t>
            </a:r>
          </a:p>
          <a:p>
            <a:pPr algn="ctr"/>
            <a:r>
              <a:rPr lang="ru-RU" dirty="0" smtClean="0"/>
              <a:t>3 Интернет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05858" y="76200"/>
            <a:ext cx="553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E0300"/>
                </a:solidFill>
                <a:latin typeface="Bookman Old Style" pitchFamily="18" charset="0"/>
              </a:rPr>
              <a:t>Загадочное слово «Брандмауэр»</a:t>
            </a:r>
            <a:endParaRPr lang="ru-RU" sz="2400" b="1" dirty="0">
              <a:solidFill>
                <a:srgbClr val="7E0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4343400"/>
            <a:ext cx="266700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кирпичная стена создает физическую преграду, брандмауэр создает препятствие между Интернетом и компьютером.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E0300"/>
                </a:solidFill>
                <a:latin typeface="Bookman Old Style" pitchFamily="18" charset="0"/>
              </a:rPr>
              <a:t>Где искать брандмауэр в </a:t>
            </a:r>
            <a:r>
              <a:rPr lang="en-US" sz="2400" b="1" dirty="0" smtClean="0">
                <a:solidFill>
                  <a:srgbClr val="7E0300"/>
                </a:solidFill>
                <a:latin typeface="Bookman Old Style" pitchFamily="18" charset="0"/>
              </a:rPr>
              <a:t>Windows 7</a:t>
            </a:r>
            <a:r>
              <a:rPr lang="ru-RU" sz="2400" b="1" dirty="0" smtClean="0">
                <a:solidFill>
                  <a:srgbClr val="7E0300"/>
                </a:solidFill>
                <a:latin typeface="Bookman Old Style" pitchFamily="18" charset="0"/>
              </a:rPr>
              <a:t>:</a:t>
            </a:r>
            <a:endParaRPr lang="ru-RU" sz="2400" b="1" dirty="0">
              <a:solidFill>
                <a:srgbClr val="7E0300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 descr="Безымянны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457200"/>
            <a:ext cx="2426528" cy="23977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152400"/>
            <a:ext cx="19050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1. Пуск -</a:t>
            </a:r>
            <a:r>
              <a:rPr lang="en-US" dirty="0" smtClean="0"/>
              <a:t>&gt; </a:t>
            </a:r>
            <a:r>
              <a:rPr lang="ru-RU" dirty="0" smtClean="0"/>
              <a:t>Панель управления</a:t>
            </a:r>
            <a:endParaRPr lang="ru-RU" dirty="0"/>
          </a:p>
        </p:txBody>
      </p:sp>
      <p:pic>
        <p:nvPicPr>
          <p:cNvPr id="16" name="Рисунок 15" descr="Безымянный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52400"/>
            <a:ext cx="1828800" cy="480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7772400" y="533400"/>
            <a:ext cx="304800" cy="1219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0" y="6324600"/>
            <a:ext cx="617220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2. Выбрать в Панели управления «</a:t>
            </a:r>
            <a:r>
              <a:rPr lang="ru-RU" sz="2000" dirty="0" smtClean="0"/>
              <a:t>Брандмауэр </a:t>
            </a:r>
            <a:r>
              <a:rPr lang="en-US" sz="2000" dirty="0" smtClean="0"/>
              <a:t>Windows 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" name="Рисунок 13" descr="Безымяый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0" y="2971800"/>
            <a:ext cx="5184321" cy="3225800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5029200" y="4114800"/>
            <a:ext cx="12192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4419600"/>
            <a:ext cx="25908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В рабочем окне Брандмауэра можно его включить</a:t>
            </a:r>
            <a:r>
              <a:rPr lang="en-US" dirty="0" smtClean="0"/>
              <a:t>/</a:t>
            </a:r>
            <a:r>
              <a:rPr lang="ru-RU" dirty="0" smtClean="0"/>
              <a:t>выключить и узнать об этом защитнике побольше</a:t>
            </a:r>
            <a:endParaRPr lang="ru-RU" dirty="0"/>
          </a:p>
        </p:txBody>
      </p:sp>
      <p:pic>
        <p:nvPicPr>
          <p:cNvPr id="12" name="Рисунок 11" descr="Безым1яый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5334000" cy="29375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228600"/>
            <a:ext cx="4386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Лучшее лекарство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антивирус!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90344">
            <a:off x="4057997" y="1615480"/>
            <a:ext cx="4436116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Антивирусная программа (антивирус) — любая программа для обнаружения компьютерных вирусов, вредоносных программ и восстановления зараженных такими программами файлов, а также для профилактики — предотвращения заражения файлов или операционной системы вирусом.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16459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139348" cy="11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1600200" cy="10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296459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4267200"/>
            <a:ext cx="80772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Чтобы излечиться от какой-либо болезни, вы принимаете лекарства. Как же пролечить компьютер от вирусов? Есть много разных программ, которые следят за "здоровьем" наших компьютеров.  Мы расскажем лишь о нескольких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Об одним из самых популярных антивирусов: </a:t>
            </a:r>
            <a:r>
              <a:rPr lang="en-US" dirty="0" smtClean="0"/>
              <a:t>Kaspersky internet security 2012</a:t>
            </a:r>
            <a:r>
              <a:rPr lang="ru-RU" dirty="0" smtClean="0"/>
              <a:t>.</a:t>
            </a: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О бесплатной версией антивируса </a:t>
            </a:r>
            <a:r>
              <a:rPr lang="en-US" dirty="0" smtClean="0"/>
              <a:t>Avast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(в бесплатной версии действуют не все функции)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Расскажем где и как скачать бесплатный антивирус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Microsoft Security Essentials.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"/>
            <a:ext cx="5181600" cy="156966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Kaspersky Internet Security 2012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знаменитый антивирус, который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защитит ваш компьютер от вирусов и других вредных программ и файлов, которые могут навредить вашему компьютеру.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s2012_6467_01_ru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1" y="76200"/>
            <a:ext cx="3962399" cy="29850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743670"/>
            <a:ext cx="47244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http://www.kaspersky.ru/kis-trial</a:t>
            </a:r>
            <a:r>
              <a:rPr lang="ru-RU" b="1" dirty="0" smtClean="0"/>
              <a:t> </a:t>
            </a:r>
            <a:r>
              <a:rPr lang="ru-RU" dirty="0" smtClean="0"/>
              <a:t>- здесь вы можете бесплатно скачать </a:t>
            </a:r>
            <a:r>
              <a:rPr lang="en-US" dirty="0" smtClean="0"/>
              <a:t>Kaspersky Internet Security 2012</a:t>
            </a:r>
            <a:r>
              <a:rPr lang="ru-RU" dirty="0" smtClean="0"/>
              <a:t> и использовать его 30 дней.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810470"/>
            <a:ext cx="4876800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b="1" dirty="0" smtClean="0">
                <a:hlinkClick r:id="rId5"/>
              </a:rPr>
              <a:t>http://lenta.ru/lib/14190676/</a:t>
            </a:r>
            <a:r>
              <a:rPr lang="ru-RU" b="1" dirty="0" smtClean="0"/>
              <a:t> </a:t>
            </a:r>
            <a:r>
              <a:rPr lang="ru-RU" dirty="0" smtClean="0"/>
              <a:t>- на этом сайте представлена краткая биография создателя антивируса – Евгения Касперского.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849469"/>
            <a:ext cx="4191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hlinkClick r:id="rId6"/>
              </a:rPr>
              <a:t>http://kaspersky-shop.ru/</a:t>
            </a:r>
            <a:r>
              <a:rPr lang="ru-RU" b="1" dirty="0" smtClean="0"/>
              <a:t> </a:t>
            </a:r>
            <a:r>
              <a:rPr lang="ru-RU" dirty="0" smtClean="0"/>
              <a:t>- здесь можно купить лицензию на антивирус.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971800"/>
            <a:ext cx="1752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1.Главное окно антивируса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971800"/>
            <a:ext cx="1981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Нажимаем на «Проверку»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724400"/>
            <a:ext cx="472440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r>
              <a:rPr lang="ru-RU" dirty="0" smtClean="0"/>
              <a:t>Выбираем «Полную проверку» (может занять много времени) или более «быстрый» вариант – Проверка важных областей.</a:t>
            </a:r>
          </a:p>
          <a:p>
            <a:r>
              <a:rPr lang="ru-RU" b="1" dirty="0" smtClean="0"/>
              <a:t>Поиск уязвимостей </a:t>
            </a:r>
            <a:r>
              <a:rPr lang="ru-RU" dirty="0" smtClean="0"/>
              <a:t>— это специальный инструмент, который облегчает поиск </a:t>
            </a:r>
          </a:p>
          <a:p>
            <a:r>
              <a:rPr lang="ru-RU" dirty="0" smtClean="0"/>
              <a:t>угроз безопасности.</a:t>
            </a:r>
            <a:endParaRPr lang="ru-RU" dirty="0"/>
          </a:p>
        </p:txBody>
      </p:sp>
      <p:pic>
        <p:nvPicPr>
          <p:cNvPr id="11" name="Рисунок 10" descr="Безымянны1й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3800" y="3733800"/>
            <a:ext cx="4064000" cy="28194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114800" y="4800600"/>
            <a:ext cx="1295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29000" y="5638800"/>
            <a:ext cx="18288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7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572000"/>
            <a:ext cx="2667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ваш антивирус захрюкал, не пугайтесь и не звоните в Скорую помощь. Вы не сошли с ума! Просто Касперский нашел вирус!!!</a:t>
            </a:r>
            <a:endParaRPr lang="ru-RU" dirty="0"/>
          </a:p>
        </p:txBody>
      </p:sp>
      <p:pic>
        <p:nvPicPr>
          <p:cNvPr id="4098" name="Picture 2" descr="http://shkolazhizni.ru/img/content/i5/5651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470" y="4572000"/>
            <a:ext cx="1791730" cy="165735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438400" y="6324600"/>
            <a:ext cx="2209800" cy="381000"/>
            <a:chOff x="4267200" y="3352800"/>
            <a:chExt cx="2209800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3352800"/>
              <a:ext cx="220980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p3d extrusionH="57150">
                <a:bevelT w="69850" h="38100" prst="cross"/>
              </a:sp3d>
            </a:bodyPr>
            <a:lstStyle/>
            <a:p>
              <a:r>
                <a:rPr lang="ru-RU" dirty="0" smtClean="0"/>
                <a:t>Включи меня!!!</a:t>
              </a:r>
              <a:endParaRPr lang="ru-RU" dirty="0"/>
            </a:p>
          </p:txBody>
        </p:sp>
        <p:pic>
          <p:nvPicPr>
            <p:cNvPr id="7" name="porosyachiy_vizg_bez_nazvaniya_(www.audiolizer.ru)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6172200" y="3429000"/>
              <a:ext cx="304800" cy="304800"/>
            </a:xfrm>
            <a:prstGeom prst="rect">
              <a:avLst/>
            </a:prstGeom>
          </p:spPr>
        </p:pic>
      </p:grpSp>
      <p:pic>
        <p:nvPicPr>
          <p:cNvPr id="13" name="Рисунок 12" descr="Безымянный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3810000"/>
            <a:ext cx="3505200" cy="1600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19600" y="122872"/>
            <a:ext cx="39624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4. Кнопка «Настройка»</a:t>
            </a:r>
            <a:r>
              <a:rPr lang="en-US" dirty="0" smtClean="0"/>
              <a:t> -&gt;</a:t>
            </a:r>
            <a:r>
              <a:rPr lang="ru-RU" dirty="0" smtClean="0"/>
              <a:t> В появившемся окне нажимаем на значок «Лупа» -</a:t>
            </a:r>
            <a:r>
              <a:rPr lang="en-US" dirty="0" smtClean="0"/>
              <a:t>&gt;</a:t>
            </a:r>
            <a:r>
              <a:rPr lang="ru-RU" dirty="0" smtClean="0"/>
              <a:t> Выбираем «Полную проверку» и кликаем по слову «Настройки» с правой стороны.</a:t>
            </a:r>
            <a:endParaRPr lang="ru-RU" dirty="0"/>
          </a:p>
        </p:txBody>
      </p:sp>
      <p:pic>
        <p:nvPicPr>
          <p:cNvPr id="39" name="Рисунок 38" descr="kis2012_6467_01_ru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2895600" cy="2181352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>
          <a:xfrm flipH="1" flipV="1">
            <a:off x="3352800" y="304800"/>
            <a:ext cx="990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2400" y="2685871"/>
            <a:ext cx="3733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Нажав на значок со щитом, далее на Основные параметры, вы сможете включить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выключить антивирус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60" descr="круг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6656" y="1676400"/>
            <a:ext cx="4047744" cy="20574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876800" y="5410200"/>
            <a:ext cx="4191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настройках Полной проверки вы можете выбрать как часто и в какое время проводить полную проверку компьютера.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3505200" y="2057400"/>
            <a:ext cx="10668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4724400" y="4343400"/>
            <a:ext cx="0" cy="25146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0" y="4343400"/>
            <a:ext cx="47244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5029200" y="15240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5943600" y="1600200"/>
            <a:ext cx="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69898">
            <a:off x="5568428" y="3013039"/>
            <a:ext cx="2532007" cy="226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20998188">
            <a:off x="360768" y="479436"/>
            <a:ext cx="4800600" cy="1938992"/>
          </a:xfrm>
          <a:prstGeom prst="rect">
            <a:avLst/>
          </a:prstGeom>
          <a:gradFill>
            <a:gsLst>
              <a:gs pos="100000">
                <a:srgbClr val="FBEAC7"/>
              </a:gs>
              <a:gs pos="0">
                <a:srgbClr val="FEE7F2"/>
              </a:gs>
              <a:gs pos="32000">
                <a:srgbClr val="FAC77D"/>
              </a:gs>
              <a:gs pos="58000">
                <a:srgbClr val="FBA97D"/>
              </a:gs>
              <a:gs pos="98000">
                <a:srgbClr val="FBD49C"/>
              </a:gs>
              <a:gs pos="95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Главный враг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компьютера – ВИРУС!!!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514600"/>
            <a:ext cx="701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Электронное пособие для начинающих пользователей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9B441"/>
              </a:clrFrom>
              <a:clrTo>
                <a:srgbClr val="C9B441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9812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0"/>
            <a:ext cx="4038600" cy="12953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1143000" cy="1143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5791200" y="228600"/>
            <a:ext cx="2546286" cy="1977324"/>
            <a:chOff x="5835714" y="231511"/>
            <a:chExt cx="2546286" cy="197732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762000"/>
              <a:ext cx="1828800" cy="144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52845">
              <a:off x="5835714" y="231511"/>
              <a:ext cx="1969984" cy="168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5001">
            <a:off x="5675055" y="3968916"/>
            <a:ext cx="2317021" cy="192510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238501"/>
            <a:ext cx="3581400" cy="3402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95071"/>
            <a:ext cx="5029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Научившись работать с одним антивирусом, разобраться в работе другого вам будет легко.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886200" y="1371600"/>
            <a:ext cx="5105400" cy="3733800"/>
            <a:chOff x="1447800" y="-304800"/>
            <a:chExt cx="10439400" cy="5181600"/>
          </a:xfrm>
        </p:grpSpPr>
        <p:pic>
          <p:nvPicPr>
            <p:cNvPr id="4" name="Рисунок 3" descr="Безымянный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47800" y="-304800"/>
              <a:ext cx="10439400" cy="5181600"/>
            </a:xfrm>
            <a:prstGeom prst="rect">
              <a:avLst/>
            </a:prstGeom>
          </p:spPr>
        </p:pic>
        <p:sp>
          <p:nvSpPr>
            <p:cNvPr id="8" name="Дуга 7"/>
            <p:cNvSpPr/>
            <p:nvPr/>
          </p:nvSpPr>
          <p:spPr>
            <a:xfrm flipV="1">
              <a:off x="10363200" y="3048000"/>
              <a:ext cx="1447800" cy="457200"/>
            </a:xfrm>
            <a:prstGeom prst="arc">
              <a:avLst>
                <a:gd name="adj1" fmla="val 16200000"/>
                <a:gd name="adj2" fmla="val 1588308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1600200"/>
            <a:ext cx="388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Чтобы составить расписание сканирования компьютера  </a:t>
            </a:r>
          </a:p>
          <a:p>
            <a:r>
              <a:rPr lang="ru-RU" dirty="0" smtClean="0"/>
              <a:t>1. Нажмите на кнопку «Сканировать»  </a:t>
            </a:r>
          </a:p>
          <a:p>
            <a:r>
              <a:rPr lang="ru-RU" dirty="0" smtClean="0"/>
              <a:t>2. Откройте окно «Настройки»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57600" y="2438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14600" y="2895600"/>
            <a:ext cx="5791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5791200"/>
            <a:ext cx="44958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окне настроек сканирования составьте удобное для вас расписание.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419600" y="990600"/>
            <a:ext cx="10668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6400" y="95071"/>
            <a:ext cx="3505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Сводка -</a:t>
            </a:r>
            <a:r>
              <a:rPr lang="en-US" dirty="0" smtClean="0"/>
              <a:t>&gt;</a:t>
            </a:r>
            <a:r>
              <a:rPr lang="ru-RU" dirty="0" smtClean="0"/>
              <a:t>Текущее состояние.</a:t>
            </a:r>
          </a:p>
          <a:p>
            <a:r>
              <a:rPr lang="ru-RU" dirty="0" smtClean="0"/>
              <a:t>Вы можете узнать защищен ли компьютер, и нет ли вирусных угроз.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52961"/>
            <a:ext cx="388620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http://windows.microsoft.com/ru-RU/windows/home</a:t>
            </a:r>
            <a:r>
              <a:rPr lang="ru-RU" sz="2000" dirty="0" smtClean="0"/>
              <a:t> - адрес официального сайта </a:t>
            </a:r>
            <a:r>
              <a:rPr lang="en-US" sz="2000" dirty="0" smtClean="0"/>
              <a:t>Microsoft Windows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800600"/>
            <a:ext cx="7391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Защитите свой компьютер от вирусов, с помощью Microsoft Security Essentials.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Microsoft Security Essentials поставляется бесплатно. Ее просто установить и легко использовать. Она тихо и эффективно работает, не отвлекая вас и не вынуждая выполнять обновления.</a:t>
            </a:r>
          </a:p>
          <a:p>
            <a:pPr algn="r"/>
            <a:r>
              <a:rPr lang="ru-RU" b="1" i="1" dirty="0" smtClean="0"/>
              <a:t> По материалам сайта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81000"/>
            <a:ext cx="4191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На этом сайте вы можете бесплатно скачать программу Microsoft Security Essentials, которая защитит ваш компьютер от вирусов.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31826"/>
            <a:ext cx="4114800" cy="21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8956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1</a:t>
            </a:r>
            <a:endParaRPr lang="ru-RU" sz="5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3900" y="235327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</a:t>
            </a:r>
            <a:endParaRPr lang="ru-RU" sz="5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" y="2200656"/>
            <a:ext cx="4724400" cy="2456688"/>
            <a:chOff x="76200" y="2200656"/>
            <a:chExt cx="4724400" cy="24566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200656"/>
              <a:ext cx="4724400" cy="245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Дуга 10"/>
            <p:cNvSpPr/>
            <p:nvPr/>
          </p:nvSpPr>
          <p:spPr>
            <a:xfrm flipV="1">
              <a:off x="1600200" y="4267200"/>
              <a:ext cx="1447800" cy="152400"/>
            </a:xfrm>
            <a:prstGeom prst="arc">
              <a:avLst>
                <a:gd name="adj1" fmla="val 16200000"/>
                <a:gd name="adj2" fmla="val 1588308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153400" y="5257800"/>
            <a:ext cx="74295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41760">
            <a:off x="4964897" y="503288"/>
            <a:ext cx="349689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Проверь свои знания!!!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 rot="21411813">
            <a:off x="576248" y="403769"/>
            <a:ext cx="354156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Теперь ты изучил тему «Компьютерные вирусы» и тест не составит для тебя  труда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56140" y="1009471"/>
            <a:ext cx="8209404" cy="1505129"/>
            <a:chOff x="678140" y="1425476"/>
            <a:chExt cx="7022124" cy="150512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375664" y="1425476"/>
              <a:ext cx="6324600" cy="1505129"/>
              <a:chOff x="1375664" y="762000"/>
              <a:chExt cx="6324600" cy="150512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75664" y="1066800"/>
                <a:ext cx="6324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7E0300"/>
                    </a:solidFill>
                    <a:latin typeface="Bookman Old Style" pitchFamily="18" charset="0"/>
                  </a:rPr>
                  <a:t>Тест по теме </a:t>
                </a:r>
              </a:p>
              <a:p>
                <a:pPr algn="ctr"/>
                <a:r>
                  <a:rPr lang="ru-RU" sz="3600" b="1" dirty="0" smtClean="0">
                    <a:solidFill>
                      <a:srgbClr val="7E0300"/>
                    </a:solidFill>
                    <a:latin typeface="Bookman Old Style" pitchFamily="18" charset="0"/>
                  </a:rPr>
                  <a:t>компьютерные вирусы</a:t>
                </a:r>
                <a:endParaRPr lang="ru-RU" sz="3600" b="1" dirty="0">
                  <a:solidFill>
                    <a:srgbClr val="7E0300"/>
                  </a:solidFill>
                  <a:latin typeface="Bookman Old Style" pitchFamily="18" charset="0"/>
                </a:endParaRPr>
              </a:p>
            </p:txBody>
          </p:sp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8955" y="762000"/>
                <a:ext cx="1076198" cy="10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Рисунок 6" descr="Безимени-1.g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20594" flipH="1">
              <a:off x="678140" y="1984108"/>
              <a:ext cx="1233931" cy="90949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7200" y="30606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Вопрос 1 </a:t>
            </a:r>
          </a:p>
          <a:p>
            <a:pPr marL="719138"/>
            <a:r>
              <a:rPr lang="ru-RU" i="1" dirty="0" smtClean="0"/>
              <a:t>Что такое компьютерный вирус?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А) Популярная игра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Б) Вредоносная программа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В) Системная программа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Вопрос 2</a:t>
            </a:r>
          </a:p>
          <a:p>
            <a:pPr marL="719138"/>
            <a:r>
              <a:rPr lang="ru-RU" i="1" dirty="0" smtClean="0"/>
              <a:t>Какие программы относятся к антивирусным?</a:t>
            </a:r>
          </a:p>
          <a:p>
            <a:r>
              <a:rPr lang="ru-RU" i="1" dirty="0" smtClean="0">
                <a:hlinkClick r:id="rId5" action="ppaction://hlinksldjump"/>
              </a:rPr>
              <a:t>А) </a:t>
            </a:r>
            <a:r>
              <a:rPr lang="en-US" dirty="0" smtClean="0">
                <a:hlinkClick r:id="rId5" action="ppaction://hlinksldjump"/>
              </a:rPr>
              <a:t>Avast</a:t>
            </a:r>
            <a:r>
              <a:rPr lang="ru-RU" dirty="0" smtClean="0">
                <a:hlinkClick r:id="rId5" action="ppaction://hlinksldjump"/>
              </a:rPr>
              <a:t>, DrWeb, Norton AntiVirus.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4" action="ppaction://hlinksldjump"/>
              </a:rPr>
              <a:t>Б</a:t>
            </a:r>
            <a:r>
              <a:rPr lang="en-US" dirty="0" smtClean="0">
                <a:hlinkClick r:id="rId4" action="ppaction://hlinksldjump"/>
              </a:rPr>
              <a:t>) MS-DOS, MS Word, AVP.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hlinkClick r:id="rId4" action="ppaction://hlinksldjump"/>
              </a:rPr>
              <a:t>В</a:t>
            </a:r>
            <a:r>
              <a:rPr lang="en-US" dirty="0" smtClean="0">
                <a:hlinkClick r:id="rId4" action="ppaction://hlinksldjump"/>
              </a:rPr>
              <a:t>) MS Word, MS Excel, Norton Commander.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152400"/>
          <a:ext cx="8686800" cy="640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3 </a:t>
                      </a:r>
                    </a:p>
                    <a:p>
                      <a:r>
                        <a:rPr lang="ru-RU" b="0" i="1" dirty="0" smtClean="0"/>
                        <a:t>Как зовут человека, который создал первый компьютерный вирус, который полностью захватывал компьютер?</a:t>
                      </a:r>
                    </a:p>
                    <a:p>
                      <a:r>
                        <a:rPr lang="ru-RU" b="0" dirty="0" smtClean="0">
                          <a:hlinkClick r:id="rId2" action="ppaction://hlinksldjump"/>
                        </a:rPr>
                        <a:t>А) Евгений Касперский</a:t>
                      </a:r>
                      <a:endParaRPr lang="ru-RU" b="0" dirty="0" smtClean="0"/>
                    </a:p>
                    <a:p>
                      <a:r>
                        <a:rPr lang="ru-RU" b="0" dirty="0" smtClean="0">
                          <a:hlinkClick r:id="rId2" action="ppaction://hlinksldjump"/>
                        </a:rPr>
                        <a:t>Б) Павел Дуров</a:t>
                      </a:r>
                      <a:endParaRPr lang="ru-RU" b="0" dirty="0" smtClean="0"/>
                    </a:p>
                    <a:p>
                      <a:r>
                        <a:rPr lang="ru-RU" b="0" dirty="0" smtClean="0">
                          <a:hlinkClick r:id="rId3" action="ppaction://hlinksldjump"/>
                        </a:rPr>
                        <a:t>В) Фред Коэн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 6</a:t>
                      </a:r>
                    </a:p>
                    <a:p>
                      <a:r>
                        <a:rPr lang="ru-RU" b="0" i="1" dirty="0" smtClean="0"/>
                        <a:t>Как</a:t>
                      </a:r>
                      <a:r>
                        <a:rPr lang="ru-RU" b="0" i="1" baseline="0" dirty="0" smtClean="0"/>
                        <a:t> называется программа, </a:t>
                      </a:r>
                      <a:r>
                        <a:rPr lang="ru-RU" b="0" i="1" dirty="0" smtClean="0"/>
                        <a:t>внутри которой находится вирус?</a:t>
                      </a:r>
                    </a:p>
                    <a:p>
                      <a:r>
                        <a:rPr lang="ru-RU" b="0" dirty="0" smtClean="0">
                          <a:hlinkClick r:id="rId2" action="ppaction://hlinksldjump"/>
                        </a:rPr>
                        <a:t>А)</a:t>
                      </a:r>
                      <a:r>
                        <a:rPr lang="ru-RU" b="0" baseline="0" dirty="0" smtClean="0">
                          <a:hlinkClick r:id="rId2" action="ppaction://hlinksldjump"/>
                        </a:rPr>
                        <a:t> Больной</a:t>
                      </a:r>
                      <a:endParaRPr lang="ru-RU" b="0" dirty="0" smtClean="0"/>
                    </a:p>
                    <a:p>
                      <a:r>
                        <a:rPr lang="ru-RU" b="0" dirty="0" smtClean="0">
                          <a:hlinkClick r:id="rId2" action="ppaction://hlinksldjump"/>
                        </a:rPr>
                        <a:t>Б) Опасной</a:t>
                      </a:r>
                      <a:endParaRPr lang="ru-RU" b="0" dirty="0" smtClean="0"/>
                    </a:p>
                    <a:p>
                      <a:r>
                        <a:rPr lang="ru-RU" b="0" dirty="0" smtClean="0">
                          <a:hlinkClick r:id="rId3" action="ppaction://hlinksldjump"/>
                        </a:rPr>
                        <a:t>В) Зараженной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Вопрос 4</a:t>
                      </a:r>
                    </a:p>
                    <a:p>
                      <a:r>
                        <a:rPr lang="ru-RU" i="1" dirty="0" smtClean="0"/>
                        <a:t>Назовите программу, которая несет вред и маскируется под полезные программы.</a:t>
                      </a:r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А)  Сетевой червь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hlinkClick r:id="rId3" action="ppaction://hlinksldjump"/>
                        </a:rPr>
                        <a:t>Б) Троянский конь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В) Сетевая лошадь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Вопрос 7</a:t>
                      </a:r>
                    </a:p>
                    <a:p>
                      <a:r>
                        <a:rPr lang="ru-RU" i="1" dirty="0" smtClean="0"/>
                        <a:t>Откуда берутся вирусы?</a:t>
                      </a:r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А) Самостоятельно</a:t>
                      </a:r>
                      <a:r>
                        <a:rPr lang="ru-RU" baseline="0" dirty="0" smtClean="0">
                          <a:hlinkClick r:id="rId2" action="ppaction://hlinksldjump"/>
                        </a:rPr>
                        <a:t> возникают в Интернете. 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Б) Рождаются</a:t>
                      </a:r>
                      <a:r>
                        <a:rPr lang="ru-RU" baseline="0" dirty="0" smtClean="0">
                          <a:hlinkClick r:id="rId2" action="ppaction://hlinksldjump"/>
                        </a:rPr>
                        <a:t> в сломанных компьютерах.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hlinkClick r:id="rId3" action="ppaction://hlinksldjump"/>
                        </a:rPr>
                        <a:t>В)</a:t>
                      </a:r>
                      <a:r>
                        <a:rPr lang="ru-RU" baseline="0" dirty="0" smtClean="0">
                          <a:hlinkClick r:id="rId3" action="ppaction://hlinksldjump"/>
                        </a:rPr>
                        <a:t> Вирусы создают люди.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Вопрос 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Эта программа не несет вреда, кроме саморазмножения, целью которого является замусоривание памяти.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2" action="ppaction://hlinksldjump"/>
                        </a:rPr>
                        <a:t>А) </a:t>
                      </a:r>
                      <a:r>
                        <a:rPr lang="en-US" dirty="0" smtClean="0">
                          <a:hlinkClick r:id="rId2" action="ppaction://hlinksldjump"/>
                        </a:rPr>
                        <a:t>Avast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2" action="ppaction://hlinksldjump"/>
                        </a:rPr>
                        <a:t>Б)</a:t>
                      </a:r>
                      <a:r>
                        <a:rPr lang="en-US" dirty="0" smtClean="0">
                          <a:hlinkClick r:id="rId2" action="ppaction://hlinksldjump"/>
                        </a:rPr>
                        <a:t> </a:t>
                      </a:r>
                      <a:r>
                        <a:rPr lang="ru-RU" b="0" dirty="0" smtClean="0">
                          <a:hlinkClick r:id="rId2" action="ppaction://hlinksldjump"/>
                        </a:rPr>
                        <a:t>Брандмауэр Windows </a:t>
                      </a:r>
                      <a:endParaRPr lang="ru-RU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3" action="ppaction://hlinksldjump"/>
                        </a:rPr>
                        <a:t>В)</a:t>
                      </a:r>
                      <a:r>
                        <a:rPr lang="en-US" dirty="0" smtClean="0">
                          <a:hlinkClick r:id="rId3" action="ppaction://hlinksldjump"/>
                        </a:rPr>
                        <a:t> </a:t>
                      </a:r>
                      <a:r>
                        <a:rPr lang="ru-RU" dirty="0" smtClean="0">
                          <a:hlinkClick r:id="rId3" action="ppaction://hlinksldjump"/>
                        </a:rPr>
                        <a:t>Сетевой</a:t>
                      </a:r>
                      <a:r>
                        <a:rPr lang="ru-RU" baseline="0" dirty="0" smtClean="0">
                          <a:hlinkClick r:id="rId3" action="ppaction://hlinksldjump"/>
                        </a:rPr>
                        <a:t> червь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Вопрос 8</a:t>
                      </a:r>
                    </a:p>
                    <a:p>
                      <a:r>
                        <a:rPr lang="ru-RU" i="1" dirty="0" smtClean="0"/>
                        <a:t>Назовите программу, которая проверяет данные, входящие через Интернет, и блокирует или разрешает их передачу на компьютер.</a:t>
                      </a:r>
                      <a:endParaRPr lang="ru-RU" b="1" i="1" dirty="0" smtClean="0"/>
                    </a:p>
                    <a:p>
                      <a:r>
                        <a:rPr lang="ru-RU" dirty="0" smtClean="0">
                          <a:hlinkClick r:id="rId2" action="ppaction://hlinksldjump"/>
                        </a:rPr>
                        <a:t>А) Операционная система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hlinkClick r:id="rId3" action="ppaction://hlinksldjump"/>
                        </a:rPr>
                        <a:t>Б) Брандмауэр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>
                          <a:hlinkClick r:id="rId2" action="ppaction://hlinksldjump"/>
                        </a:rPr>
                        <a:t>В) </a:t>
                      </a:r>
                      <a:r>
                        <a:rPr lang="en-US" baseline="0" dirty="0" smtClean="0">
                          <a:hlinkClick r:id="rId2" action="ppaction://hlinksldjump"/>
                        </a:rPr>
                        <a:t>Microsoft word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6172200" y="6324600"/>
            <a:ext cx="2819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конец презентации</a:t>
            </a:r>
            <a:endParaRPr lang="ru-RU" dirty="0"/>
          </a:p>
        </p:txBody>
      </p:sp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152400" y="6248400"/>
            <a:ext cx="19812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mp1\Local Settings\Temporary Internet Files\Content.IE5\1KWHFV02\MC90044031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5520">
            <a:off x="4684479" y="299210"/>
            <a:ext cx="1624739" cy="12997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1305342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Молодец!!! Правильно!!!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компсмайл.gif"/>
          <p:cNvPicPr>
            <a:picLocks noChangeAspect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33" b="36888"/>
          <a:stretch>
            <a:fillRect/>
          </a:stretch>
        </p:blipFill>
        <p:spPr>
          <a:xfrm>
            <a:off x="5486400" y="3962400"/>
            <a:ext cx="2847976" cy="2085976"/>
          </a:xfrm>
          <a:prstGeom prst="rect">
            <a:avLst/>
          </a:prstGeom>
        </p:spPr>
      </p:pic>
      <p:pic>
        <p:nvPicPr>
          <p:cNvPr id="8" name="Рисунок 7" descr="st04-boy-computer-240-g-skd226016s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657600"/>
            <a:ext cx="2514600" cy="260131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dk_haired_boy_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609600"/>
            <a:ext cx="3200399" cy="228600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20935031">
            <a:off x="342052" y="478909"/>
            <a:ext cx="2667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Это еще легкие вопросы! Дальше труднее!!!</a:t>
            </a:r>
            <a:endParaRPr lang="ru-RU" dirty="0"/>
          </a:p>
        </p:txBody>
      </p:sp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228600" y="5943600"/>
            <a:ext cx="1066800" cy="6858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7999">
              <a:schemeClr val="bg1">
                <a:lumMod val="75000"/>
              </a:schemeClr>
            </a:gs>
            <a:gs pos="36000">
              <a:schemeClr val="tx1">
                <a:lumMod val="65000"/>
                <a:lumOff val="35000"/>
              </a:schemeClr>
            </a:gs>
            <a:gs pos="61000">
              <a:schemeClr val="tx1">
                <a:lumMod val="65000"/>
                <a:lumOff val="35000"/>
              </a:schemeClr>
            </a:gs>
            <a:gs pos="82001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Ответ не верен!!!</a:t>
            </a:r>
          </a:p>
          <a:p>
            <a:r>
              <a:rPr lang="ru-RU" sz="66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Ты расстроил свой компьютер!!!</a:t>
            </a:r>
            <a:endParaRPr lang="ru-RU" sz="6600" b="1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Рисунок12 копия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 rot="437932">
            <a:off x="5444949" y="2838212"/>
            <a:ext cx="3550553" cy="2809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3657600" cy="247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28600" y="5943600"/>
            <a:ext cx="990600" cy="609600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Comp1\Local Settings\Temporary Internet Files\Content.IE5\1KWHFV02\MC900440317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5520">
            <a:off x="655875" y="390540"/>
            <a:ext cx="2175247" cy="174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Comp1\Local Settings\Temporary Internet Files\Content.IE5\QTXKQJDX\MC90044031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7828">
            <a:off x="6673405" y="246911"/>
            <a:ext cx="1904945" cy="190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24000" y="1023878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E0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Ура!!!</a:t>
            </a:r>
          </a:p>
          <a:p>
            <a:pPr algn="ctr"/>
            <a:r>
              <a:rPr lang="ru-RU" sz="6000" dirty="0" smtClean="0">
                <a:solidFill>
                  <a:srgbClr val="7E0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Ты совершенно прав! Умничка!!!</a:t>
            </a:r>
            <a:endParaRPr lang="ru-RU" sz="6000" dirty="0">
              <a:solidFill>
                <a:srgbClr val="7E03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514600" cy="209550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743200" cy="2055151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581400" y="4029075"/>
            <a:ext cx="2143125" cy="214312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7" action="ppaction://hlinksldjump" highlightClick="1"/>
          </p:cNvPr>
          <p:cNvSpPr/>
          <p:nvPr/>
        </p:nvSpPr>
        <p:spPr>
          <a:xfrm>
            <a:off x="381000" y="6248400"/>
            <a:ext cx="1295400" cy="45720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3000">
              <a:schemeClr val="tx1"/>
            </a:gs>
            <a:gs pos="28000">
              <a:schemeClr val="tx1"/>
            </a:gs>
            <a:gs pos="42999">
              <a:schemeClr val="bg1">
                <a:lumMod val="75000"/>
              </a:schemeClr>
            </a:gs>
            <a:gs pos="58000">
              <a:schemeClr val="tx1"/>
            </a:gs>
            <a:gs pos="72000">
              <a:schemeClr val="bg1">
                <a:lumMod val="85000"/>
              </a:schemeClr>
            </a:gs>
            <a:gs pos="87000">
              <a:schemeClr val="tx1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4" r="12381"/>
          <a:stretch>
            <a:fillRect/>
          </a:stretch>
        </p:blipFill>
        <p:spPr bwMode="auto">
          <a:xfrm>
            <a:off x="685800" y="3657600"/>
            <a:ext cx="2514600" cy="227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719078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НЕПРАВИЛЬНО!!!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Эх ты,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ничего не запомнил!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14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28646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304800" y="6096000"/>
            <a:ext cx="1524000" cy="533400"/>
          </a:xfrm>
          <a:prstGeom prst="actionButtonBackPrevio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E0300"/>
                </a:solidFill>
                <a:latin typeface="Bookman Old Style" pitchFamily="18" charset="0"/>
              </a:rPr>
              <a:t>Использованные ресурсы</a:t>
            </a:r>
            <a:endParaRPr lang="ru-RU" sz="2800" b="1" dirty="0">
              <a:solidFill>
                <a:srgbClr val="7E0300"/>
              </a:solidFill>
              <a:latin typeface="Bookman Old Style" pitchFamily="18" charset="0"/>
            </a:endParaRP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7696200" y="152400"/>
            <a:ext cx="914400" cy="8382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" y="1143000"/>
          <a:ext cx="8305800" cy="551421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3"/>
                        </a:rPr>
                        <a:t>http://neftekama.ru/index.php?option=com_content&amp;view=article&amp;id=139:2009-08-09-17-33-53&amp;catid=190:virusihelp&amp;Itemid=155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 виды известных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компьютерных угроз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4"/>
                        </a:rPr>
                        <a:t>http://allsurf.ru/articles/deti-i-kompyuternye-virusy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и компьютерные</a:t>
                      </a:r>
                      <a:r>
                        <a:rPr lang="ru-RU" baseline="0" dirty="0" smtClean="0"/>
                        <a:t> вирусы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5"/>
                        </a:rPr>
                        <a:t>http://videouroki.net/filecom.php?fileid=98657041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урока: "Компьютерные вирусы и антивирусные программы"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6"/>
                        </a:rPr>
                        <a:t>http://www.sd-company.su/article/security/virus_defence_rules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не заразиться вирусом - практические советы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http://ru.wikipedia.org/wiki/</a:t>
                      </a:r>
                      <a:r>
                        <a:rPr lang="ru-RU" sz="1600" dirty="0" err="1" smtClean="0">
                          <a:hlinkClick r:id="rId7"/>
                        </a:rPr>
                        <a:t>Компьютерный_вирус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Понятие</a:t>
                      </a:r>
                      <a:r>
                        <a:rPr lang="ru-RU" baseline="0" dirty="0" smtClean="0"/>
                        <a:t> «Компьютерного вируса и его история»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8"/>
                        </a:rPr>
                        <a:t>http://www.victoria.lviv.ua/html/informatika/lecture10.htm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Лекция «Компьютерные вирусы»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9"/>
                        </a:rPr>
                        <a:t>http://antivibest.ru/page/istorija-kompjuternyh-virusov-computer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 компьютерных вирусов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42" name="Picture 2" descr="http://internika.org/sites/default/files/imagecache/work_n/users/user4239/Novyy_risunok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16300" cy="1137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676400"/>
            <a:ext cx="67056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Человеку необходимо следить за здоровьем компьютера также, как за своим здоровьем. Только тогда удастся избежать нежелательной потери информации, а компьютер будет работать быстро и сможет служить гораздо дольше не ломаясь.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Автор надеется, что данное пособие помогло вам немного разобраться в теме «Компьютерные вирусы» и вы смогли пройти тест не сделав ошибок.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Напоследок вашему вниманию предлагается видеозапись, которая обобщит полученные вами знания.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Заключение</a:t>
            </a:r>
            <a:endParaRPr lang="ru-RU" sz="6600" dirty="0"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Управляющая кнопка: фильм 4">
            <a:hlinkClick r:id="rId2" action="ppaction://program" highlightClick="1"/>
          </p:cNvPr>
          <p:cNvSpPr/>
          <p:nvPr/>
        </p:nvSpPr>
        <p:spPr>
          <a:xfrm>
            <a:off x="4114800" y="5486400"/>
            <a:ext cx="1828800" cy="685800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Безимени-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594" flipH="1">
            <a:off x="6664498" y="5010118"/>
            <a:ext cx="2226616" cy="14038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3505200"/>
            <a:ext cx="80010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3538" algn="just"/>
            <a:r>
              <a:rPr lang="ru-RU" dirty="0" smtClean="0"/>
              <a:t>Актуальность работы обусловлена тем, что все большее число школьников используют для учебы, отдыха и общения компьютер. Доступ к компьютеру в наши дни имеют даже младшие школьники, но  темы «Компьютерные вирусы» в курсе информатики начальной школы нет. </a:t>
            </a:r>
          </a:p>
          <a:p>
            <a:pPr algn="just"/>
            <a:r>
              <a:rPr lang="ru-RU" dirty="0" smtClean="0"/>
              <a:t>В данном электронном пособии собраны основные сведения, которые должен знать начинающий пользователь, чтобы защитить свой компьютер. </a:t>
            </a:r>
          </a:p>
          <a:p>
            <a:pPr algn="just"/>
            <a:r>
              <a:rPr lang="ru-RU" dirty="0" smtClean="0"/>
              <a:t>Яркое и занимательное пособие, написанное простым и доступным языком, будет понятно и  интересно как школьникам, так и людям  старшего поколения, которые начинают осваивать компьютер.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19200" y="152400"/>
            <a:ext cx="6705600" cy="1960990"/>
            <a:chOff x="1295400" y="228600"/>
            <a:chExt cx="6705600" cy="196099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5264"/>
              <a:ext cx="5181600" cy="175432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Данная презентация является электронным 	пособием, предназначенным  для 	использования на уроках информатики, а 	также для самостоятельного изучения 	пользователями, начинающими 	осваивать компьютер.</a:t>
              </a:r>
              <a:endParaRPr lang="ru-RU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28600"/>
              <a:ext cx="2362200" cy="189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876300" y="2438400"/>
            <a:ext cx="739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en-US" sz="2400" b="1" dirty="0" smtClean="0"/>
              <a:t> </a:t>
            </a:r>
            <a:r>
              <a:rPr lang="ru-RU" sz="2400" b="1" dirty="0" smtClean="0"/>
              <a:t>проекта</a:t>
            </a:r>
            <a:r>
              <a:rPr lang="ru-RU" dirty="0" smtClean="0"/>
              <a:t>: обучение начинающих пользователей основам защиты компьютера от вирусов.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856357"/>
            <a:ext cx="8801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  <a:hlinkClick r:id="rId3" action="ppaction://hlinksldjump"/>
              </a:rPr>
              <a:t>Часть 1  –  «Что такое компьютерный вирус???»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Значение слова «вирус»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Некоторые вирусы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Вирус компьютерный – самый загадочный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Это нужно знать, чтобы защитить компьютер!!!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  <a:hlinkClick r:id="rId4" action="ppaction://hlinksldjump"/>
              </a:rPr>
              <a:t>Часть 2 - «Наш компьютер заболел </a:t>
            </a:r>
            <a:r>
              <a:rPr lang="ru-RU" sz="2400" b="1" dirty="0" smtClean="0">
                <a:latin typeface="Bookman Old Style" pitchFamily="18" charset="0"/>
                <a:sym typeface="Wingdings" pitchFamily="2" charset="2"/>
                <a:hlinkClick r:id="rId4" action="ppaction://hlinksldjump"/>
              </a:rPr>
              <a:t></a:t>
            </a:r>
            <a:r>
              <a:rPr lang="ru-RU" sz="2400" b="1" dirty="0" smtClean="0">
                <a:latin typeface="Bookman Old Style" pitchFamily="18" charset="0"/>
                <a:hlinkClick r:id="rId4" action="ppaction://hlinksldjump"/>
              </a:rPr>
              <a:t>»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Основные признаки проявления вирусов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Какие бывают вирусы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Загадочное слово «Брандмауэр»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Лучшее лекарство - антивирус!</a:t>
            </a:r>
          </a:p>
          <a:p>
            <a:endParaRPr lang="ru-RU" sz="2400" dirty="0" smtClean="0">
              <a:latin typeface="Bookman Old Style" pitchFamily="18" charset="0"/>
              <a:hlinkClick r:id="rId5" action="ppaction://hlinksldjump"/>
            </a:endParaRPr>
          </a:p>
          <a:p>
            <a:r>
              <a:rPr lang="ru-RU" sz="2400" b="1" dirty="0" smtClean="0">
                <a:latin typeface="Bookman Old Style" pitchFamily="18" charset="0"/>
                <a:hlinkClick r:id="rId5" action="ppaction://hlinksldjump"/>
              </a:rPr>
              <a:t>Часть 3 – Проверь свои знания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Тест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  <a:hlinkClick r:id="rId6" action="ppaction://hlinksldjump"/>
              </a:rPr>
              <a:t>Список использованных ресурсов</a:t>
            </a:r>
            <a:endParaRPr lang="ru-RU" sz="2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649" y="83403"/>
            <a:ext cx="5255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Содержание: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743200"/>
            <a:ext cx="44196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Компьютер тоже иногда болеет. И нам приходится его лечить. Неужели мы заразили его простудой??? НЕТ!!!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85800"/>
            <a:ext cx="5486400" cy="12003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E0300"/>
                </a:solidFill>
                <a:latin typeface="Monotype Corsiva" pitchFamily="66" charset="0"/>
                <a:cs typeface="Simplified Arabic Fixed" pitchFamily="49" charset="-78"/>
              </a:rPr>
              <a:t>Что такое </a:t>
            </a:r>
          </a:p>
          <a:p>
            <a:pPr algn="ctr"/>
            <a:r>
              <a:rPr lang="ru-RU" sz="3600" b="1" dirty="0" smtClean="0">
                <a:solidFill>
                  <a:srgbClr val="7E0300"/>
                </a:solidFill>
                <a:latin typeface="Monotype Corsiva" pitchFamily="66" charset="0"/>
                <a:cs typeface="Simplified Arabic Fixed" pitchFamily="49" charset="-78"/>
              </a:rPr>
              <a:t>компьютерный вирус???</a:t>
            </a:r>
            <a:endParaRPr lang="ru-RU" sz="3600" b="1" dirty="0">
              <a:solidFill>
                <a:srgbClr val="7E0300"/>
              </a:solidFill>
              <a:latin typeface="Monotype Corsiva" pitchFamily="66" charset="0"/>
              <a:cs typeface="Simplified Arabic Fixed" pitchFamily="49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71600"/>
            <a:ext cx="3352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Человек болеет, если заражается </a:t>
            </a:r>
            <a:r>
              <a:rPr lang="ru-RU" sz="2400" b="1" dirty="0" smtClean="0"/>
              <a:t>вирусом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667000" cy="173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81600" y="3429000"/>
            <a:ext cx="36576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Компьютеры болеют, заражаясь Компьютерным вирусом!!!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2667000" cy="242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89329" cy="22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838200"/>
            <a:ext cx="2133600" cy="236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156148"/>
            <a:ext cx="1219200" cy="12446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58607"/>
            <a:ext cx="5410200" cy="3016210"/>
          </a:xfrm>
          <a:prstGeom prst="rect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"вирус" было взято из биологии, так как заражение компьютера вирусом 	похоже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заражение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вирусом человека. 	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Человеческий вирус попадает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клетку, после чего начинает размножаться. Так и компьютерный: попав в программу, вирус действует похожим образом.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Фред Коэн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впервые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сказал, что вирус является программой, способной заражать другие программы путем добавления в них копии самой себя.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905000"/>
            <a:ext cx="2514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этом его хакерские способности не закончились. Позже он создал безвредный «вирус сжатия».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Фред Коэн, хаке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600200" cy="165634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19400" y="5334000"/>
            <a:ext cx="3886200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Американец Джон фон Нейман в 1951 году предложил метод создания вирусов. С 1961 года известны рабочие примеры таких программ.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5285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05600" y="5955268"/>
            <a:ext cx="2362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Джон фон Нейман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3124200"/>
            <a:ext cx="4800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вирусные эпидемии относятся к 1987—1989 годам.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же оформились сетевые черви, «троянские кони»,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многие другие вирусы.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314788"/>
            <a:ext cx="882609" cy="10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209800" cy="16914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654">
            <a:off x="5057087" y="3170042"/>
            <a:ext cx="1614727" cy="121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533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1900" b="1" dirty="0" smtClean="0">
                <a:solidFill>
                  <a:srgbClr val="7E0300"/>
                </a:solidFill>
              </a:rPr>
              <a:t>Троянский конь</a:t>
            </a:r>
            <a:r>
              <a:rPr lang="ru-RU" dirty="0" smtClean="0"/>
              <a:t> – это программа, содержащая в себе вредные свойства, которая включается при наступлении некоторого условия. Обычно такие программы маскируются под какие-нибудь полезные программы. Вирусы могут нести в себе троянских коней.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«Троянские кони» — программы, предназначенные для перехвата данных на чужом компьютере или получения контроля над ним.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Троянские программы, попав на компьютер, глубоко проникают в систему, маскируются.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352800"/>
            <a:ext cx="472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E0300"/>
                </a:solidFill>
                <a:latin typeface="Bookman Old Style" pitchFamily="18" charset="0"/>
              </a:rPr>
              <a:t>Какой вред может нанести троянский конь?</a:t>
            </a:r>
          </a:p>
          <a:p>
            <a:r>
              <a:rPr lang="ru-RU" dirty="0" smtClean="0"/>
              <a:t>1. Уничтожение информации. Конкретный выбор объектов и способов уничтожения зависит только от фантазии автора такой программы.</a:t>
            </a:r>
          </a:p>
          <a:p>
            <a:r>
              <a:rPr lang="ru-RU" dirty="0" smtClean="0"/>
              <a:t>2. Перехват и передача информации. </a:t>
            </a:r>
          </a:p>
          <a:p>
            <a:r>
              <a:rPr lang="ru-RU" dirty="0" smtClean="0"/>
              <a:t>3. Специальное изменение программы, интересующей нарушителя. Как правило, это программы, которые защищают и лечат компьютер.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192720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363" y="304800"/>
            <a:ext cx="2573237" cy="2062163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981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4800600" y="2590800"/>
            <a:ext cx="2057400" cy="1613995"/>
            <a:chOff x="5574356" y="2500805"/>
            <a:chExt cx="2655243" cy="2147395"/>
          </a:xfrm>
        </p:grpSpPr>
        <p:pic>
          <p:nvPicPr>
            <p:cNvPr id="45065" name="Picture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72199" y="2778016"/>
              <a:ext cx="2057400" cy="187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91298" flipH="1">
              <a:off x="5574356" y="2500805"/>
              <a:ext cx="1600200" cy="198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2159" flipH="1">
            <a:off x="609600" y="13716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13716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10668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33528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9147" flipH="1">
            <a:off x="2895600" y="25908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4343400"/>
            <a:ext cx="1219200" cy="13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62400" y="3810000"/>
            <a:ext cx="1143000" cy="14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mp3_rzhanie_loshadi_(www.audioliz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105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844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844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6096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Bookman Old Style" pitchFamily="18" charset="0"/>
              </a:rPr>
              <a:t>Выражение «Троянский конь» </a:t>
            </a:r>
            <a:r>
              <a:rPr lang="ru-RU" sz="2000" dirty="0" smtClean="0">
                <a:latin typeface="Bookman Old Style" pitchFamily="18" charset="0"/>
              </a:rPr>
              <a:t>связано с событиями древней Троянской войны.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Греки, после длительной и безуспешной осады Трои, прибегли к хитрости: они соорудили огромного деревянного коня, оставили его у стен Трои, а сами сделали вид, что уплывают. Троянцы втащили коня в город. Внутри коня сидели воины.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Ночью греки, прятавшиеся внутри коня, вышли из него, перебили стражу, открыли городские ворота, впустили вернувшихся на кораблях товарищей и таким образом овладели Троей.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Отсюда же возникло выражение «</a:t>
            </a:r>
            <a:r>
              <a:rPr lang="ru-RU" sz="2000" b="1" dirty="0" smtClean="0">
                <a:latin typeface="Bookman Old Style" pitchFamily="18" charset="0"/>
              </a:rPr>
              <a:t>троянский конь</a:t>
            </a:r>
            <a:r>
              <a:rPr lang="ru-RU" sz="2000" dirty="0" smtClean="0">
                <a:latin typeface="Bookman Old Style" pitchFamily="18" charset="0"/>
              </a:rPr>
              <a:t>», употребляемое в значении: тайный, коварный замысел.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393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167171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3962400"/>
            <a:ext cx="1524000" cy="10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5410200"/>
            <a:ext cx="156385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895600"/>
            <a:ext cx="1778391" cy="125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381000"/>
            <a:ext cx="1447800" cy="102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67171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67171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167171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167171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1524000"/>
            <a:ext cx="1600200" cy="11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0" y="3962400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Основным признаком, по которому черви различаются между собой, является способ распространения червя — каким способом он путешествует по компьютерам. Другими признаками различия между собой являются способы включения червя на заражаемом компьютере.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7300" y="609600"/>
            <a:ext cx="6629400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Сетевой червь</a:t>
            </a:r>
          </a:p>
          <a:p>
            <a:pPr algn="ctr"/>
            <a:r>
              <a:rPr lang="ru-RU" sz="2000" dirty="0" smtClean="0"/>
              <a:t> — вид вредной программы, которая путешествует с компьютера на компьютер через Интернет.</a:t>
            </a:r>
          </a:p>
          <a:p>
            <a:pPr algn="ctr"/>
            <a:r>
              <a:rPr lang="ru-RU" sz="2000" dirty="0" smtClean="0"/>
              <a:t>Червь заполняет память компьютера. Черви не несут в себе вреда, кроме размножения, цель которого -замусоривание памяти, и замедление работы компьютера.</a:t>
            </a:r>
            <a:endParaRPr lang="ru-RU" sz="2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124200"/>
            <a:ext cx="12192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108960"/>
            <a:ext cx="1219200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0.22821 C 0.20469 0.2252 0.30313 0.2222 0.3474 0.22405 C 0.39201 0.2259 0.31198 0.20532 0.37309 0.23884 C 0.4342 0.27237 0.61354 0.40393 0.71424 0.42497 C 0.81493 0.44601 0.92882 0.37873 0.97778 0.36578 C 1.02674 0.35283 1.01719 0.3496 1.00799 0.34659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10335 C 0.06892 0.08693 0.15868 0.07075 0.24167 0.05248 C 0.32483 0.03422 0.40469 0.00693 0.47795 -0.00671 C 0.55122 -0.02035 0.61024 -0.01827 0.6816 -0.02983 C 0.75313 -0.04139 0.86094 -0.0659 0.90642 -0.07653 C 0.95174 -0.08717 0.95278 -0.09041 0.95417 -0.09341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0" y="-9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66 0.06521 C -0.11493 0.13434 -0.13056 0.2037 -0.18629 0.21943 C -0.24219 0.23515 -0.35643 0.19029 -0.43403 0.16023 C -0.51129 0.13018 -0.57257 0.06521 -0.65105 0.03977 C -0.72917 0.01434 -0.85504 0.01064 -0.90452 0.0081 C -0.95417 0.00555 -0.9323 0.02289 -0.94792 0.02497 C -0.96372 0.02706 -0.98177 0.02382 -0.99966 0.02081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0" y="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10405E-6 C 0.00676 -0.00579 0.01371 -0.01157 -0.0191 -0.01295 C -0.05192 -0.01434 -0.13994 -0.0296 -0.19688 -0.00856 C -0.25383 0.01202 -0.32188 0.12346 -0.36042 0.11213 C -0.39897 0.1008 -0.37049 -0.05203 -0.42865 -0.07607 C -0.48681 -0.10012 -0.64931 -0.02844 -0.70956 -0.03168 C -0.7698 -0.03515 -0.73959 -0.07654 -0.79046 -0.09735 C -0.84133 -0.11839 -0.98525 -0.13896 -1.01442 -0.15654 C -1.04358 -0.17411 -0.96858 -0.19469 -0.96511 -0.20301 C -0.96164 -0.21133 -0.97779 -0.20925 -0.99376 -0.20717 " pathEditMode="relative" ptsTypes="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2948E-6 C 0.11198 -0.01734 0.22413 -0.03468 0.2809 -0.05294 C 0.33767 -0.07121 0.3092 -0.13294 0.34115 -0.11005 C 0.37309 -0.08716 0.34601 0.04139 0.47292 0.0844 C 0.59983 0.1274 1.00451 0.14544 1.10312 0.14798 C 1.20174 0.15053 1.13333 0.12486 1.06493 0.0992 " pathEditMode="relative" ptsTypes="aaaa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8728E-6 C 0.07291 -0.02497 0.14583 -0.04971 0.18889 -0.05503 C 0.23194 -0.06035 0.23142 -0.05734 0.25868 -0.03168 C 0.28594 -0.00601 0.29739 0.08324 0.35243 0.09942 C 0.40746 0.11561 0.5408 0.10058 0.58889 0.06566 C 0.63698 0.03075 0.58993 -0.11514 0.64132 -0.10983 C 0.69271 -0.10451 0.85173 0.06173 0.89687 0.09734 C 0.94201 0.13295 0.92725 0.11815 0.91267 0.10358 " pathEditMode="relative" ptsTypes="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09249E-7 C 0.0757 -0.05434 0.15156 -0.10844 0.2 -0.11399 C 0.24844 -0.11954 0.25313 -0.03838 0.29045 -0.03376 C 0.32778 -0.02913 0.38299 -0.09226 0.42379 -0.08671 C 0.46458 -0.08116 0.49236 0.01133 0.5349 8.09249E-7 C 0.57743 -0.01133 0.59097 -0.15029 0.67934 -0.15422 C 0.76771 -0.15815 1.00243 -0.05017 1.0651 -0.02312 C 1.12778 0.00393 1.0566 0.00994 1.05556 0.00855 C 1.05451 0.00717 1.0566 -0.01226 1.05868 -0.03168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1965E-6 C -0.06893 0.0689 -0.13785 0.13803 -0.20313 0.13734 C -0.26806 0.13665 -0.34931 -0.01064 -0.39046 -0.0044 C -0.43125 0.00185 -0.34914 0.18705 -0.44914 0.17549 C -0.54896 0.16393 -0.904 -0.02497 -0.99028 -0.07399 C -1.07657 -0.12301 -1.02153 -0.1207 -0.9665 -0.11838 " pathEditMode="relative" ptsTypes="aaaa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9 0.01873 C -0.16216 -0.077 -0.22205 -0.17249 -0.2783 -0.17156 C -0.33473 -0.17064 -0.32361 0.03584 -0.44011 0.02497 C -0.55677 0.0141 -0.88837 -0.19353 -0.9783 -0.23723 " pathEditMode="relative" ptsTypes="aa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21 -0.15884 C -0.17534 -0.30035 -0.1993 -0.44162 -0.34965 -0.42751 C -0.5 -0.41341 -0.93559 -0.13341 -1.05278 -0.07445 " pathEditMode="relative" ptsTypes="aaA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1977</Words>
  <Application>Microsoft Office PowerPoint</Application>
  <PresentationFormat>Экран (4:3)</PresentationFormat>
  <Paragraphs>241</Paragraphs>
  <Slides>29</Slides>
  <Notes>5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Bookman Old Style</vt:lpstr>
      <vt:lpstr>Calibri</vt:lpstr>
      <vt:lpstr>Comic Sans MS</vt:lpstr>
      <vt:lpstr>FangSong</vt:lpstr>
      <vt:lpstr>Monotype Corsiva</vt:lpstr>
      <vt:lpstr>Simplified Arabic Fixed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Маргарита Мартынова</cp:lastModifiedBy>
  <cp:revision>188</cp:revision>
  <dcterms:created xsi:type="dcterms:W3CDTF">2012-01-31T17:15:19Z</dcterms:created>
  <dcterms:modified xsi:type="dcterms:W3CDTF">2017-06-07T02:41:28Z</dcterms:modified>
</cp:coreProperties>
</file>