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36"/>
  </p:notesMasterIdLst>
  <p:sldIdLst>
    <p:sldId id="298" r:id="rId4"/>
    <p:sldId id="297" r:id="rId5"/>
    <p:sldId id="257" r:id="rId6"/>
    <p:sldId id="258" r:id="rId7"/>
    <p:sldId id="299" r:id="rId8"/>
    <p:sldId id="300" r:id="rId9"/>
    <p:sldId id="259" r:id="rId10"/>
    <p:sldId id="262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4" r:id="rId19"/>
    <p:sldId id="275" r:id="rId20"/>
    <p:sldId id="278" r:id="rId21"/>
    <p:sldId id="279" r:id="rId22"/>
    <p:sldId id="276" r:id="rId23"/>
    <p:sldId id="287" r:id="rId24"/>
    <p:sldId id="288" r:id="rId25"/>
    <p:sldId id="280" r:id="rId26"/>
    <p:sldId id="289" r:id="rId27"/>
    <p:sldId id="281" r:id="rId28"/>
    <p:sldId id="286" r:id="rId29"/>
    <p:sldId id="292" r:id="rId30"/>
    <p:sldId id="283" r:id="rId31"/>
    <p:sldId id="282" r:id="rId32"/>
    <p:sldId id="284" r:id="rId33"/>
    <p:sldId id="295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F9AEB-B806-4576-BA17-6BD775D091D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4DAB7-A6ED-413A-927C-6960F81D3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12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90372-6136-4A7B-ACA3-769603C3513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7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30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5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092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61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92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216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18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72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919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258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786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3D47-5730-4A88-A8E4-DDEF3A6411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92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BFCA-B6C1-4009-81B1-211B59C008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98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1933-A7A4-4DA0-AB77-E01FA14687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892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1533-A5F7-4949-BDF5-CC0C0AAFB2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369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6E80-3756-4719-A1B9-644CE3A528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23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F837-5BAB-42FD-A428-0517A42F25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85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0F6A-99C1-48DD-8596-DBFB1E8342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22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664B-F619-4D65-A322-20B1D26CF3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438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B29-6CCE-4928-8BD6-0FD576FF41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98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38A3-DAC5-4A59-BDE7-EA78296BBD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722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FEA0-DB5C-4E88-B5CB-3BA78D81E5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10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8ABF-E044-4C91-927C-073A0D4A6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1629-0705-4772-A9F2-381959F981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76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9C225-3188-443E-A1FC-D12D16A10F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54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6119" cy="6858000"/>
        </p:xfrm>
        <a:graphic>
          <a:graphicData uri="http://schemas.openxmlformats.org/presentationml/2006/ole">
            <p:oleObj spid="_x0000_s2053" name="Презентация" r:id="rId3" imgW="4568900" imgH="3425883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1196752"/>
            <a:ext cx="72266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МУЗЫКАЛЬНАЯ</a:t>
            </a:r>
          </a:p>
          <a:p>
            <a:pPr algn="ctr"/>
            <a:r>
              <a:rPr lang="ru-RU" sz="8000" b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АЗБУКА</a:t>
            </a:r>
            <a:endParaRPr lang="ru-RU" sz="8000" b="1" cap="none" spc="0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34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42617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</a:rPr>
              <a:t>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 уже выучили название нот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Приглашаю вас продемонстрировать свои знания!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Игра “Нота заблудилась”. </a:t>
            </a:r>
            <a:endParaRPr lang="ru-RU" sz="2800" u="sng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dayfun.ru/wp-content/uploads/2014/02/%D0%9A%D0%B0%D0%BA-%D1%80%D0%B8%D1%81%D0%BE%D0%B2%D0%B0%D1%82%D1%8C-%D0%9A%D0%B8%D0%BA%D0%B8%D0%BC%D0%BE%D1%80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1181">
            <a:off x="295725" y="799557"/>
            <a:ext cx="3398766" cy="53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резерф\Анимации\depositphotos_4727719-Happy-Music-N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5044">
            <a:off x="4941230" y="2735051"/>
            <a:ext cx="3276322" cy="293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4008" y="2564904"/>
            <a:ext cx="4042792" cy="344238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 ребята! Вы хорошо справились с заданием. Вручаю вам «дом для нот» –нотный стан!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ayfun.ru/wp-content/uploads/2014/02/%D0%9A%D0%B0%D0%BA-%D1%80%D0%B8%D1%81%D0%BE%D0%B2%D0%B0%D1%82%D1%8C-%D0%9A%D0%B8%D0%BA%D0%B8%D0%BC%D0%BE%D1%80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1181">
            <a:off x="343350" y="87971"/>
            <a:ext cx="1690068" cy="29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cer\Desktop\для презентации\нотный-ст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7643865" cy="332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0" y="3284984"/>
            <a:ext cx="4038600" cy="2650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483768" y="404664"/>
            <a:ext cx="6660232" cy="1371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Задание 2: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Нарисуйте  скрипичный  ключ.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221088"/>
            <a:ext cx="5169768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solidFill>
                  <a:srgbClr val="C00000"/>
                </a:solidFill>
              </a:rPr>
              <a:t>В начале нотного стана ставится  СКРИПИЧНЫЙ КЛЮЧ (</a:t>
            </a:r>
            <a:r>
              <a:rPr lang="ru-RU" sz="3100" dirty="0" err="1" smtClean="0">
                <a:solidFill>
                  <a:srgbClr val="C00000"/>
                </a:solidFill>
              </a:rPr>
              <a:t>ключ</a:t>
            </a:r>
            <a:r>
              <a:rPr lang="ru-RU" sz="3100" dirty="0" smtClean="0">
                <a:solidFill>
                  <a:srgbClr val="C00000"/>
                </a:solidFill>
              </a:rPr>
              <a:t> «соль»). Он самый главный. Его называют королём в музыкальном домике.</a:t>
            </a:r>
            <a:br>
              <a:rPr lang="ru-RU" sz="3100" dirty="0" smtClean="0">
                <a:solidFill>
                  <a:srgbClr val="C00000"/>
                </a:solidFill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4" name="Picture 7" descr="C:\Users\Над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458" b="66662"/>
          <a:stretch/>
        </p:blipFill>
        <p:spPr bwMode="auto">
          <a:xfrm>
            <a:off x="5940152" y="3140968"/>
            <a:ext cx="27363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ayfun.ru/wp-content/uploads/2014/02/%D0%9A%D0%B0%D0%BA-%D1%80%D0%B8%D1%81%D0%BE%D0%B2%D0%B0%D1%82%D1%8C-%D0%9A%D0%B8%D0%BA%D0%B8%D0%BC%D0%BE%D1%80%D1%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1181">
            <a:off x="555607" y="368562"/>
            <a:ext cx="2032026" cy="28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muz-urok.ru/muz/risuem_kluch.gif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388843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2132856"/>
            <a:ext cx="331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сначала нарисую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Закорючку вот такую,</a:t>
            </a:r>
          </a:p>
        </p:txBody>
      </p:sp>
    </p:spTree>
    <p:extLst>
      <p:ext uri="{BB962C8B-B14F-4D97-AF65-F5344CB8AC3E}">
        <p14:creationId xmlns:p14="http://schemas.microsoft.com/office/powerpoint/2010/main" xmlns="" val="10396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muz-urok.ru/muz/risuem_kluch2.gif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4248472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988840"/>
            <a:ext cx="36000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Дальше линию продлю,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верхушке закруглю,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Ой, какой-то вышел гусь.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чуть-чуть его боюсь.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Нет! Я сделаю вот так: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был не гусь, а знак,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Быстро линию прямую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Жирной точкой завершу я. </a:t>
            </a:r>
          </a:p>
        </p:txBody>
      </p:sp>
    </p:spTree>
    <p:extLst>
      <p:ext uri="{BB962C8B-B14F-4D97-AF65-F5344CB8AC3E}">
        <p14:creationId xmlns:p14="http://schemas.microsoft.com/office/powerpoint/2010/main" xmlns="" val="8228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www.muz-urok.ru/muz/risuem_kluch3.gif"/>
          <p:cNvPicPr>
            <a:picLocks noGrp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331236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2276872"/>
            <a:ext cx="2880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и вышел ключ отличный,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зовется он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СКРИПИЧНЫЙ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ВТОРОЕ ИМЯ ЕСТЬ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Напишу его я здесь: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КЛЮЧ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СОЛЬ.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4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сказк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356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36096" y="2924944"/>
            <a:ext cx="3178696" cy="2163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Посмотри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как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Под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крылечком, 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Нота  </a:t>
            </a:r>
            <a:r>
              <a:rPr lang="ru-RU" sz="4800" dirty="0" smtClean="0">
                <a:solidFill>
                  <a:schemeClr val="bg1"/>
                </a:solidFill>
              </a:rPr>
              <a:t>ДО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Нашла местечко</a:t>
            </a:r>
            <a:r>
              <a:rPr lang="en-US" b="1" dirty="0" smtClean="0">
                <a:solidFill>
                  <a:srgbClr val="C00000"/>
                </a:solidFill>
              </a:rPr>
              <a:t>!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сказка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498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2484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Нота  </a:t>
            </a:r>
            <a:r>
              <a:rPr lang="ru-RU" sz="4000" b="1" dirty="0" smtClean="0">
                <a:solidFill>
                  <a:schemeClr val="bg1"/>
                </a:solidFill>
              </a:rPr>
              <a:t>РЕ </a:t>
            </a:r>
            <a:r>
              <a:rPr lang="ru-RU" b="1" dirty="0" smtClean="0">
                <a:solidFill>
                  <a:srgbClr val="C00000"/>
                </a:solidFill>
              </a:rPr>
              <a:t> -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Глядит с  крылечка.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3717032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3717032"/>
            <a:ext cx="4038600" cy="22902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99792" y="692696"/>
            <a:ext cx="6131024" cy="2007096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 теперь</a:t>
            </a:r>
            <a:r>
              <a:rPr lang="en-US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настало время немного передохнуть.</a:t>
            </a:r>
            <a:br>
              <a:rPr lang="ru-RU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«</a:t>
            </a:r>
            <a:r>
              <a:rPr lang="ru-RU" sz="2800" b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dayfun.ru/wp-content/uploads/2014/02/%D0%9A%D0%B0%D0%BA-%D1%80%D0%B8%D1%81%D0%BE%D0%B2%D0%B0%D1%82%D1%8C-%D0%9A%D0%B8%D0%BA%D0%B8%D0%BC%D0%BE%D1%80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1181">
            <a:off x="390714" y="283314"/>
            <a:ext cx="1781478" cy="25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ьга\Desktop\резерф\Анимации\heroes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792088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87625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Молодцы ребята! Вы освободили еще одну нотку 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ayfun.ru/wp-content/uploads/2014/02/%D0%9A%D0%B0%D0%BA-%D1%80%D0%B8%D1%81%D0%BE%D0%B2%D0%B0%D1%82%D1%8C-%D0%9A%D0%B8%D0%BA%D0%B8%D0%BC%D0%BE%D1%80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6379">
            <a:off x="505953" y="642092"/>
            <a:ext cx="1781478" cy="25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Ольга\Desktop\резерф\Анимации\8604958_fce979e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2133600" cy="3096344"/>
          </a:xfrm>
          <a:prstGeom prst="rect">
            <a:avLst/>
          </a:prstGeom>
          <a:noFill/>
        </p:spPr>
      </p:pic>
      <p:pic>
        <p:nvPicPr>
          <p:cNvPr id="7" name="Picture 3" descr="C:\Users\Ольга\Desktop\резерф\Анимации\ea11a94256b6a87237baf67d941982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990600" cy="1790700"/>
          </a:xfrm>
          <a:prstGeom prst="rect">
            <a:avLst/>
          </a:prstGeom>
          <a:noFill/>
        </p:spPr>
      </p:pic>
      <p:pic>
        <p:nvPicPr>
          <p:cNvPr id="8" name="Picture 3" descr="C:\Users\Ольга\Desktop\резерф\Анимации\ea11a94256b6a87237baf67d941982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84984"/>
            <a:ext cx="990600" cy="1790700"/>
          </a:xfrm>
          <a:prstGeom prst="rect">
            <a:avLst/>
          </a:prstGeom>
          <a:noFill/>
        </p:spPr>
      </p:pic>
      <p:pic>
        <p:nvPicPr>
          <p:cNvPr id="9" name="Picture 3" descr="C:\Users\Ольга\Desktop\резерф\Анимации\ea11a94256b6a87237baf67d941982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365104"/>
            <a:ext cx="990600" cy="1790700"/>
          </a:xfrm>
          <a:prstGeom prst="rect">
            <a:avLst/>
          </a:prstGeom>
          <a:noFill/>
        </p:spPr>
      </p:pic>
      <p:pic>
        <p:nvPicPr>
          <p:cNvPr id="10" name="Picture 3" descr="C:\Users\Ольга\Desktop\резерф\Анимации\ea11a94256b6a87237baf67d941982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80928"/>
            <a:ext cx="990600" cy="1790700"/>
          </a:xfrm>
          <a:prstGeom prst="rect">
            <a:avLst/>
          </a:prstGeom>
          <a:noFill/>
        </p:spPr>
      </p:pic>
      <p:pic>
        <p:nvPicPr>
          <p:cNvPr id="11" name="Picture 3" descr="C:\Users\Ольга\Desktop\резерф\Анимации\ea11a94256b6a87237baf67d941982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9906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772400" cy="38884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З</a:t>
            </a:r>
            <a:r>
              <a:rPr lang="ru-RU" dirty="0" smtClean="0"/>
              <a:t>ачем </a:t>
            </a:r>
            <a:r>
              <a:rPr lang="ru-RU" dirty="0"/>
              <a:t>нам нужна азбука?</a:t>
            </a:r>
          </a:p>
          <a:p>
            <a:pPr algn="l"/>
            <a:endParaRPr lang="en-US" dirty="0"/>
          </a:p>
          <a:p>
            <a:pPr algn="l"/>
            <a:r>
              <a:rPr lang="ru-RU" dirty="0" smtClean="0"/>
              <a:t>Для чего нужны цифры</a:t>
            </a:r>
            <a:r>
              <a:rPr lang="en-US" dirty="0" smtClean="0"/>
              <a:t>?</a:t>
            </a:r>
            <a:r>
              <a:rPr lang="ru-RU" b="1" dirty="0"/>
              <a:t> </a:t>
            </a:r>
            <a:endParaRPr lang="en-US" b="1" dirty="0" smtClean="0"/>
          </a:p>
          <a:p>
            <a:pPr algn="l"/>
            <a:endParaRPr lang="en-US" dirty="0" smtClean="0"/>
          </a:p>
          <a:p>
            <a:pPr algn="l"/>
            <a:r>
              <a:rPr lang="ru-RU" dirty="0" smtClean="0"/>
              <a:t>Можно </a:t>
            </a:r>
            <a:r>
              <a:rPr lang="ru-RU" dirty="0"/>
              <a:t>ли написать музыку буквами или </a:t>
            </a:r>
            <a:r>
              <a:rPr lang="ru-RU" dirty="0" smtClean="0"/>
              <a:t>цифрами</a:t>
            </a:r>
            <a:r>
              <a:rPr lang="en-US" dirty="0" smtClean="0"/>
              <a:t>?</a:t>
            </a:r>
            <a:r>
              <a:rPr lang="ru-RU" dirty="0"/>
              <a:t> </a:t>
            </a:r>
            <a:endParaRPr lang="en-US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А </a:t>
            </a:r>
            <a:r>
              <a:rPr lang="ru-RU" dirty="0"/>
              <a:t>есть ли азбука у музыки? </a:t>
            </a:r>
            <a:endParaRPr lang="en-US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Попробуйте </a:t>
            </a:r>
            <a:r>
              <a:rPr lang="ru-RU" dirty="0"/>
              <a:t>сформулировать тему нашего урока.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1026" name="Picture 2" descr="Картинки по запросу азбука картинки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31131">
            <a:off x="5829363" y="3994501"/>
            <a:ext cx="2887639" cy="26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4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с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32765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652120" y="1444294"/>
            <a:ext cx="3034680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Нота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МИ-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На первом этаже.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275040" cy="25798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Чтобы освободить следующую нотку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разгадайте музыкальные ребусы!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dayfun.ru/wp-content/uploads/2014/02/%D0%9A%D0%B0%D0%BA-%D1%80%D0%B8%D1%81%D0%BE%D0%B2%D0%B0%D1%82%D1%8C-%D0%9A%D0%B8%D0%BA%D0%B8%D0%BC%D0%BE%D1%80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7489">
            <a:off x="327113" y="669276"/>
            <a:ext cx="2014235" cy="30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резерф\Анимации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4104456" cy="3168352"/>
          </a:xfrm>
          <a:prstGeom prst="rect">
            <a:avLst/>
          </a:prstGeom>
          <a:noFill/>
        </p:spPr>
      </p:pic>
      <p:pic>
        <p:nvPicPr>
          <p:cNvPr id="1027" name="Picture 3" descr="C:\Users\Ольга\Desktop\резерф\Анимации\24dc699875f91f47aa9315b59ae73d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437112"/>
            <a:ext cx="1296144" cy="2179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6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15875"/>
            <a:ext cx="9577388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с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114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4104456" cy="4021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Нота  </a:t>
            </a:r>
            <a:r>
              <a:rPr lang="ru-RU" sz="4000" b="1" dirty="0" smtClean="0">
                <a:solidFill>
                  <a:schemeClr val="bg1"/>
                </a:solidFill>
              </a:rPr>
              <a:t>Фа</a:t>
            </a:r>
            <a:r>
              <a:rPr lang="en-US" sz="4000" b="1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ru-RU" sz="2400" b="1" dirty="0" smtClean="0">
                <a:solidFill>
                  <a:srgbClr val="FF0000"/>
                </a:solidFill>
              </a:rPr>
              <a:t>кажи на  милость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Между ними уместилась!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4509120"/>
            <a:ext cx="4038600" cy="14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4221088"/>
            <a:ext cx="4038600" cy="17862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1484784"/>
            <a:ext cx="6203032" cy="1584176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прошлых уроках вы познакомились с  музыкальными ладами: </a:t>
            </a:r>
            <a:br>
              <a:rPr lang="ru-RU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-Назови их</a:t>
            </a:r>
            <a:r>
              <a:rPr lang="en-US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объясни значение и определи лад  музыкальных фрагментов. Желаю удачи!</a:t>
            </a:r>
            <a:endParaRPr lang="ru-RU" sz="2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ayfun.ru/wp-content/uploads/2014/02/%D0%9A%D0%B0%D0%BA-%D1%80%D0%B8%D1%81%D0%BE%D0%B2%D0%B0%D1%82%D1%8C-%D0%9A%D0%B8%D0%BA%D0%B8%D0%BC%D0%BE%D1%80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7489">
            <a:off x="471129" y="453252"/>
            <a:ext cx="2014235" cy="30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резерф\Анимации\5b13a9afb9b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437112"/>
            <a:ext cx="2003496" cy="1774525"/>
          </a:xfrm>
          <a:prstGeom prst="rect">
            <a:avLst/>
          </a:prstGeom>
          <a:noFill/>
        </p:spPr>
      </p:pic>
      <p:pic>
        <p:nvPicPr>
          <p:cNvPr id="2053" name="Picture 5" descr="C:\Users\Ольга\Desktop\резерф\Анимации\10012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2942040" cy="2603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с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40544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60032" y="2276872"/>
            <a:ext cx="4283968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800" dirty="0" smtClean="0">
                <a:solidFill>
                  <a:srgbClr val="C00000"/>
                </a:solidFill>
              </a:rPr>
              <a:t>Этажом повыше –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sz="4000" dirty="0" smtClean="0">
              <a:solidFill>
                <a:srgbClr val="C00000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000" dirty="0" smtClean="0">
                <a:solidFill>
                  <a:srgbClr val="C00000"/>
                </a:solidFill>
              </a:rPr>
              <a:t>     </a:t>
            </a:r>
            <a:r>
              <a:rPr lang="ru-RU" sz="4000" b="1" dirty="0" smtClean="0">
                <a:solidFill>
                  <a:prstClr val="black"/>
                </a:solidFill>
              </a:rPr>
              <a:t>Соль</a:t>
            </a:r>
            <a:endParaRPr lang="ru-RU" sz="4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4038600" cy="2074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770984" cy="2736304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Вставьте в слова подходящие ноты (до, ре, ми, фа, соль, ля, си).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dayfun.ru/wp-content/uploads/2014/02/%D0%9A%D0%B0%D0%BA-%D1%80%D0%B8%D1%81%D0%BE%D0%B2%D0%B0%D1%82%D1%8C-%D0%9A%D0%B8%D0%BA%D0%B8%D0%BC%D0%BE%D1%80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7489">
            <a:off x="543137" y="1101325"/>
            <a:ext cx="2014235" cy="30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ьга\Desktop\резерф\Анимации\0_729a3_e3725a98_X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04864"/>
            <a:ext cx="5832648" cy="4112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187624" y="260648"/>
            <a:ext cx="7344816" cy="5102027"/>
          </a:xfrm>
        </p:spPr>
        <p:txBody>
          <a:bodyPr>
            <a:noAutofit/>
          </a:bodyPr>
          <a:lstStyle/>
          <a:p>
            <a:pPr marL="1024128" indent="-914400">
              <a:buFont typeface="+mj-lt"/>
              <a:buAutoNum type="arabicParenR"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</a:t>
            </a:r>
            <a:endParaRPr lang="ru-RU" sz="7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4128" indent="-914400">
              <a:buFont typeface="+mj-lt"/>
              <a:buAutoNum type="arabicParenR"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пка</a:t>
            </a:r>
            <a:endParaRPr lang="ru-RU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4128" indent="-914400">
              <a:buFont typeface="+mj-lt"/>
              <a:buAutoNum type="arabicParenR"/>
            </a:pPr>
            <a:r>
              <a:rPr lang="ru-RU" sz="7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72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</a:t>
            </a:r>
            <a:endParaRPr lang="ru-RU" sz="72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4128" indent="-914400">
              <a:buFont typeface="+mj-lt"/>
              <a:buAutoNum type="arabicParenR"/>
            </a:pP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гушка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24128" indent="-914400">
              <a:buFont typeface="+mj-lt"/>
              <a:buAutoNum type="arabicParenR"/>
            </a:pP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7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…паха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с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997325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4958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Эй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ru-RU" b="1" dirty="0" smtClean="0">
                <a:solidFill>
                  <a:srgbClr val="FF0000"/>
                </a:solidFill>
              </a:rPr>
              <a:t> ребята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ru-RU" b="1" dirty="0" smtClean="0">
                <a:solidFill>
                  <a:srgbClr val="FF0000"/>
                </a:solidFill>
              </a:rPr>
              <a:t> Посмотрите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ru-RU" sz="4000" b="1" dirty="0" smtClean="0">
                <a:solidFill>
                  <a:srgbClr val="FF0000"/>
                </a:solidFill>
              </a:rPr>
              <a:t>         </a:t>
            </a:r>
            <a:r>
              <a:rPr lang="ru-RU" sz="4000" b="1" dirty="0" smtClean="0">
                <a:solidFill>
                  <a:schemeClr val="bg1"/>
                </a:solidFill>
              </a:rPr>
              <a:t>Ля</a:t>
            </a:r>
            <a:r>
              <a:rPr lang="en-US" sz="4000" b="1" dirty="0" smtClean="0">
                <a:solidFill>
                  <a:schemeClr val="bg1"/>
                </a:solidFill>
              </a:rPr>
              <a:t>-</a:t>
            </a:r>
            <a:r>
              <a:rPr lang="ru-RU" b="1" dirty="0" smtClean="0">
                <a:solidFill>
                  <a:srgbClr val="FF0000"/>
                </a:solidFill>
              </a:rPr>
              <a:t>застряла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C</a:t>
            </a:r>
            <a:r>
              <a:rPr lang="ru-RU" b="1" dirty="0" err="1" smtClean="0">
                <a:solidFill>
                  <a:srgbClr val="FF0000"/>
                </a:solidFill>
              </a:rPr>
              <a:t>ловно</a:t>
            </a:r>
            <a:r>
              <a:rPr lang="ru-RU" b="1" dirty="0" smtClean="0">
                <a:solidFill>
                  <a:srgbClr val="FF0000"/>
                </a:solidFill>
              </a:rPr>
              <a:t> в лифте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с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265612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038600" cy="4525963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Си -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взяла с собой багаж, Третий выбрала этаж.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3015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Задачи: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Узнать,  как и когда  появилась «музыкальная азбука»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Выучить название нот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Научится писать ноты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Применить и расширить свои знания о музыкальной азбуке!</a:t>
            </a:r>
            <a:r>
              <a:rPr lang="ru-RU" sz="3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Ольга\Desktop\резерф\Анимации\0d0b7c03292d821fe6ca2d58cabb5a0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348880"/>
            <a:ext cx="1657241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Звуки выстроились в ряд,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получился звуков ряд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звукоряд)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muz-urok.ru/muz/notyi%20.gif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8488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0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71800" y="2132856"/>
            <a:ext cx="5842992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Зачем нужны ноты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Сколько нот всего на свете?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записываются ноты?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возглавляет нотный стан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ru-RU" dirty="0" smtClean="0"/>
              <a:t>Ответь на вопросы:</a:t>
            </a:r>
            <a:endParaRPr lang="ru-RU" dirty="0"/>
          </a:p>
        </p:txBody>
      </p:sp>
      <p:pic>
        <p:nvPicPr>
          <p:cNvPr id="4" name="Picture 2" descr="http://dayfun.ru/wp-content/uploads/2014/02/%D0%9A%D0%B0%D0%BA-%D1%80%D0%B8%D1%81%D0%BE%D0%B2%D0%B0%D1%82%D1%8C-%D0%9A%D0%B8%D0%BA%D0%B8%D0%BC%D0%BE%D1%80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7489">
            <a:off x="672159" y="2397845"/>
            <a:ext cx="2014235" cy="246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458611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Закончите, пожалуйста, предложение:</a:t>
            </a:r>
          </a:p>
          <a:p>
            <a:pPr>
              <a:buNone/>
            </a:pPr>
            <a:r>
              <a:rPr lang="ru-RU" i="1" dirty="0" smtClean="0"/>
              <a:t> </a:t>
            </a:r>
            <a:endParaRPr lang="ru-RU" dirty="0" smtClean="0"/>
          </a:p>
          <a:p>
            <a:pPr lvl="0"/>
            <a:r>
              <a:rPr lang="ru-RU" sz="5400" dirty="0" smtClean="0"/>
              <a:t>было интересно…</a:t>
            </a:r>
          </a:p>
          <a:p>
            <a:pPr lvl="0"/>
            <a:r>
              <a:rPr lang="ru-RU" sz="5400" dirty="0" smtClean="0"/>
              <a:t>теперь я могу…</a:t>
            </a:r>
          </a:p>
          <a:p>
            <a:pPr lvl="0"/>
            <a:r>
              <a:rPr lang="ru-RU" sz="5400" dirty="0" smtClean="0"/>
              <a:t>у меня получилось …</a:t>
            </a:r>
          </a:p>
          <a:p>
            <a:pPr lvl="0"/>
            <a:r>
              <a:rPr lang="ru-RU" sz="5400" dirty="0" smtClean="0"/>
              <a:t>меня удивило…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наки-ноты были квадратные и выглядели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47664" y="2708920"/>
            <a:ext cx="5472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47664" y="3429000"/>
            <a:ext cx="5472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47664" y="4221088"/>
            <a:ext cx="5472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79712" y="4005064"/>
            <a:ext cx="914400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284984"/>
            <a:ext cx="914400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2564904"/>
            <a:ext cx="914400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4005064"/>
            <a:ext cx="914400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077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7679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4919008"/>
            <a:ext cx="5733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тексты песнопений и </a:t>
            </a:r>
          </a:p>
          <a:p>
            <a:r>
              <a:rPr lang="ru-RU" sz="3600" b="1" dirty="0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нотно-крюковые записи — </a:t>
            </a:r>
          </a:p>
          <a:p>
            <a:r>
              <a:rPr lang="ru-RU" sz="3600" b="1" dirty="0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прообраз современных нот</a:t>
            </a:r>
            <a:endParaRPr lang="ru-RU" sz="3600" b="1" dirty="0">
              <a:ln>
                <a:solidFill>
                  <a:prstClr val="white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Васильева В.Н. СОШ № 34 Набережные Челны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5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101" name="Презентация" r:id="rId3" imgW="4568900" imgH="3425883" progId="PowerPoint.Show.8">
              <p:embed/>
            </p:oleObj>
          </a:graphicData>
        </a:graphic>
      </p:graphicFrame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31718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4940" y="1484784"/>
            <a:ext cx="4609060" cy="170080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Васильева В.Н. СОШ № 34 Набережные Челны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0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 время шло. Один век сменял другой. К </a:t>
            </a:r>
            <a:r>
              <a:rPr lang="en-US" sz="2800" dirty="0" smtClean="0"/>
              <a:t>XVII</a:t>
            </a:r>
            <a:r>
              <a:rPr lang="ru-RU" sz="2800" dirty="0" smtClean="0"/>
              <a:t> веку появилась простая и доступная нотная запись. И ноты навсегда заняли свои места на пяти линейках. Теперь они выглядят так: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4" descr="ноты на линеечка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9847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4797152"/>
            <a:ext cx="7488832" cy="914400"/>
          </a:xfrm>
          <a:prstGeom prst="round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3.proshkolu.ru/content/media/pic/std/1000000/477000/476472-c245cc340e1f85d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95" t="42676" r="20750" b="33023"/>
          <a:stretch/>
        </p:blipFill>
        <p:spPr bwMode="auto">
          <a:xfrm>
            <a:off x="52077" y="0"/>
            <a:ext cx="9110119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british-israel.us/israel/piano04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9119"/>
          <a:stretch/>
        </p:blipFill>
        <p:spPr bwMode="auto">
          <a:xfrm>
            <a:off x="682700" y="1988840"/>
            <a:ext cx="7848872" cy="3913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15616" y="6165304"/>
            <a:ext cx="7704856" cy="4950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prstClr val="black"/>
                </a:solidFill>
              </a:rPr>
              <a:t>ДО        РЕ      МИ     ФА    СОЛЬ   ЛЯ       СИ        ДО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lenagold.narod.ru/fon/clipart/k/konv/konv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24404" flipV="1">
            <a:off x="4485287" y="758980"/>
            <a:ext cx="4158084" cy="4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148064" y="2060848"/>
            <a:ext cx="3168352" cy="12241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000" i="1" dirty="0" smtClean="0"/>
              <a:t>Дорогие ребята!</a:t>
            </a:r>
          </a:p>
          <a:p>
            <a:pPr>
              <a:buNone/>
            </a:pPr>
            <a:r>
              <a:rPr lang="en-US" sz="2000" i="1" dirty="0" smtClean="0"/>
              <a:t>    </a:t>
            </a:r>
            <a:r>
              <a:rPr lang="ru-RU" sz="2000" i="1" dirty="0" smtClean="0"/>
              <a:t>Меня зовут Кикимора. Я спрятала нотки и чтобы вернуть их</a:t>
            </a:r>
            <a:r>
              <a:rPr lang="en-US" sz="2000" i="1" dirty="0" smtClean="0"/>
              <a:t>,</a:t>
            </a:r>
            <a:r>
              <a:rPr lang="ru-RU" sz="2000" i="1" dirty="0" smtClean="0"/>
              <a:t> вы должны справиться с заданиями</a:t>
            </a:r>
            <a:r>
              <a:rPr lang="en-US" sz="2000" i="1" dirty="0" smtClean="0"/>
              <a:t>,</a:t>
            </a:r>
            <a:r>
              <a:rPr lang="ru-RU" sz="2000" i="1" dirty="0" smtClean="0"/>
              <a:t> которые я приготовила. Желаю удачи!</a:t>
            </a:r>
          </a:p>
          <a:p>
            <a:pPr algn="ctr"/>
            <a:endParaRPr lang="ru-RU" sz="2000" i="1" dirty="0"/>
          </a:p>
        </p:txBody>
      </p:sp>
      <p:pic>
        <p:nvPicPr>
          <p:cNvPr id="4" name="Picture 2" descr="http://dayfun.ru/wp-content/uploads/2014/02/%D0%9A%D0%B0%D0%BA-%D1%80%D0%B8%D1%81%D0%BE%D0%B2%D0%B0%D1%82%D1%8C-%D0%9A%D0%B8%D0%BA%D0%B8%D0%BC%D0%BE%D1%80%D1%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1181">
            <a:off x="295726" y="439518"/>
            <a:ext cx="3398766" cy="53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503</TotalTime>
  <Words>385</Words>
  <Application>Microsoft Office PowerPoint</Application>
  <PresentationFormat>Экран (4:3)</PresentationFormat>
  <Paragraphs>74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Открытая</vt:lpstr>
      <vt:lpstr>Тема Office</vt:lpstr>
      <vt:lpstr>1_Тема Office</vt:lpstr>
      <vt:lpstr>Презентация</vt:lpstr>
      <vt:lpstr>Слайд 1</vt:lpstr>
      <vt:lpstr>Слайд 2</vt:lpstr>
      <vt:lpstr>                    Задачи:  1. Узнать,  как и когда  появилась «музыкальная азбука»   2. Выучить название нот  3. Научится писать ноты  4. Применить и расширить свои знания о музыкальной азбуке!    </vt:lpstr>
      <vt:lpstr>Сначала знаки-ноты были квадратные и выглядели так:  </vt:lpstr>
      <vt:lpstr>Слайд 5</vt:lpstr>
      <vt:lpstr>Слайд 6</vt:lpstr>
      <vt:lpstr>Но время шло. Один век сменял другой. К XVII веку появилась простая и доступная нотная запись. И ноты навсегда заняли свои места на пяти линейках. Теперь они выглядят так: </vt:lpstr>
      <vt:lpstr>Слайд 8</vt:lpstr>
      <vt:lpstr>Слайд 9</vt:lpstr>
      <vt:lpstr>   Вы уже выучили название нот? Приглашаю вас продемонстрировать свои знания!    Игра “Нота заблудилась”. </vt:lpstr>
      <vt:lpstr>Молодцы ребята! Вы хорошо справились с заданием. Вручаю вам «дом для нот» –нотный стан!</vt:lpstr>
      <vt:lpstr> В начале нотного стана ставится  СКРИПИЧНЫЙ КЛЮЧ (ключ «соль»). Он самый главный. Его называют королём в музыкальном домике. </vt:lpstr>
      <vt:lpstr>Слайд 13</vt:lpstr>
      <vt:lpstr>Слайд 14</vt:lpstr>
      <vt:lpstr>Слайд 15</vt:lpstr>
      <vt:lpstr>Слайд 16</vt:lpstr>
      <vt:lpstr>Слайд 17</vt:lpstr>
      <vt:lpstr>А теперь, настало время немного передохнуть.            «Физминутка»</vt:lpstr>
      <vt:lpstr>Молодцы ребята! Вы освободили еще одну нотку !</vt:lpstr>
      <vt:lpstr>Слайд 20</vt:lpstr>
      <vt:lpstr>Чтобы освободить следующую нотку, разгадайте музыкальные ребусы!</vt:lpstr>
      <vt:lpstr>Слайд 22</vt:lpstr>
      <vt:lpstr>Слайд 23</vt:lpstr>
      <vt:lpstr>На прошлых уроках вы познакомились с  музыкальными ладами:  -Назови их, объясни значение и определи лад  музыкальных фрагментов. Желаю удачи!</vt:lpstr>
      <vt:lpstr>Слайд 25</vt:lpstr>
      <vt:lpstr>Вставьте в слова подходящие ноты (до, ре, ми, фа, соль, ля, си).   </vt:lpstr>
      <vt:lpstr>Слайд 27</vt:lpstr>
      <vt:lpstr>Слайд 28</vt:lpstr>
      <vt:lpstr>Слайд 29</vt:lpstr>
      <vt:lpstr>Звуки выстроились в ряд, получился звуков ряд         (звукоряд)</vt:lpstr>
      <vt:lpstr>Ответь на вопросы: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Красельнюк</dc:creator>
  <cp:lastModifiedBy>Ольга Красельнюк</cp:lastModifiedBy>
  <cp:revision>46</cp:revision>
  <dcterms:created xsi:type="dcterms:W3CDTF">2015-10-19T07:53:08Z</dcterms:created>
  <dcterms:modified xsi:type="dcterms:W3CDTF">2017-06-14T15:17:19Z</dcterms:modified>
</cp:coreProperties>
</file>