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56" r:id="rId4"/>
    <p:sldId id="257" r:id="rId5"/>
    <p:sldId id="259" r:id="rId6"/>
    <p:sldId id="260" r:id="rId7"/>
    <p:sldId id="261" r:id="rId8"/>
    <p:sldId id="272" r:id="rId9"/>
    <p:sldId id="263" r:id="rId10"/>
    <p:sldId id="264" r:id="rId11"/>
    <p:sldId id="269" r:id="rId12"/>
    <p:sldId id="273" r:id="rId13"/>
    <p:sldId id="274" r:id="rId14"/>
    <p:sldId id="271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CA3B02"/>
    <a:srgbClr val="CC0000"/>
    <a:srgbClr val="C80000"/>
    <a:srgbClr val="BF0000"/>
    <a:srgbClr val="800000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noFill/>
          <a:effectLst>
            <a:outerShdw blurRad="50800" dist="50800" dir="5400000" sx="1000" sy="1000" algn="ctr" rotWithShape="0">
              <a:srgbClr val="000000">
                <a:alpha val="86000"/>
              </a:srgbClr>
            </a:outerShdw>
          </a:effectLst>
          <a:scene3d>
            <a:camera prst="orthographicFront"/>
            <a:lightRig rig="balanced" dir="t"/>
          </a:scene3d>
          <a:sp3d prstMaterial="matte">
            <a:bevelB w="152400" h="50800" prst="softRound"/>
          </a:sp3d>
        </p:spPr>
        <p:txBody>
          <a:bodyPr anchor="b">
            <a:scene3d>
              <a:camera prst="orthographicFront"/>
              <a:lightRig rig="contrasting" dir="t"/>
            </a:scene3d>
            <a:sp3d extrusionH="57150" prstMaterial="softEdge">
              <a:bevelT h="25400" prst="softRound"/>
            </a:sp3d>
          </a:bodyPr>
          <a:lstStyle>
            <a:lvl1pPr algn="ctr">
              <a:defRPr sz="6000" b="1" cap="none" spc="0" baseline="0">
                <a:ln w="0">
                  <a:noFill/>
                </a:ln>
                <a:solidFill>
                  <a:schemeClr val="tx1">
                    <a:alpha val="60000"/>
                  </a:schemeClr>
                </a:solidFill>
                <a:effectLst>
                  <a:glow rad="165100">
                    <a:schemeClr val="bg1">
                      <a:alpha val="16000"/>
                    </a:schemeClr>
                  </a:glow>
                  <a:outerShdw dir="1440000" sx="101000" sy="101000" algn="t" rotWithShape="0">
                    <a:schemeClr val="bg1">
                      <a:alpha val="13000"/>
                    </a:schemeClr>
                  </a:outerShdw>
                  <a:reflection endPos="0" dist="50800" dir="5400000" sy="-100000" algn="bl" rotWithShape="0"/>
                </a:effectLst>
                <a:latin typeface="Arial Black" panose="020B0A040201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4BB6B-7060-4868-A163-00055443D1F0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8E79-240E-49A3-8948-1098F7609D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576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E3EA0-E8E0-4324-8AAA-EA34C8AE00B3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03BDE-F208-4B4A-A9D0-AF52323982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4144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998E9-AD24-4C3D-AA17-6D24151739AD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98A69-547C-4A3C-AAA0-ED55B76799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32107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3736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4000"/>
            </a:schemeClr>
          </a:soli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3615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308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1648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2047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8740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0277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623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C3974-A698-4025-85BB-490A01087169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8F11-D72E-41B8-8BA6-C66D27985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43559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047581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086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4693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8624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3386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0192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3262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6653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4334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61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085B4-5C38-4F87-9B1D-7A9EF063F8DA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93305-89D8-4D99-B107-D0361FBB0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50290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91997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4911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89925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923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52831-3F11-47C5-BBDA-B47C882D61D8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5B186-D0E6-4208-81BB-052E277DE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93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235F8-F6FD-4843-9DEF-F0E76C2D2203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5B97A-F6A8-415D-AFCD-D13130384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153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AEAB8-7873-48DD-9015-F2D43FBFCC4E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5DFD4-DD49-45D7-91A8-EE4F31C6CE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6508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8D54F-690B-4E61-8083-7953DE7DABFD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F7936-00C4-400B-B6A6-CCC097BFC3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559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C387B-33BA-4528-A7F1-B7138018DD57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76168-9CDD-468A-822B-C27C06669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7794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0B67E-55F4-4465-8EDF-3474FFA99E9B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A6F3D-22FC-470A-96BD-7836F38D2D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424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3C48B7-F9FD-42D8-8AEF-DDBE11551A52}" type="datetimeFigureOut">
              <a:rPr lang="ru-RU"/>
              <a:pPr>
                <a:defRPr/>
              </a:pPr>
              <a:t>14.06.2017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83FF2A-C357-4322-8516-39F2DEAF18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AD4AB-3F5A-4BC4-B892-60C02B686C10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AF7ED-99F3-4CFB-95A2-6275FE8AAB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388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05C31-865C-46F9-9546-B70511582A72}" type="datetimeFigureOut">
              <a:rPr lang="ru-RU" smtClean="0"/>
              <a:pPr/>
              <a:t>14.06.2017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0B085-3FD2-438E-ACEC-C0F803A3B9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401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7369" y="1345985"/>
            <a:ext cx="8249194" cy="2504123"/>
          </a:xfrm>
          <a:noFill/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54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</a:rPr>
              <a:t>Сталинград – столица нашей Победы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19301" y="4265220"/>
            <a:ext cx="3873205" cy="1117607"/>
          </a:xfrm>
          <a:solidFill>
            <a:srgbClr val="DDDDDD">
              <a:alpha val="50196"/>
            </a:srgbClr>
          </a:solidFill>
        </p:spPr>
        <p:txBody>
          <a:bodyPr rtlCol="0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180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prstClr val="black">
                    <a:alpha val="60000"/>
                  </a:prstClr>
                </a:solidFill>
                <a:effectLst>
                  <a:glow rad="165100">
                    <a:prstClr val="white">
                      <a:alpha val="16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st="50800" dir="5400000" sy="-100000" algn="bl" rotWithShape="0"/>
                </a:effectLst>
              </a:rPr>
              <a:t>Усова Ольга Алексеевна, учитель начальных классов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sz="180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prstClr val="black">
                    <a:alpha val="60000"/>
                  </a:prstClr>
                </a:solidFill>
                <a:effectLst>
                  <a:glow rad="165100">
                    <a:prstClr val="white">
                      <a:alpha val="16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st="50800" dir="5400000" sy="-100000" algn="bl" rotWithShape="0"/>
                </a:effectLst>
              </a:rPr>
              <a:t>МБОУ СОШ № 69</a:t>
            </a:r>
            <a:r>
              <a:rPr lang="ru-RU" sz="1800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prstClr val="black">
                    <a:alpha val="60000"/>
                  </a:prstClr>
                </a:solidFill>
                <a:effectLst>
                  <a:glow rad="165100">
                    <a:prstClr val="white">
                      <a:alpha val="16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st="50800" dir="5400000" sy="-100000" algn="bl" rotWithShape="0"/>
                </a:effectLst>
              </a:rPr>
              <a:t> </a:t>
            </a:r>
            <a:endParaRPr lang="ru-RU" sz="1800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prstClr val="black">
                  <a:alpha val="60000"/>
                </a:prstClr>
              </a:solidFill>
              <a:effectLst>
                <a:glow rad="165100">
                  <a:prstClr val="white">
                    <a:alpha val="16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endPos="0" dist="508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659" y="6309994"/>
            <a:ext cx="3102615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prstClr val="black">
                    <a:alpha val="60000"/>
                  </a:prstClr>
                </a:solidFill>
                <a:effectLst>
                  <a:glow rad="165100">
                    <a:prstClr val="white">
                      <a:alpha val="16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st="50800" dir="5400000" sy="-100000" algn="bl" rotWithShape="0"/>
                </a:effectLst>
              </a:rPr>
              <a:t>г.Нижний Тагил, </a:t>
            </a:r>
            <a:r>
              <a:rPr lang="ru-RU" dirty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prstClr val="black">
                    <a:alpha val="60000"/>
                  </a:prstClr>
                </a:solidFill>
                <a:effectLst>
                  <a:glow rad="165100">
                    <a:prstClr val="white">
                      <a:alpha val="16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st="50800" dir="5400000" sy="-100000" algn="bl" rotWithShape="0"/>
                </a:effectLst>
              </a:rPr>
              <a:t>2017г</a:t>
            </a:r>
            <a:r>
              <a:rPr lang="ru-RU" dirty="0" smtClean="0">
                <a:ln w="0">
                  <a:solidFill>
                    <a:schemeClr val="bg2">
                      <a:lumMod val="50000"/>
                    </a:schemeClr>
                  </a:solidFill>
                </a:ln>
                <a:solidFill>
                  <a:prstClr val="black">
                    <a:alpha val="60000"/>
                  </a:prstClr>
                </a:solidFill>
                <a:effectLst>
                  <a:glow rad="165100">
                    <a:prstClr val="white">
                      <a:alpha val="16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endPos="0" dist="50800" dir="5400000" sy="-100000" algn="bl" rotWithShape="0"/>
                </a:effectLst>
              </a:rPr>
              <a:t>.</a:t>
            </a:r>
            <a:endParaRPr lang="ru-RU" dirty="0">
              <a:ln w="0">
                <a:solidFill>
                  <a:schemeClr val="bg2">
                    <a:lumMod val="50000"/>
                  </a:schemeClr>
                </a:solidFill>
              </a:ln>
              <a:solidFill>
                <a:prstClr val="black">
                  <a:alpha val="60000"/>
                </a:prstClr>
              </a:solidFill>
              <a:effectLst>
                <a:glow rad="165100">
                  <a:prstClr val="white">
                    <a:alpha val="16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endPos="0" dist="50800" dir="5400000" sy="-100000" algn="bl" rotWithShape="0"/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4123" y="3438365"/>
            <a:ext cx="2286836" cy="2408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9116" y="764180"/>
            <a:ext cx="7120890" cy="396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РЕАКЦИЯ В МИРЕ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46685" y="1242096"/>
            <a:ext cx="66824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Король Великобритании Георг VI прислал Сталинграду дарственный меч, на клинке которого на русском и английском языках выгравирована надпись:</a:t>
            </a:r>
            <a:b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￼ </a:t>
            </a:r>
            <a:r>
              <a:rPr lang="ru-RU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«Гражданам Сталинграда, крепким, как сталь, — от короля Георга VI в знак глубокого восхищения британского народа».  </a:t>
            </a:r>
            <a:endParaRPr lang="ru-RU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21506" name="Picture 2" descr="Картинки по запросу дарственный меч сталинград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8326" y="3422059"/>
            <a:ext cx="5276453" cy="2969890"/>
          </a:xfrm>
          <a:prstGeom prst="rect">
            <a:avLst/>
          </a:prstGeom>
          <a:noFill/>
          <a:effectLst>
            <a:softEdge rad="63500"/>
          </a:effectLst>
          <a:scene3d>
            <a:camera prst="obliqueTopRight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43" y="3764402"/>
            <a:ext cx="3922083" cy="250577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87588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Картинки по запросу родина мать волгогра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33948" y="440013"/>
            <a:ext cx="4976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Открытые степному ветру </a:t>
            </a: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Дома разбитые стоят ! -                   </a:t>
            </a: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На шестьдесят два километра </a:t>
            </a: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В длину раскинут Сталинград ! . .</a:t>
            </a: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Как-будто он по Волге синей</a:t>
            </a: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В цепь развернулся, принял бой ! -</a:t>
            </a: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Стал фронтом поперёк России </a:t>
            </a:r>
            <a: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  <a:t/>
            </a:r>
            <a:br>
              <a:rPr lang="ru-RU" sz="2400" dirty="0" smtClean="0">
                <a:latin typeface="Impact" panose="020B0806030902050204" pitchFamily="34" charset="0"/>
                <a:cs typeface="Consolas" panose="020B0609020204030204" pitchFamily="49" charset="0"/>
              </a:rPr>
            </a:br>
            <a:r>
              <a:rPr lang="ru-RU" sz="2400" dirty="0">
                <a:latin typeface="Impact" panose="020B0806030902050204" pitchFamily="34" charset="0"/>
                <a:cs typeface="Consolas" panose="020B0609020204030204" pitchFamily="49" charset="0"/>
              </a:rPr>
              <a:t>И всю её прикрыл собой ! .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81006" y="4037585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Impact" panose="020B0806030902050204" pitchFamily="34" charset="0"/>
              </a:rPr>
              <a:t>Сергей Орлов</a:t>
            </a:r>
            <a:endParaRPr lang="ru-RU" dirty="0"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562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7808" y="2274766"/>
            <a:ext cx="6923314" cy="4583234"/>
          </a:xfrm>
          <a:effectLst>
            <a:softEdge rad="635000"/>
          </a:effectLst>
        </p:spPr>
      </p:pic>
      <p:pic>
        <p:nvPicPr>
          <p:cNvPr id="16386" name="Picture 2" descr="Картинки по запросу феникс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327" y="-287383"/>
            <a:ext cx="3316961" cy="59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02034" y="578746"/>
            <a:ext cx="55419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«За Волгой земли для нас нет…»</a:t>
            </a:r>
          </a:p>
          <a:p>
            <a:pPr algn="r"/>
            <a:endParaRPr lang="ru-RU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algn="r"/>
            <a:r>
              <a:rPr lang="ru-RU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снайпер Василий Зайцев</a:t>
            </a:r>
            <a:endParaRPr lang="ru-RU" b="1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413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00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Картинки по запросу пергамент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903" y="365126"/>
            <a:ext cx="5773011" cy="407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Объект 2"/>
          <p:cNvSpPr>
            <a:spLocks noGrp="1"/>
          </p:cNvSpPr>
          <p:nvPr>
            <p:ph idx="1"/>
          </p:nvPr>
        </p:nvSpPr>
        <p:spPr>
          <a:xfrm>
            <a:off x="496774" y="823187"/>
            <a:ext cx="5251268" cy="3174274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СТАЛИНГРАДСКАЯ БИТВА</a:t>
            </a:r>
          </a:p>
          <a:p>
            <a:pPr marL="0" indent="0" algn="ctr">
              <a:buNone/>
            </a:pPr>
            <a:r>
              <a:rPr lang="ru-RU" sz="18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17 </a:t>
            </a:r>
            <a:r>
              <a:rPr lang="ru-RU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июля 1942 -2 февраля 1943 года </a:t>
            </a:r>
            <a:endParaRPr lang="ru-RU" sz="1800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ru-RU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sz="18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Цель немецко-фашистских захватчиков</a:t>
            </a:r>
            <a:r>
              <a:rPr lang="ru-RU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>: </a:t>
            </a:r>
            <a:r>
              <a:rPr lang="ru-RU" sz="1800" dirty="0">
                <a:latin typeface="Consolas" panose="020B0609020204030204" pitchFamily="49" charset="0"/>
                <a:cs typeface="Consolas" panose="020B0609020204030204" pitchFamily="49" charset="0"/>
              </a:rPr>
              <a:t>блокирование транспортного сообщения между центральными районами СССР и Кавказом, захват кавказских месторождений нефти. </a:t>
            </a:r>
            <a:r>
              <a:rPr lang="ru-RU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ru-RU" sz="1800" dirty="0" smtClean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Военное значение победы: </a:t>
            </a:r>
            <a:r>
              <a:rPr lang="ru-RU" sz="1800" dirty="0">
                <a:latin typeface="Consolas" panose="020B0609020204030204" pitchFamily="49" charset="0"/>
                <a:cs typeface="Consolas" panose="020B0609020204030204" pitchFamily="49" charset="0"/>
              </a:rPr>
              <a:t>снятие угрозы захвата вермахтом Нижнего Поволжья и Кавказа, особенно бакинских месторождений нефти.</a:t>
            </a:r>
            <a:r>
              <a:rPr lang="ru-RU" sz="1600" dirty="0">
                <a:latin typeface="Consolas" panose="020B0609020204030204" pitchFamily="49" charset="0"/>
                <a:cs typeface="Consolas" panose="020B0609020204030204" pitchFamily="49" charset="0"/>
              </a:rPr>
              <a:t> </a:t>
            </a:r>
            <a:endParaRPr lang="ru-RU" sz="1600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Century" panose="02040604050505020304" pitchFamily="18" charset="0"/>
              </a:rPr>
              <a:t/>
            </a:r>
            <a:br>
              <a:rPr lang="ru-RU" sz="1600" dirty="0" smtClean="0">
                <a:latin typeface="Century" panose="02040604050505020304" pitchFamily="18" charset="0"/>
              </a:rPr>
            </a:br>
            <a:endParaRPr lang="ru-RU" altLang="ru-RU" sz="1600" dirty="0" smtClean="0">
              <a:latin typeface="Century" panose="020406040505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1965" y="3111951"/>
            <a:ext cx="2317705" cy="305072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28299" y="4764334"/>
            <a:ext cx="5743666" cy="707886"/>
          </a:xfrm>
          <a:prstGeom prst="rect">
            <a:avLst/>
          </a:prstGeom>
          <a:solidFill>
            <a:srgbClr val="CA3B02"/>
          </a:solidFill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2000" dirty="0" err="1" smtClean="0">
                <a:latin typeface="Impact" panose="020B0806030902050204" pitchFamily="34" charset="0"/>
              </a:rPr>
              <a:t>И.В.Сталин</a:t>
            </a:r>
            <a:r>
              <a:rPr lang="ru-RU" sz="2000" dirty="0" smtClean="0">
                <a:latin typeface="Impact" panose="020B0806030902050204" pitchFamily="34" charset="0"/>
              </a:rPr>
              <a:t>:  «Сталинградская битва предвещала закат немецко-фашистской армии» </a:t>
            </a:r>
            <a:endParaRPr lang="ru-RU" altLang="ru-RU" sz="2000" dirty="0" smtClean="0">
              <a:latin typeface="Impact" panose="020B080603090205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25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169126"/>
            <a:ext cx="8503919" cy="20574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ОБОРОНИТЕЛЬНЫЙ ПЕРИОД</a:t>
            </a:r>
          </a:p>
          <a:p>
            <a:pPr marL="0" indent="0" algn="ctr">
              <a:buNone/>
            </a:pPr>
            <a:r>
              <a:rPr lang="ru-RU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17 </a:t>
            </a:r>
            <a:r>
              <a:rPr lang="ru-RU" b="1" dirty="0">
                <a:latin typeface="Consolas" panose="020B0609020204030204" pitchFamily="49" charset="0"/>
                <a:cs typeface="Consolas" panose="020B0609020204030204" pitchFamily="49" charset="0"/>
              </a:rPr>
              <a:t>июля 1942 </a:t>
            </a:r>
            <a:r>
              <a:rPr lang="ru-RU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года - 18 </a:t>
            </a:r>
            <a:r>
              <a:rPr lang="ru-RU" b="1" dirty="0">
                <a:latin typeface="Consolas" panose="020B0609020204030204" pitchFamily="49" charset="0"/>
                <a:cs typeface="Consolas" panose="020B0609020204030204" pitchFamily="49" charset="0"/>
              </a:rPr>
              <a:t>ноября 1942 года </a:t>
            </a:r>
            <a:endParaRPr lang="ru-RU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/>
            </a:r>
            <a:b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Началом Сталинградской битвы считается 17 июля, когда возле рек Чир и </a:t>
            </a:r>
            <a:r>
              <a:rPr lang="ru-RU" dirty="0" err="1">
                <a:latin typeface="Consolas" panose="020B0609020204030204" pitchFamily="49" charset="0"/>
                <a:cs typeface="Consolas" panose="020B0609020204030204" pitchFamily="49" charset="0"/>
              </a:rPr>
              <a:t>Цимла</a:t>
            </a: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 передовые отряды 62-й и 64-й армий Сталинградского фронта встретились с отрядами 6-й немецкой армии под командованием фельдмаршала Фридриха Паулюса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 Гитлер отводил на захват Сталинграда неделю, но проходили месяцы, а город не сдавался. </a:t>
            </a:r>
            <a:endParaRPr lang="ru-RU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7410" name="Picture 2" descr="Картинки по запросу сталинградская битва карт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0219" y="3226526"/>
            <a:ext cx="5537880" cy="3226417"/>
          </a:xfrm>
          <a:prstGeom prst="rect">
            <a:avLst/>
          </a:prstGeom>
          <a:noFill/>
          <a:effectLst>
            <a:glow rad="203200">
              <a:schemeClr val="accent2">
                <a:lumMod val="50000"/>
                <a:alpha val="6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5981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7000"/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30135" y="5138881"/>
            <a:ext cx="6217921" cy="14773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Consolas" panose="020B0609020204030204" pitchFamily="49" charset="0"/>
                <a:cs typeface="Consolas" panose="020B0609020204030204" pitchFamily="49" charset="0"/>
              </a:rPr>
              <a:t>Образовался огромный огненный вихрь, который дотла сжёг центральную часть города и всех его жителей. Пожар перекинулся на остальные районы Сталинграда, так как большинство зданий в городе были построены из дерева или имели деревянные элементы. Температура во многих частях города, особенно в его центре, доходила до 1000 С.</a:t>
            </a:r>
            <a:endParaRPr lang="ru-RU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5364" name="Picture 4" descr="Картинки по запросу пергамент 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4096" y="104503"/>
            <a:ext cx="9588136" cy="172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097278" y="309699"/>
            <a:ext cx="7641771" cy="1769699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600" dirty="0">
                <a:latin typeface="Consolas" panose="020B0609020204030204" pitchFamily="49" charset="0"/>
                <a:cs typeface="Consolas" panose="020B0609020204030204" pitchFamily="49" charset="0"/>
              </a:rPr>
              <a:t>23 августа силы 4-го воздушного флота произвели самую долгую и разрушительную бомбардировку города. Немецкая авиация разрушила город, убила более 90 тысяч человек, уничтожила </a:t>
            </a:r>
            <a:r>
              <a:rPr lang="ru-RU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     более </a:t>
            </a:r>
            <a:r>
              <a:rPr lang="ru-RU" sz="1600" dirty="0">
                <a:latin typeface="Consolas" panose="020B0609020204030204" pitchFamily="49" charset="0"/>
                <a:cs typeface="Consolas" panose="020B0609020204030204" pitchFamily="49" charset="0"/>
              </a:rPr>
              <a:t>половины жилого фонда довоенного Сталинграда, превратив тем самым город в громадную территорию, покрытую горящими </a:t>
            </a:r>
            <a:r>
              <a:rPr lang="ru-RU" sz="1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руинами.</a:t>
            </a:r>
            <a:endParaRPr lang="ru-RU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5366" name="Picture 6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0496" y="1668900"/>
            <a:ext cx="5028429" cy="28494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3246" y="2416088"/>
            <a:ext cx="4023360" cy="28540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7660" y="2284595"/>
            <a:ext cx="28098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371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156" y="2629392"/>
            <a:ext cx="4238466" cy="30260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4" descr="Картинки по запросу пергамент 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2676" y="104503"/>
            <a:ext cx="9751424" cy="195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9396" y="207622"/>
            <a:ext cx="79579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Из сообщения BBC, октябрь 1942 года:</a:t>
            </a:r>
          </a:p>
          <a:p>
            <a:pPr marL="0" indent="0" algn="r">
              <a:buNone/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«Сталинград поглотил гитлеровские армии. Польша была завоевана за 28 дней - за 28 дней в Сталинграде немцы успели захватить несколько домов. Франция пала за 38 дней-в Сталинграде за 38 дней немцам удалось перебраться с одной стороны улицы на другую». </a:t>
            </a:r>
            <a:endParaRPr lang="ru-RU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467" y="5238143"/>
            <a:ext cx="4015843" cy="369332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Дом Павлова (Дом Солдатской Славы)</a:t>
            </a:r>
            <a:endParaRPr lang="ru-RU" dirty="0"/>
          </a:p>
        </p:txBody>
      </p:sp>
      <p:pic>
        <p:nvPicPr>
          <p:cNvPr id="18434" name="Picture 2" descr="Картинки по запросу дом павлова в сталинград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0735" y="3134344"/>
            <a:ext cx="4182818" cy="3134134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51009" y="5876530"/>
            <a:ext cx="2202270" cy="369332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Мельница </a:t>
            </a:r>
            <a:r>
              <a:rPr lang="ru-RU" dirty="0" err="1" smtClean="0"/>
              <a:t>Гергардта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1018" y="1465077"/>
            <a:ext cx="2423160" cy="3202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3309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52697" y="1110343"/>
            <a:ext cx="8686800" cy="183075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НАСТУПАТЕЛЬНЫЙ ПЕРИОД</a:t>
            </a:r>
          </a:p>
          <a:p>
            <a:pPr marL="0" indent="0" algn="ctr">
              <a:buNone/>
            </a:pPr>
            <a:endParaRPr lang="ru-RU" b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Н</a:t>
            </a: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ачался </a:t>
            </a: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с контрнаступления советских войск </a:t>
            </a:r>
            <a:r>
              <a:rPr lang="ru-RU" b="1" dirty="0">
                <a:latin typeface="Consolas" panose="020B0609020204030204" pitchFamily="49" charset="0"/>
                <a:cs typeface="Consolas" panose="020B0609020204030204" pitchFamily="49" charset="0"/>
              </a:rPr>
              <a:t>19 ноября 1942 </a:t>
            </a: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года и завершился победными залпами </a:t>
            </a:r>
            <a:r>
              <a:rPr lang="ru-RU" b="1" dirty="0">
                <a:latin typeface="Consolas" panose="020B0609020204030204" pitchFamily="49" charset="0"/>
                <a:cs typeface="Consolas" panose="020B0609020204030204" pitchFamily="49" charset="0"/>
              </a:rPr>
              <a:t>2 февраля 1943 </a:t>
            </a:r>
            <a:r>
              <a:rPr lang="ru-RU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года.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latin typeface="Consolas" panose="020B0609020204030204" pitchFamily="49" charset="0"/>
                <a:cs typeface="Consolas" panose="020B0609020204030204" pitchFamily="49" charset="0"/>
              </a:rPr>
              <a:t>На </a:t>
            </a:r>
            <a:r>
              <a:rPr lang="ru-RU" dirty="0">
                <a:latin typeface="Consolas" panose="020B0609020204030204" pitchFamily="49" charset="0"/>
                <a:cs typeface="Consolas" panose="020B0609020204030204" pitchFamily="49" charset="0"/>
              </a:rPr>
              <a:t>отдельных этапах в сражении участвовало более 2 000 000 человек. </a:t>
            </a:r>
            <a:endParaRPr lang="ru-RU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5904" y="3310087"/>
            <a:ext cx="3641272" cy="242129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277" y="2708483"/>
            <a:ext cx="4075339" cy="241385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9508">
            <a:off x="2564817" y="4183159"/>
            <a:ext cx="2036256" cy="22660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8369" y="2152577"/>
            <a:ext cx="3459604" cy="19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5218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75"/>
                            </p:stCondLst>
                            <p:childTnLst>
                              <p:par>
                                <p:cTn id="1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 tmFilter="0,0; .5, 1; 1, 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5178" y="2315321"/>
            <a:ext cx="6759668" cy="4126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1483" y="2315322"/>
            <a:ext cx="6107057" cy="4126827"/>
          </a:xfrm>
          <a:solidFill>
            <a:schemeClr val="bg1">
              <a:alpha val="30000"/>
            </a:schemeClr>
          </a:solidFill>
        </p:spPr>
        <p:txBody>
          <a:bodyPr>
            <a:normAutofit fontScale="77500" lnSpcReduction="20000"/>
          </a:bodyPr>
          <a:lstStyle/>
          <a:p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ноября 1942 года началось наступление Красной Армии в рамках операции «Уран». 23 ноября в районе Калача замкнулось кольцо окружения вокруг 6-й армии вермахта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Всего в ходе операции «Кольцо» в плен были взяты более 2500 офицеров и 24 генерала 6-й армии. Всего же были взяты в плен свыше 91 тысячи солдат и офицеров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вермахт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Капитулировали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в общей сложности двадцать немецких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дивизий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652120">
            <a:off x="5515690" y="456246"/>
            <a:ext cx="2693055" cy="24776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346378" y="4072731"/>
            <a:ext cx="2485447" cy="26546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529" y="184282"/>
            <a:ext cx="3542046" cy="2302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55098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502" y="124097"/>
            <a:ext cx="5303521" cy="4003766"/>
          </a:xfrm>
          <a:solidFill>
            <a:schemeClr val="bg2">
              <a:lumMod val="90000"/>
              <a:alpha val="5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i="1" dirty="0">
                <a:latin typeface="Consolas" panose="020B0609020204030204" pitchFamily="49" charset="0"/>
                <a:cs typeface="Consolas" panose="020B0609020204030204" pitchFamily="49" charset="0"/>
              </a:rPr>
              <a:t>По количеству суммарных безвозвратных потерь воевавших сторон Сталинградская битва стала одной из </a:t>
            </a:r>
            <a:r>
              <a:rPr lang="ru-RU" sz="2200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самых </a:t>
            </a:r>
            <a:r>
              <a:rPr lang="ru-RU" sz="2200" i="1" dirty="0">
                <a:latin typeface="Consolas" panose="020B0609020204030204" pitchFamily="49" charset="0"/>
                <a:cs typeface="Consolas" panose="020B0609020204030204" pitchFamily="49" charset="0"/>
              </a:rPr>
              <a:t>кровавых в истории </a:t>
            </a:r>
            <a:r>
              <a:rPr lang="ru-RU" sz="2200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человечества:</a:t>
            </a:r>
            <a:endParaRPr lang="en-US" sz="2200" i="1" dirty="0" smtClean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r>
              <a:rPr lang="ru-RU" sz="2200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советские </a:t>
            </a:r>
            <a:r>
              <a:rPr lang="ru-RU" sz="2200" i="1" dirty="0">
                <a:latin typeface="Consolas" panose="020B0609020204030204" pitchFamily="49" charset="0"/>
                <a:cs typeface="Consolas" panose="020B0609020204030204" pitchFamily="49" charset="0"/>
              </a:rPr>
              <a:t>войны 478 </a:t>
            </a:r>
            <a:r>
              <a:rPr lang="ru-RU" sz="2200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741 человек (323 </a:t>
            </a:r>
            <a:r>
              <a:rPr lang="ru-RU" sz="2200" i="1" dirty="0">
                <a:latin typeface="Consolas" panose="020B0609020204030204" pitchFamily="49" charset="0"/>
                <a:cs typeface="Consolas" panose="020B0609020204030204" pitchFamily="49" charset="0"/>
              </a:rPr>
              <a:t>856 в оборонительный период, 154 885 в наступательный </a:t>
            </a:r>
            <a:r>
              <a:rPr lang="ru-RU" sz="2200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период).</a:t>
            </a:r>
          </a:p>
          <a:p>
            <a:pPr marL="0" indent="0" algn="ctr">
              <a:buNone/>
            </a:pPr>
            <a:r>
              <a:rPr lang="ru-RU" sz="2200" i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По данным послевоенной переписи население Сталинградской области сократилось на 30%</a:t>
            </a:r>
            <a:endParaRPr lang="ru-RU" sz="2200" i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algn="ctr">
              <a:buNone/>
            </a:pPr>
            <a:endParaRPr lang="ru-RU" sz="2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858" y="2299063"/>
            <a:ext cx="4584645" cy="38052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92889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9116" y="764180"/>
            <a:ext cx="7120890" cy="39645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atin typeface="Consolas" panose="020B0609020204030204" pitchFamily="49" charset="0"/>
                <a:cs typeface="Consolas" panose="020B0609020204030204" pitchFamily="49" charset="0"/>
              </a:rPr>
              <a:t>ИСХОД СТАЛИНГРАДСКОЙ БИТВЫ</a:t>
            </a:r>
          </a:p>
          <a:p>
            <a:pPr marL="0" indent="0" algn="ctr">
              <a:buNone/>
            </a:pPr>
            <a:r>
              <a:rPr lang="ru-RU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вызвал 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растерянность и замешательство </a:t>
            </a:r>
            <a:r>
              <a:rPr lang="ru-RU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стран гитлеровской коалиции. 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Начался кризис профашистских режимов в Италии, Румынии, Венгрии, Словакии. Резко ослабло влияние Германии на её союзников, заметно обострились разногласия между </a:t>
            </a:r>
            <a:r>
              <a:rPr lang="ru-RU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ними. В </a:t>
            </a:r>
            <a:r>
              <a:rPr lang="ru-RU" sz="2000" dirty="0">
                <a:latin typeface="Consolas" panose="020B0609020204030204" pitchFamily="49" charset="0"/>
                <a:cs typeface="Consolas" panose="020B0609020204030204" pitchFamily="49" charset="0"/>
              </a:rPr>
              <a:t>политических кругах Турции усилилось стремление сохранить </a:t>
            </a:r>
            <a:r>
              <a:rPr lang="ru-RU" sz="2000" dirty="0" smtClean="0">
                <a:latin typeface="Consolas" panose="020B0609020204030204" pitchFamily="49" charset="0"/>
                <a:cs typeface="Consolas" panose="020B0609020204030204" pitchFamily="49" charset="0"/>
              </a:rPr>
              <a:t>нейтралитет.</a:t>
            </a:r>
          </a:p>
          <a:p>
            <a:pPr marL="0" indent="0" algn="ctr">
              <a:buNone/>
            </a:pPr>
            <a:r>
              <a:rPr lang="ru-RU" sz="2000" dirty="0" smtClean="0"/>
              <a:t>В </a:t>
            </a:r>
            <a:r>
              <a:rPr lang="ru-RU" sz="2000" dirty="0"/>
              <a:t>Германии после поражения в Сталинграде был объявлен трехдневный траур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333" y="3722915"/>
            <a:ext cx="7238456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473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236</TotalTime>
  <Words>448</Words>
  <Application>Microsoft Office PowerPoint</Application>
  <PresentationFormat>Экран (4:3)</PresentationFormat>
  <Paragraphs>41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Тема Office</vt:lpstr>
      <vt:lpstr>1_Тема Office</vt:lpstr>
      <vt:lpstr>2_Тема Office</vt:lpstr>
      <vt:lpstr>Сталинград – столица нашей Победы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Dmytro</dc:creator>
  <cp:lastModifiedBy>Пользователь</cp:lastModifiedBy>
  <cp:revision>31</cp:revision>
  <dcterms:created xsi:type="dcterms:W3CDTF">2015-11-13T09:02:32Z</dcterms:created>
  <dcterms:modified xsi:type="dcterms:W3CDTF">2017-06-14T11:12:01Z</dcterms:modified>
</cp:coreProperties>
</file>