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3" r:id="rId9"/>
    <p:sldId id="264" r:id="rId10"/>
    <p:sldId id="265" r:id="rId11"/>
    <p:sldId id="266" r:id="rId12"/>
    <p:sldId id="272" r:id="rId13"/>
    <p:sldId id="268" r:id="rId14"/>
    <p:sldId id="27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253F9-F583-411B-9BD2-35C2C00A26FF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A9D1BA8-FEE4-438B-8751-8D0DD4A4D298}">
      <dgm:prSet phldrT="[Текст]"/>
      <dgm:spPr/>
      <dgm:t>
        <a:bodyPr/>
        <a:lstStyle/>
        <a:p>
          <a:r>
            <a:rPr lang="ru-RU" dirty="0"/>
            <a:t>Источник знаний</a:t>
          </a:r>
        </a:p>
      </dgm:t>
    </dgm:pt>
    <dgm:pt modelId="{2B00B99A-752C-472E-BB6E-118C8CD478B5}" type="parTrans" cxnId="{19B5BBD7-31F1-43C5-B959-D0C50295B7A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F64D2EE4-4ED1-44B2-A7EB-BA8CB68BAA18}" type="sibTrans" cxnId="{19B5BBD7-31F1-43C5-B959-D0C50295B7AC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9DC1A71B-8819-4C1E-B4CB-1414C4908889}">
      <dgm:prSet phldrT="[Текст]" custT="1"/>
      <dgm:spPr/>
      <dgm:t>
        <a:bodyPr/>
        <a:lstStyle/>
        <a:p>
          <a:r>
            <a:rPr lang="ru-RU" sz="900" dirty="0">
              <a:solidFill>
                <a:schemeClr val="tx1"/>
              </a:solidFill>
            </a:rPr>
            <a:t>Родители, бабушки и </a:t>
          </a:r>
          <a:r>
            <a:rPr lang="ru-RU" sz="1100" dirty="0">
              <a:solidFill>
                <a:schemeClr val="tx1"/>
              </a:solidFill>
            </a:rPr>
            <a:t>дедушки</a:t>
          </a:r>
        </a:p>
      </dgm:t>
    </dgm:pt>
    <dgm:pt modelId="{CA0638DC-DD63-4787-A99E-2D22FA935B81}" type="parTrans" cxnId="{B1C40306-D133-4661-8C4C-3F8185554BB3}">
      <dgm:prSet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94395AD2-6202-4A2B-B4AC-F86E035AF13B}" type="sibTrans" cxnId="{B1C40306-D133-4661-8C4C-3F8185554BB3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0D9F28E7-7729-4B65-96CF-D124C76C334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Журналы</a:t>
          </a:r>
        </a:p>
      </dgm:t>
    </dgm:pt>
    <dgm:pt modelId="{3FB62436-E2DA-4E12-829F-8CDCE35D3C25}" type="parTrans" cxnId="{E3D6AF4C-09A3-4BCE-ABA2-D3249C09B06E}">
      <dgm:prSet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99E0FFAD-A29D-4F23-BA47-25F29438346A}" type="sibTrans" cxnId="{E3D6AF4C-09A3-4BCE-ABA2-D3249C09B06E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F3ECF7F-FEF5-416D-A734-100E5AAC80F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Книги</a:t>
          </a:r>
        </a:p>
      </dgm:t>
    </dgm:pt>
    <dgm:pt modelId="{72316620-9773-4792-98F7-12BF18FA3EDA}" type="parTrans" cxnId="{855F2607-4092-4E15-9D63-858A87C01CCD}">
      <dgm:prSet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686A5F1C-D095-46AF-A67D-EE6446C22CE4}" type="sibTrans" cxnId="{855F2607-4092-4E15-9D63-858A87C01CCD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52F326B7-D8F3-40CD-B8B4-B8EA6BBA412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Интернет</a:t>
          </a:r>
        </a:p>
      </dgm:t>
    </dgm:pt>
    <dgm:pt modelId="{3E87F9A9-A079-4237-80F3-0DD321088440}" type="parTrans" cxnId="{B371DC50-8810-495D-B843-1CD9F25B1FA0}">
      <dgm:prSet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0EE3174C-5C02-4ED0-AB3E-F2D32D276C0D}" type="sibTrans" cxnId="{B371DC50-8810-495D-B843-1CD9F25B1FA0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DC233F3E-0440-4FB4-9DB4-61D31762A71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Библиотека</a:t>
          </a:r>
        </a:p>
      </dgm:t>
    </dgm:pt>
    <dgm:pt modelId="{D87124CA-2ECA-4F78-8EDD-480B8ADD937A}" type="parTrans" cxnId="{6A1C3072-C59D-46D9-A479-18CD0D01EDB7}">
      <dgm:prSet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09E5FE8C-F42E-452D-985A-343F4B2483E9}" type="sibTrans" cxnId="{6A1C3072-C59D-46D9-A479-18CD0D01EDB7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35AA7886-C1CA-495D-A039-FF8BE767D7B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Воспитатели</a:t>
          </a:r>
        </a:p>
      </dgm:t>
    </dgm:pt>
    <dgm:pt modelId="{54A25591-464A-4758-A00E-734ECCC95368}" type="parTrans" cxnId="{5B7D42C0-4749-44A1-94B9-579BBB548DA6}">
      <dgm:prSet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2C1C9183-5ACD-44C9-8916-E208E6286719}" type="sibTrans" cxnId="{5B7D42C0-4749-44A1-94B9-579BBB548DA6}">
      <dgm:prSet/>
      <dgm:spPr/>
      <dgm:t>
        <a:bodyPr/>
        <a:lstStyle/>
        <a:p>
          <a:endParaRPr lang="ru-RU">
            <a:solidFill>
              <a:srgbClr val="FF0000"/>
            </a:solidFill>
          </a:endParaRPr>
        </a:p>
      </dgm:t>
    </dgm:pt>
    <dgm:pt modelId="{6B26E5CE-BD07-4E3E-8A06-80A0CB18C429}" type="pres">
      <dgm:prSet presAssocID="{525253F9-F583-411B-9BD2-35C2C00A26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6651DE-82A3-4019-A8F6-053F6305909F}" type="pres">
      <dgm:prSet presAssocID="{0A9D1BA8-FEE4-438B-8751-8D0DD4A4D298}" presName="centerShape" presStyleLbl="node0" presStyleIdx="0" presStyleCnt="1" custLinFactNeighborX="562" custLinFactNeighborY="562"/>
      <dgm:spPr/>
      <dgm:t>
        <a:bodyPr/>
        <a:lstStyle/>
        <a:p>
          <a:endParaRPr lang="ru-RU"/>
        </a:p>
      </dgm:t>
    </dgm:pt>
    <dgm:pt modelId="{158E0896-9600-4F53-BB7B-1248F36334C3}" type="pres">
      <dgm:prSet presAssocID="{CA0638DC-DD63-4787-A99E-2D22FA935B81}" presName="parTrans" presStyleLbl="sibTrans2D1" presStyleIdx="0" presStyleCnt="6"/>
      <dgm:spPr/>
      <dgm:t>
        <a:bodyPr/>
        <a:lstStyle/>
        <a:p>
          <a:endParaRPr lang="ru-RU"/>
        </a:p>
      </dgm:t>
    </dgm:pt>
    <dgm:pt modelId="{F88FB168-EE71-4D09-8E86-FE93EEE1E5F4}" type="pres">
      <dgm:prSet presAssocID="{CA0638DC-DD63-4787-A99E-2D22FA935B8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F6E34A56-EE30-4360-8F6B-869D2D2750A1}" type="pres">
      <dgm:prSet presAssocID="{9DC1A71B-8819-4C1E-B4CB-1414C4908889}" presName="node" presStyleLbl="node1" presStyleIdx="0" presStyleCnt="6" custRadScaleRad="100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36632-66A7-4EBC-8332-87E1E4FCBFFD}" type="pres">
      <dgm:prSet presAssocID="{3FB62436-E2DA-4E12-829F-8CDCE35D3C2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85FEEBE-2C9E-44D8-B1B5-122C24D865B3}" type="pres">
      <dgm:prSet presAssocID="{3FB62436-E2DA-4E12-829F-8CDCE35D3C2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858DEB5-A9A1-4427-814E-E2D7940C8A7E}" type="pres">
      <dgm:prSet presAssocID="{0D9F28E7-7729-4B65-96CF-D124C76C33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A0554-C8EC-4FFC-97E4-89575190CFD5}" type="pres">
      <dgm:prSet presAssocID="{72316620-9773-4792-98F7-12BF18FA3EDA}" presName="parTrans" presStyleLbl="sibTrans2D1" presStyleIdx="2" presStyleCnt="6"/>
      <dgm:spPr/>
      <dgm:t>
        <a:bodyPr/>
        <a:lstStyle/>
        <a:p>
          <a:endParaRPr lang="ru-RU"/>
        </a:p>
      </dgm:t>
    </dgm:pt>
    <dgm:pt modelId="{30B51891-F609-42AD-91E5-AF018D60ACB8}" type="pres">
      <dgm:prSet presAssocID="{72316620-9773-4792-98F7-12BF18FA3ED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A109F66-0CE2-4AC4-8914-0611C702BF3C}" type="pres">
      <dgm:prSet presAssocID="{3F3ECF7F-FEF5-416D-A734-100E5AAC80F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D599F-59DB-4AD0-86FE-636F290E0509}" type="pres">
      <dgm:prSet presAssocID="{3E87F9A9-A079-4237-80F3-0DD32108844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76B64CC9-77F4-483F-8C6B-C0C4796E87E5}" type="pres">
      <dgm:prSet presAssocID="{3E87F9A9-A079-4237-80F3-0DD32108844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777357E-A4AF-4CBB-81E4-53FD7F841F0B}" type="pres">
      <dgm:prSet presAssocID="{52F326B7-D8F3-40CD-B8B4-B8EA6BBA412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4CDA1-CB83-4B81-A406-441F9D27CF47}" type="pres">
      <dgm:prSet presAssocID="{D87124CA-2ECA-4F78-8EDD-480B8ADD937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C9D033D-529E-4C44-B892-10EFCB24AA5F}" type="pres">
      <dgm:prSet presAssocID="{D87124CA-2ECA-4F78-8EDD-480B8ADD937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6C89E253-3604-4AE2-9D3B-32091BB42795}" type="pres">
      <dgm:prSet presAssocID="{DC233F3E-0440-4FB4-9DB4-61D31762A71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CEC9A9-D4CF-44C4-AE24-CB78FC0C1ECA}" type="pres">
      <dgm:prSet presAssocID="{54A25591-464A-4758-A00E-734ECCC95368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BEA8E58-E28E-4A5A-AED5-9A93F2BBEFAF}" type="pres">
      <dgm:prSet presAssocID="{54A25591-464A-4758-A00E-734ECCC95368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C37E92AE-F31F-4EBC-9D88-1635BB026C0A}" type="pres">
      <dgm:prSet presAssocID="{35AA7886-C1CA-495D-A039-FF8BE767D7B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06E78-1418-4682-B3FB-D4C0D91BF6A0}" type="presOf" srcId="{9DC1A71B-8819-4C1E-B4CB-1414C4908889}" destId="{F6E34A56-EE30-4360-8F6B-869D2D2750A1}" srcOrd="0" destOrd="0" presId="urn:microsoft.com/office/officeart/2005/8/layout/radial5"/>
    <dgm:cxn modelId="{5B7D42C0-4749-44A1-94B9-579BBB548DA6}" srcId="{0A9D1BA8-FEE4-438B-8751-8D0DD4A4D298}" destId="{35AA7886-C1CA-495D-A039-FF8BE767D7BA}" srcOrd="5" destOrd="0" parTransId="{54A25591-464A-4758-A00E-734ECCC95368}" sibTransId="{2C1C9183-5ACD-44C9-8916-E208E6286719}"/>
    <dgm:cxn modelId="{6E671C77-A620-417A-9195-C6BA6BC03777}" type="presOf" srcId="{D87124CA-2ECA-4F78-8EDD-480B8ADD937A}" destId="{3564CDA1-CB83-4B81-A406-441F9D27CF47}" srcOrd="0" destOrd="0" presId="urn:microsoft.com/office/officeart/2005/8/layout/radial5"/>
    <dgm:cxn modelId="{2ADFABFF-8F60-4B7D-99C6-230900FED398}" type="presOf" srcId="{3E87F9A9-A079-4237-80F3-0DD321088440}" destId="{76B64CC9-77F4-483F-8C6B-C0C4796E87E5}" srcOrd="1" destOrd="0" presId="urn:microsoft.com/office/officeart/2005/8/layout/radial5"/>
    <dgm:cxn modelId="{28D2065E-BF9B-4329-B79D-4D31CF727927}" type="presOf" srcId="{3E87F9A9-A079-4237-80F3-0DD321088440}" destId="{132D599F-59DB-4AD0-86FE-636F290E0509}" srcOrd="0" destOrd="0" presId="urn:microsoft.com/office/officeart/2005/8/layout/radial5"/>
    <dgm:cxn modelId="{E3D6AF4C-09A3-4BCE-ABA2-D3249C09B06E}" srcId="{0A9D1BA8-FEE4-438B-8751-8D0DD4A4D298}" destId="{0D9F28E7-7729-4B65-96CF-D124C76C334F}" srcOrd="1" destOrd="0" parTransId="{3FB62436-E2DA-4E12-829F-8CDCE35D3C25}" sibTransId="{99E0FFAD-A29D-4F23-BA47-25F29438346A}"/>
    <dgm:cxn modelId="{9CE9AAC2-E7FF-4437-BF76-3AAE339C0229}" type="presOf" srcId="{72316620-9773-4792-98F7-12BF18FA3EDA}" destId="{870A0554-C8EC-4FFC-97E4-89575190CFD5}" srcOrd="0" destOrd="0" presId="urn:microsoft.com/office/officeart/2005/8/layout/radial5"/>
    <dgm:cxn modelId="{E84EB42A-928B-46D8-801A-9B19AF37EEA1}" type="presOf" srcId="{3F3ECF7F-FEF5-416D-A734-100E5AAC80F1}" destId="{DA109F66-0CE2-4AC4-8914-0611C702BF3C}" srcOrd="0" destOrd="0" presId="urn:microsoft.com/office/officeart/2005/8/layout/radial5"/>
    <dgm:cxn modelId="{7910FA81-214D-4142-977B-0DDB454AE925}" type="presOf" srcId="{3FB62436-E2DA-4E12-829F-8CDCE35D3C25}" destId="{43336632-66A7-4EBC-8332-87E1E4FCBFFD}" srcOrd="0" destOrd="0" presId="urn:microsoft.com/office/officeart/2005/8/layout/radial5"/>
    <dgm:cxn modelId="{2595E0BA-6F3D-4054-BEA1-B5313B8063B7}" type="presOf" srcId="{CA0638DC-DD63-4787-A99E-2D22FA935B81}" destId="{F88FB168-EE71-4D09-8E86-FE93EEE1E5F4}" srcOrd="1" destOrd="0" presId="urn:microsoft.com/office/officeart/2005/8/layout/radial5"/>
    <dgm:cxn modelId="{B371DC50-8810-495D-B843-1CD9F25B1FA0}" srcId="{0A9D1BA8-FEE4-438B-8751-8D0DD4A4D298}" destId="{52F326B7-D8F3-40CD-B8B4-B8EA6BBA4121}" srcOrd="3" destOrd="0" parTransId="{3E87F9A9-A079-4237-80F3-0DD321088440}" sibTransId="{0EE3174C-5C02-4ED0-AB3E-F2D32D276C0D}"/>
    <dgm:cxn modelId="{2A179572-F182-4DE4-BACF-ABEFE43DC66D}" type="presOf" srcId="{54A25591-464A-4758-A00E-734ECCC95368}" destId="{2BEA8E58-E28E-4A5A-AED5-9A93F2BBEFAF}" srcOrd="1" destOrd="0" presId="urn:microsoft.com/office/officeart/2005/8/layout/radial5"/>
    <dgm:cxn modelId="{BC7284F7-0C42-4472-BE4C-DE88B88417F8}" type="presOf" srcId="{54A25591-464A-4758-A00E-734ECCC95368}" destId="{25CEC9A9-D4CF-44C4-AE24-CB78FC0C1ECA}" srcOrd="0" destOrd="0" presId="urn:microsoft.com/office/officeart/2005/8/layout/radial5"/>
    <dgm:cxn modelId="{AED4ED5D-F265-436E-9C6A-DE10713D0D11}" type="presOf" srcId="{3FB62436-E2DA-4E12-829F-8CDCE35D3C25}" destId="{585FEEBE-2C9E-44D8-B1B5-122C24D865B3}" srcOrd="1" destOrd="0" presId="urn:microsoft.com/office/officeart/2005/8/layout/radial5"/>
    <dgm:cxn modelId="{E14C5BAE-95B2-433D-BB77-3BEFEA80C598}" type="presOf" srcId="{72316620-9773-4792-98F7-12BF18FA3EDA}" destId="{30B51891-F609-42AD-91E5-AF018D60ACB8}" srcOrd="1" destOrd="0" presId="urn:microsoft.com/office/officeart/2005/8/layout/radial5"/>
    <dgm:cxn modelId="{C4C50366-B04D-47A6-8588-1CE644B05897}" type="presOf" srcId="{52F326B7-D8F3-40CD-B8B4-B8EA6BBA4121}" destId="{8777357E-A4AF-4CBB-81E4-53FD7F841F0B}" srcOrd="0" destOrd="0" presId="urn:microsoft.com/office/officeart/2005/8/layout/radial5"/>
    <dgm:cxn modelId="{F2C041C7-F4EA-436D-AA81-7FFAF26DE3A1}" type="presOf" srcId="{CA0638DC-DD63-4787-A99E-2D22FA935B81}" destId="{158E0896-9600-4F53-BB7B-1248F36334C3}" srcOrd="0" destOrd="0" presId="urn:microsoft.com/office/officeart/2005/8/layout/radial5"/>
    <dgm:cxn modelId="{23EE0017-B5D6-4C04-B322-B6980ECB4954}" type="presOf" srcId="{DC233F3E-0440-4FB4-9DB4-61D31762A714}" destId="{6C89E253-3604-4AE2-9D3B-32091BB42795}" srcOrd="0" destOrd="0" presId="urn:microsoft.com/office/officeart/2005/8/layout/radial5"/>
    <dgm:cxn modelId="{110B7978-E76A-47EF-895A-C371873FB405}" type="presOf" srcId="{0A9D1BA8-FEE4-438B-8751-8D0DD4A4D298}" destId="{E86651DE-82A3-4019-A8F6-053F6305909F}" srcOrd="0" destOrd="0" presId="urn:microsoft.com/office/officeart/2005/8/layout/radial5"/>
    <dgm:cxn modelId="{98173B9C-D0E1-465B-9D08-C6D257BABDBD}" type="presOf" srcId="{D87124CA-2ECA-4F78-8EDD-480B8ADD937A}" destId="{7C9D033D-529E-4C44-B892-10EFCB24AA5F}" srcOrd="1" destOrd="0" presId="urn:microsoft.com/office/officeart/2005/8/layout/radial5"/>
    <dgm:cxn modelId="{26501E2B-CB8E-4A05-8A08-8B97ACDE83AB}" type="presOf" srcId="{0D9F28E7-7729-4B65-96CF-D124C76C334F}" destId="{D858DEB5-A9A1-4427-814E-E2D7940C8A7E}" srcOrd="0" destOrd="0" presId="urn:microsoft.com/office/officeart/2005/8/layout/radial5"/>
    <dgm:cxn modelId="{6A1C3072-C59D-46D9-A479-18CD0D01EDB7}" srcId="{0A9D1BA8-FEE4-438B-8751-8D0DD4A4D298}" destId="{DC233F3E-0440-4FB4-9DB4-61D31762A714}" srcOrd="4" destOrd="0" parTransId="{D87124CA-2ECA-4F78-8EDD-480B8ADD937A}" sibTransId="{09E5FE8C-F42E-452D-985A-343F4B2483E9}"/>
    <dgm:cxn modelId="{B1C40306-D133-4661-8C4C-3F8185554BB3}" srcId="{0A9D1BA8-FEE4-438B-8751-8D0DD4A4D298}" destId="{9DC1A71B-8819-4C1E-B4CB-1414C4908889}" srcOrd="0" destOrd="0" parTransId="{CA0638DC-DD63-4787-A99E-2D22FA935B81}" sibTransId="{94395AD2-6202-4A2B-B4AC-F86E035AF13B}"/>
    <dgm:cxn modelId="{57FA8427-BD80-45C1-AB03-7533590E7B98}" type="presOf" srcId="{35AA7886-C1CA-495D-A039-FF8BE767D7BA}" destId="{C37E92AE-F31F-4EBC-9D88-1635BB026C0A}" srcOrd="0" destOrd="0" presId="urn:microsoft.com/office/officeart/2005/8/layout/radial5"/>
    <dgm:cxn modelId="{90840C95-CD57-4C55-8239-6592D62EAF77}" type="presOf" srcId="{525253F9-F583-411B-9BD2-35C2C00A26FF}" destId="{6B26E5CE-BD07-4E3E-8A06-80A0CB18C429}" srcOrd="0" destOrd="0" presId="urn:microsoft.com/office/officeart/2005/8/layout/radial5"/>
    <dgm:cxn modelId="{855F2607-4092-4E15-9D63-858A87C01CCD}" srcId="{0A9D1BA8-FEE4-438B-8751-8D0DD4A4D298}" destId="{3F3ECF7F-FEF5-416D-A734-100E5AAC80F1}" srcOrd="2" destOrd="0" parTransId="{72316620-9773-4792-98F7-12BF18FA3EDA}" sibTransId="{686A5F1C-D095-46AF-A67D-EE6446C22CE4}"/>
    <dgm:cxn modelId="{19B5BBD7-31F1-43C5-B959-D0C50295B7AC}" srcId="{525253F9-F583-411B-9BD2-35C2C00A26FF}" destId="{0A9D1BA8-FEE4-438B-8751-8D0DD4A4D298}" srcOrd="0" destOrd="0" parTransId="{2B00B99A-752C-472E-BB6E-118C8CD478B5}" sibTransId="{F64D2EE4-4ED1-44B2-A7EB-BA8CB68BAA18}"/>
    <dgm:cxn modelId="{1CCBDF60-436F-4CAF-B3F4-9E52F752DD4F}" type="presParOf" srcId="{6B26E5CE-BD07-4E3E-8A06-80A0CB18C429}" destId="{E86651DE-82A3-4019-A8F6-053F6305909F}" srcOrd="0" destOrd="0" presId="urn:microsoft.com/office/officeart/2005/8/layout/radial5"/>
    <dgm:cxn modelId="{F144F66C-63E0-4523-97C0-5EB00DBF4F6C}" type="presParOf" srcId="{6B26E5CE-BD07-4E3E-8A06-80A0CB18C429}" destId="{158E0896-9600-4F53-BB7B-1248F36334C3}" srcOrd="1" destOrd="0" presId="urn:microsoft.com/office/officeart/2005/8/layout/radial5"/>
    <dgm:cxn modelId="{02968A9F-56E0-4442-85A7-74312DC1A97A}" type="presParOf" srcId="{158E0896-9600-4F53-BB7B-1248F36334C3}" destId="{F88FB168-EE71-4D09-8E86-FE93EEE1E5F4}" srcOrd="0" destOrd="0" presId="urn:microsoft.com/office/officeart/2005/8/layout/radial5"/>
    <dgm:cxn modelId="{819B2342-8F8D-4190-B7CD-EA1E5EFC1354}" type="presParOf" srcId="{6B26E5CE-BD07-4E3E-8A06-80A0CB18C429}" destId="{F6E34A56-EE30-4360-8F6B-869D2D2750A1}" srcOrd="2" destOrd="0" presId="urn:microsoft.com/office/officeart/2005/8/layout/radial5"/>
    <dgm:cxn modelId="{853E1B19-B3B3-46C2-9E2B-C0AED7370DA7}" type="presParOf" srcId="{6B26E5CE-BD07-4E3E-8A06-80A0CB18C429}" destId="{43336632-66A7-4EBC-8332-87E1E4FCBFFD}" srcOrd="3" destOrd="0" presId="urn:microsoft.com/office/officeart/2005/8/layout/radial5"/>
    <dgm:cxn modelId="{3E1F3C0A-9537-4266-BD4A-9839039F68A0}" type="presParOf" srcId="{43336632-66A7-4EBC-8332-87E1E4FCBFFD}" destId="{585FEEBE-2C9E-44D8-B1B5-122C24D865B3}" srcOrd="0" destOrd="0" presId="urn:microsoft.com/office/officeart/2005/8/layout/radial5"/>
    <dgm:cxn modelId="{A30DF630-26B0-449B-8C3A-E970C49726C3}" type="presParOf" srcId="{6B26E5CE-BD07-4E3E-8A06-80A0CB18C429}" destId="{D858DEB5-A9A1-4427-814E-E2D7940C8A7E}" srcOrd="4" destOrd="0" presId="urn:microsoft.com/office/officeart/2005/8/layout/radial5"/>
    <dgm:cxn modelId="{7288D77E-9EEF-4E9F-9080-015322EA80BE}" type="presParOf" srcId="{6B26E5CE-BD07-4E3E-8A06-80A0CB18C429}" destId="{870A0554-C8EC-4FFC-97E4-89575190CFD5}" srcOrd="5" destOrd="0" presId="urn:microsoft.com/office/officeart/2005/8/layout/radial5"/>
    <dgm:cxn modelId="{5D87264E-AB38-41E8-A4A2-409EE5DE3DED}" type="presParOf" srcId="{870A0554-C8EC-4FFC-97E4-89575190CFD5}" destId="{30B51891-F609-42AD-91E5-AF018D60ACB8}" srcOrd="0" destOrd="0" presId="urn:microsoft.com/office/officeart/2005/8/layout/radial5"/>
    <dgm:cxn modelId="{4AAEDD27-10B5-451E-BF1E-2935A71D3AD5}" type="presParOf" srcId="{6B26E5CE-BD07-4E3E-8A06-80A0CB18C429}" destId="{DA109F66-0CE2-4AC4-8914-0611C702BF3C}" srcOrd="6" destOrd="0" presId="urn:microsoft.com/office/officeart/2005/8/layout/radial5"/>
    <dgm:cxn modelId="{C4616EEF-65AA-469E-B759-A084E603145E}" type="presParOf" srcId="{6B26E5CE-BD07-4E3E-8A06-80A0CB18C429}" destId="{132D599F-59DB-4AD0-86FE-636F290E0509}" srcOrd="7" destOrd="0" presId="urn:microsoft.com/office/officeart/2005/8/layout/radial5"/>
    <dgm:cxn modelId="{A1DE0A1A-984B-470C-B0D6-3895A3988D9B}" type="presParOf" srcId="{132D599F-59DB-4AD0-86FE-636F290E0509}" destId="{76B64CC9-77F4-483F-8C6B-C0C4796E87E5}" srcOrd="0" destOrd="0" presId="urn:microsoft.com/office/officeart/2005/8/layout/radial5"/>
    <dgm:cxn modelId="{C541EEB8-BB15-4F2B-AED4-6B126C448E55}" type="presParOf" srcId="{6B26E5CE-BD07-4E3E-8A06-80A0CB18C429}" destId="{8777357E-A4AF-4CBB-81E4-53FD7F841F0B}" srcOrd="8" destOrd="0" presId="urn:microsoft.com/office/officeart/2005/8/layout/radial5"/>
    <dgm:cxn modelId="{B29C358B-49AD-4CB3-B746-8A73A585115D}" type="presParOf" srcId="{6B26E5CE-BD07-4E3E-8A06-80A0CB18C429}" destId="{3564CDA1-CB83-4B81-A406-441F9D27CF47}" srcOrd="9" destOrd="0" presId="urn:microsoft.com/office/officeart/2005/8/layout/radial5"/>
    <dgm:cxn modelId="{AFAF8FFC-4FB4-4068-B3B8-C08119D542D9}" type="presParOf" srcId="{3564CDA1-CB83-4B81-A406-441F9D27CF47}" destId="{7C9D033D-529E-4C44-B892-10EFCB24AA5F}" srcOrd="0" destOrd="0" presId="urn:microsoft.com/office/officeart/2005/8/layout/radial5"/>
    <dgm:cxn modelId="{1F6D3070-67F0-402B-A6E1-659077568CBC}" type="presParOf" srcId="{6B26E5CE-BD07-4E3E-8A06-80A0CB18C429}" destId="{6C89E253-3604-4AE2-9D3B-32091BB42795}" srcOrd="10" destOrd="0" presId="urn:microsoft.com/office/officeart/2005/8/layout/radial5"/>
    <dgm:cxn modelId="{575515C9-D77C-4129-B906-8C2967E68FAA}" type="presParOf" srcId="{6B26E5CE-BD07-4E3E-8A06-80A0CB18C429}" destId="{25CEC9A9-D4CF-44C4-AE24-CB78FC0C1ECA}" srcOrd="11" destOrd="0" presId="urn:microsoft.com/office/officeart/2005/8/layout/radial5"/>
    <dgm:cxn modelId="{552EF9C9-08EA-44E2-9009-28E9C7BE09B8}" type="presParOf" srcId="{25CEC9A9-D4CF-44C4-AE24-CB78FC0C1ECA}" destId="{2BEA8E58-E28E-4A5A-AED5-9A93F2BBEFAF}" srcOrd="0" destOrd="0" presId="urn:microsoft.com/office/officeart/2005/8/layout/radial5"/>
    <dgm:cxn modelId="{1B90A744-CF6F-4881-A822-1E1840485401}" type="presParOf" srcId="{6B26E5CE-BD07-4E3E-8A06-80A0CB18C429}" destId="{C37E92AE-F31F-4EBC-9D88-1635BB026C0A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D8A06-9F71-4801-8F08-7B14C5F8E459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25AF0-4BCE-4438-9DBC-FA4F9FE070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25AF0-4BCE-4438-9DBC-FA4F9FE070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25AF0-4BCE-4438-9DBC-FA4F9FE070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683CF3-9D63-4039-B527-8013FD5C02B4}" type="datetimeFigureOut">
              <a:rPr lang="ru-RU" smtClean="0"/>
              <a:pPr/>
              <a:t>10.04.2017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47C083-2624-4658-9AAF-094A36FF0E9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qclimat.com/forums/imgs/11755513-fon-dlya-prezentaciy-rossiya.jpg"/>
          <p:cNvPicPr/>
          <p:nvPr/>
        </p:nvPicPr>
        <p:blipFill>
          <a:blip r:embed="rId2"/>
          <a:srcRect t="4086" b="4792"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1462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Проект «День народного единства»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28604"/>
            <a:ext cx="6143668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«Детский сад №45»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города </a:t>
            </a:r>
            <a:r>
              <a:rPr lang="ru-RU" dirty="0" err="1">
                <a:solidFill>
                  <a:schemeClr val="bg1"/>
                </a:solidFill>
              </a:rPr>
              <a:t>Саров</a:t>
            </a:r>
            <a:r>
              <a:rPr lang="ru-RU" dirty="0">
                <a:solidFill>
                  <a:schemeClr val="bg1"/>
                </a:solidFill>
              </a:rPr>
              <a:t> Нижегородской области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857884" y="4714884"/>
            <a:ext cx="242889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Выполнили: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Борискова</a:t>
            </a:r>
            <a:r>
              <a:rPr lang="ru-RU" sz="2400" smtClean="0">
                <a:solidFill>
                  <a:schemeClr val="bg1"/>
                </a:solidFill>
              </a:rPr>
              <a:t> О.С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Пахунова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Ю.Е.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6248" y="5643578"/>
            <a:ext cx="142876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2017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3857652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Слушание музыки:</a:t>
            </a:r>
          </a:p>
          <a:p>
            <a:pPr lvl="0"/>
            <a:r>
              <a:rPr lang="ru-RU" dirty="0" err="1" smtClean="0"/>
              <a:t>Кабалевский</a:t>
            </a:r>
            <a:r>
              <a:rPr lang="ru-RU" dirty="0" smtClean="0"/>
              <a:t>  </a:t>
            </a:r>
            <a:r>
              <a:rPr lang="ru-RU" dirty="0"/>
              <a:t>Д. «Походный марш»,  «Кавалерийская», </a:t>
            </a:r>
          </a:p>
          <a:p>
            <a:pPr lvl="0"/>
            <a:r>
              <a:rPr lang="ru-RU" dirty="0"/>
              <a:t>Струве Г. «Моя Россия», </a:t>
            </a:r>
          </a:p>
          <a:p>
            <a:pPr lvl="0"/>
            <a:r>
              <a:rPr lang="ru-RU" dirty="0"/>
              <a:t>Тиличеева Е. «Марш»,</a:t>
            </a:r>
          </a:p>
          <a:p>
            <a:pPr lvl="0"/>
            <a:r>
              <a:rPr lang="ru-RU" dirty="0"/>
              <a:t>Прокофьев С. «Марш».</a:t>
            </a:r>
          </a:p>
          <a:p>
            <a:r>
              <a:rPr lang="ru-RU" dirty="0"/>
              <a:t>«Гимн России» </a:t>
            </a:r>
            <a:r>
              <a:rPr lang="ru-RU" dirty="0" smtClean="0"/>
              <a:t>    музыка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/>
              <a:t>А. Александрова , слова С. Михалкова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4876" y="214290"/>
            <a:ext cx="3857652" cy="635798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ru-RU" sz="4100" b="1" dirty="0" smtClean="0"/>
              <a:t>    Просмотр </a:t>
            </a:r>
            <a:r>
              <a:rPr lang="ru-RU" sz="4100" b="1" dirty="0"/>
              <a:t>мультфильмов</a:t>
            </a:r>
            <a:r>
              <a:rPr lang="ru-RU" sz="4100" b="1" dirty="0" smtClean="0"/>
              <a:t>:</a:t>
            </a:r>
          </a:p>
          <a:p>
            <a:endParaRPr lang="ru-RU" sz="3200" dirty="0"/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«История возникновения праздника».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«День народного единства».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«День народного единства. Исторические корни праздника».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«День народного единства. История Минина и Пожарского».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«Всем миром».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«Илья Муромец и Соловей Разбойник»  (домашний просмотр)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0070C0"/>
                </a:solidFill>
              </a:rPr>
              <a:t>Продуктивная </a:t>
            </a:r>
            <a:r>
              <a:rPr lang="ru-RU" b="1" dirty="0">
                <a:solidFill>
                  <a:srgbClr val="0070C0"/>
                </a:solidFill>
              </a:rPr>
              <a:t>деятельность: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lvl="0"/>
            <a:r>
              <a:rPr lang="ru-RU" sz="2000" dirty="0"/>
              <a:t>Конструирование «Старинная крепость» (из строительного материала),  «Кремль» (из бумаги), «Богатыри земли русской</a:t>
            </a:r>
            <a:r>
              <a:rPr lang="ru-RU" sz="2000" dirty="0" smtClean="0"/>
              <a:t>»</a:t>
            </a:r>
            <a:endParaRPr lang="en-US" sz="2000" dirty="0" smtClean="0"/>
          </a:p>
          <a:p>
            <a:pPr lvl="0">
              <a:buNone/>
            </a:pPr>
            <a:r>
              <a:rPr lang="en-US" sz="2000" dirty="0" smtClean="0"/>
              <a:t>     </a:t>
            </a:r>
            <a:r>
              <a:rPr lang="ru-RU" sz="2000" dirty="0" smtClean="0"/>
              <a:t> </a:t>
            </a:r>
            <a:r>
              <a:rPr lang="ru-RU" sz="2000" dirty="0"/>
              <a:t>(из бумаги)</a:t>
            </a:r>
          </a:p>
          <a:p>
            <a:pPr lvl="0"/>
            <a:r>
              <a:rPr lang="ru-RU" sz="2000" dirty="0"/>
              <a:t>Рисование  «С чего начинается Родина?», «Спасская башня Кремля», «Улица нашего города», «Богатыри земли русской».</a:t>
            </a:r>
          </a:p>
          <a:p>
            <a:pPr lvl="0"/>
            <a:r>
              <a:rPr lang="ru-RU" sz="2000" dirty="0"/>
              <a:t>Аппликация «Красная площадь»</a:t>
            </a:r>
          </a:p>
          <a:p>
            <a:pPr lvl="0"/>
            <a:r>
              <a:rPr lang="ru-RU" sz="2000" dirty="0"/>
              <a:t>Лепка «Богатыри»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15541" b="15766"/>
          <a:stretch>
            <a:fillRect/>
          </a:stretch>
        </p:blipFill>
        <p:spPr bwMode="auto">
          <a:xfrm>
            <a:off x="857224" y="3786190"/>
            <a:ext cx="1785950" cy="12858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t="9548" b="7538"/>
          <a:stretch>
            <a:fillRect/>
          </a:stretch>
        </p:blipFill>
        <p:spPr>
          <a:xfrm>
            <a:off x="3500430" y="3429000"/>
            <a:ext cx="1571636" cy="12144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:\Users\admin\Desktop\IMG_20170406_121908.jpg"/>
          <p:cNvPicPr/>
          <p:nvPr/>
        </p:nvPicPr>
        <p:blipFill>
          <a:blip r:embed="rId4" cstate="print"/>
          <a:srcRect l="3571" t="23255" r="7143"/>
          <a:stretch>
            <a:fillRect/>
          </a:stretch>
        </p:blipFill>
        <p:spPr bwMode="auto">
          <a:xfrm>
            <a:off x="5929322" y="3071810"/>
            <a:ext cx="1785950" cy="12858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29388" y="4786322"/>
            <a:ext cx="2357454" cy="1714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928926" y="5000636"/>
            <a:ext cx="2714644" cy="16430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3571900" cy="1185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/>
              <a:t>Выставка рисунков на </a:t>
            </a:r>
            <a:r>
              <a:rPr lang="ru-RU" b="1" dirty="0" smtClean="0"/>
              <a:t>   тему </a:t>
            </a:r>
          </a:p>
          <a:p>
            <a:pPr algn="ctr">
              <a:buNone/>
            </a:pPr>
            <a:r>
              <a:rPr lang="ru-RU" b="1" dirty="0" smtClean="0"/>
              <a:t>«</a:t>
            </a:r>
            <a:r>
              <a:rPr lang="ru-RU" b="1" dirty="0"/>
              <a:t>Россия – Родина моя»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857752" y="357166"/>
            <a:ext cx="4286248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/>
            <a:r>
              <a:rPr lang="ru-RU" sz="2800" b="1" dirty="0" err="1"/>
              <a:t>Поисково</a:t>
            </a:r>
            <a:r>
              <a:rPr lang="ru-RU" sz="2800" b="1" dirty="0"/>
              <a:t> - познавательная деятельность:</a:t>
            </a:r>
          </a:p>
          <a:p>
            <a:pPr algn="ctr"/>
            <a:r>
              <a:rPr lang="ru-RU" sz="2800" dirty="0"/>
              <a:t>Досуг  с родителями «День народного единства - что это значит?»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://www.dkafrikanda.ru/docs/jpg/163/vystavka_rossija_-rodina_moj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000396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C:\Users\admin\Desktop\аттестация\ФОТО САДИК\8 Марта\DSC_04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214554"/>
            <a:ext cx="2714644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1807" r="21753"/>
          <a:stretch>
            <a:fillRect/>
          </a:stretch>
        </p:blipFill>
        <p:spPr bwMode="auto">
          <a:xfrm>
            <a:off x="6643702" y="3286124"/>
            <a:ext cx="2286016" cy="3143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Работа </a:t>
            </a:r>
            <a:r>
              <a:rPr lang="ru-RU" b="1" dirty="0">
                <a:solidFill>
                  <a:srgbClr val="0070C0"/>
                </a:solidFill>
              </a:rPr>
              <a:t>с родителями: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11741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Помощь в подборе познавательного материала</a:t>
            </a:r>
          </a:p>
          <a:p>
            <a:pPr lvl="0"/>
            <a:r>
              <a:rPr lang="ru-RU" sz="1600" dirty="0"/>
              <a:t>Экскурсия в воинскую часть</a:t>
            </a:r>
          </a:p>
          <a:p>
            <a:pPr lvl="0"/>
            <a:r>
              <a:rPr lang="ru-RU" sz="1600" dirty="0"/>
              <a:t>Изготовление родителями и детьми творческих работ</a:t>
            </a:r>
          </a:p>
          <a:p>
            <a:pPr lvl="0"/>
            <a:r>
              <a:rPr lang="ru-RU" sz="1600" dirty="0"/>
              <a:t>Участие в беседах</a:t>
            </a:r>
          </a:p>
          <a:p>
            <a:pPr lvl="0"/>
            <a:r>
              <a:rPr lang="ru-RU" sz="1600" dirty="0"/>
              <a:t>Оформить страничку «Советский воин» из фонда </a:t>
            </a:r>
            <a:r>
              <a:rPr lang="ru-RU" sz="1600" dirty="0" smtClean="0"/>
              <a:t>личных</a:t>
            </a:r>
          </a:p>
          <a:p>
            <a:pPr lvl="0">
              <a:buNone/>
            </a:pPr>
            <a:r>
              <a:rPr lang="ru-RU" sz="1600" dirty="0" smtClean="0"/>
              <a:t>         </a:t>
            </a:r>
            <a:r>
              <a:rPr lang="ru-RU" sz="1600" dirty="0"/>
              <a:t>семейных фотографий.</a:t>
            </a:r>
          </a:p>
          <a:p>
            <a:pPr lvl="0"/>
            <a:r>
              <a:rPr lang="ru-RU" sz="1600" dirty="0"/>
              <a:t>Консультации: </a:t>
            </a:r>
            <a:r>
              <a:rPr lang="ru-RU" sz="1600" dirty="0" smtClean="0"/>
              <a:t>«</a:t>
            </a:r>
            <a:r>
              <a:rPr lang="ru-RU" sz="1600" dirty="0"/>
              <a:t>История нового праздника</a:t>
            </a:r>
            <a:r>
              <a:rPr lang="ru-RU" sz="1600" dirty="0" smtClean="0"/>
              <a:t>», «</a:t>
            </a:r>
            <a:r>
              <a:rPr lang="ru-RU" sz="1600" dirty="0"/>
              <a:t>День народного единства»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297" t="2439" r="3297" b="6504"/>
          <a:stretch>
            <a:fillRect/>
          </a:stretch>
        </p:blipFill>
        <p:spPr bwMode="auto">
          <a:xfrm>
            <a:off x="285720" y="3571876"/>
            <a:ext cx="2571768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://www.maam.ru/upload/blogs/detsad-1392980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00504"/>
            <a:ext cx="2428892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072198" y="4214818"/>
            <a:ext cx="2571768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http://detsad-kitty.ru/uploads/posts/2011-10/1320075558_4noyabrya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285860"/>
            <a:ext cx="2428892" cy="16430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III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этап </a:t>
            </a:r>
            <a:r>
              <a:rPr lang="ru-RU" b="1" dirty="0">
                <a:solidFill>
                  <a:srgbClr val="0070C0"/>
                </a:solidFill>
              </a:rPr>
              <a:t>– создание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3000396" cy="1543047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Выставка детского творчества:</a:t>
            </a:r>
            <a:endParaRPr lang="en-US" b="1" dirty="0" smtClean="0"/>
          </a:p>
          <a:p>
            <a:pPr lvl="0">
              <a:buNone/>
            </a:pPr>
            <a:r>
              <a:rPr lang="ru-RU" sz="2300" b="1" dirty="0" smtClean="0"/>
              <a:t>«</a:t>
            </a:r>
            <a:r>
              <a:rPr lang="ru-RU" sz="2300" b="1" dirty="0"/>
              <a:t>День народного </a:t>
            </a:r>
            <a:r>
              <a:rPr lang="ru-RU" sz="2300" b="1" dirty="0" smtClean="0"/>
              <a:t>единства.</a:t>
            </a:r>
            <a:endParaRPr lang="en-US" sz="2300" b="1" dirty="0" smtClean="0"/>
          </a:p>
          <a:p>
            <a:pPr lvl="0">
              <a:buNone/>
            </a:pPr>
            <a:r>
              <a:rPr lang="en-US" sz="2300" b="1" dirty="0" smtClean="0"/>
              <a:t>  </a:t>
            </a:r>
            <a:r>
              <a:rPr lang="ru-RU" sz="2300" b="1" dirty="0" smtClean="0"/>
              <a:t>Богатыри </a:t>
            </a:r>
            <a:r>
              <a:rPr lang="ru-RU" sz="2300" b="1" dirty="0"/>
              <a:t>земли русской</a:t>
            </a:r>
            <a:r>
              <a:rPr lang="ru-RU" sz="2300" b="1" dirty="0" smtClean="0"/>
              <a:t>»</a:t>
            </a:r>
            <a:endParaRPr lang="ru-RU" sz="2300" b="1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85992"/>
            <a:ext cx="2857488" cy="23336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0" y="1000108"/>
            <a:ext cx="2714644" cy="154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en-US" sz="2000" dirty="0" smtClean="0"/>
              <a:t>     </a:t>
            </a:r>
            <a:r>
              <a:rPr lang="ru-RU" sz="2000" b="1" dirty="0" smtClean="0"/>
              <a:t>Конкурс </a:t>
            </a:r>
            <a:r>
              <a:rPr lang="ru-RU" sz="2000" b="1" dirty="0"/>
              <a:t>чтецов </a:t>
            </a:r>
            <a:r>
              <a:rPr lang="en-US" sz="2000" b="1" dirty="0" smtClean="0"/>
              <a:t>    </a:t>
            </a:r>
            <a:r>
              <a:rPr lang="ru-RU" sz="2000" b="1" dirty="0" smtClean="0"/>
              <a:t>«</a:t>
            </a:r>
            <a:r>
              <a:rPr lang="ru-RU" sz="2000" b="1" dirty="0"/>
              <a:t>Люблю Россию я</a:t>
            </a:r>
            <a:r>
              <a:rPr lang="ru-RU" sz="2000" b="1" dirty="0" smtClean="0"/>
              <a:t>»</a:t>
            </a:r>
            <a:endParaRPr lang="ru-RU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34795" t="10826" r="35195"/>
          <a:stretch>
            <a:fillRect/>
          </a:stretch>
        </p:blipFill>
        <p:spPr>
          <a:xfrm>
            <a:off x="4643438" y="1928802"/>
            <a:ext cx="1643074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C:\Users\admin\AppData\Local\Microsoft\Windows\INetCache\Content.Word\IMG_20170405_213059.jpg"/>
          <p:cNvPicPr/>
          <p:nvPr/>
        </p:nvPicPr>
        <p:blipFill>
          <a:blip r:embed="rId4" cstate="print"/>
          <a:srcRect l="10101" t="9258" r="10332" b="8139"/>
          <a:stretch>
            <a:fillRect/>
          </a:stretch>
        </p:blipFill>
        <p:spPr bwMode="auto">
          <a:xfrm>
            <a:off x="6643702" y="2000240"/>
            <a:ext cx="1500198" cy="2357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28662" y="5000636"/>
            <a:ext cx="2328850" cy="154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sz="2000" b="1" dirty="0" smtClean="0"/>
              <a:t>Викторина</a:t>
            </a:r>
            <a:endParaRPr lang="en-US" sz="2000" b="1" dirty="0" smtClean="0"/>
          </a:p>
          <a:p>
            <a:pPr lvl="0" algn="ctr"/>
            <a:r>
              <a:rPr lang="ru-RU" sz="2000" b="1" dirty="0" smtClean="0"/>
              <a:t>«</a:t>
            </a:r>
            <a:r>
              <a:rPr lang="ru-RU" sz="2000" b="1" dirty="0"/>
              <a:t>Мы – патриоты. Юные </a:t>
            </a:r>
            <a:r>
              <a:rPr lang="ru-RU" sz="2000" b="1" dirty="0" err="1"/>
              <a:t>саровчата</a:t>
            </a:r>
            <a:r>
              <a:rPr lang="ru-RU" sz="2000" b="1" dirty="0"/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357554" y="4786322"/>
            <a:ext cx="2700046" cy="18000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C:\Users\admin\Desktop\Фото для порт\IMG_20170328_102458.jpg"/>
          <p:cNvPicPr/>
          <p:nvPr/>
        </p:nvPicPr>
        <p:blipFill>
          <a:blip r:embed="rId6" cstate="print"/>
          <a:srcRect t="13432" r="14475" b="17413"/>
          <a:stretch>
            <a:fillRect/>
          </a:stretch>
        </p:blipFill>
        <p:spPr bwMode="auto">
          <a:xfrm>
            <a:off x="6786578" y="4643446"/>
            <a:ext cx="1643074" cy="20002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Вывод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      В </a:t>
            </a:r>
            <a:r>
              <a:rPr lang="ru-RU" i="1" dirty="0"/>
              <a:t>ходе реализации проекта мы пришли к выводу, что подобные занятия, игры, продуктивная деятельность объединяют детей общими впечатлениями, переживаниями, эмоциями, способствуют формированию чувства гордости за свою страну. У детей появился интерес к самостоятельному поиску ответов в различных источниках информации, повысилась мотивационная составляющая: дети стали задавать больше вопросов, интересоваться познавательной литературой.</a:t>
            </a:r>
          </a:p>
          <a:p>
            <a:pPr>
              <a:buNone/>
            </a:pPr>
            <a:r>
              <a:rPr lang="ru-RU" b="1" i="1" dirty="0" smtClean="0"/>
              <a:t>            Таким </a:t>
            </a:r>
            <a:r>
              <a:rPr lang="ru-RU" b="1" i="1" dirty="0"/>
              <a:t>образом, можно утверждать, что при создании определенных условий и использовании различных форм и методов работы, а также при включении в проект заинтересованных взрослых: педагогов и родителей, детям вполне доступно овладение элементарными знаниями о Дне народного единства.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            </a:t>
            </a:r>
            <a:r>
              <a:rPr lang="ru-RU" sz="4000" b="1" dirty="0" smtClean="0">
                <a:solidFill>
                  <a:srgbClr val="0070C0"/>
                </a:solidFill>
              </a:rPr>
              <a:t>Участники </a:t>
            </a:r>
            <a:r>
              <a:rPr lang="ru-RU" sz="4000" b="1" dirty="0">
                <a:solidFill>
                  <a:srgbClr val="0070C0"/>
                </a:solidFill>
              </a:rPr>
              <a:t>проекта</a:t>
            </a:r>
            <a:r>
              <a:rPr lang="ru-RU" sz="4000" dirty="0" smtClean="0">
                <a:solidFill>
                  <a:srgbClr val="0070C0"/>
                </a:solidFill>
              </a:rPr>
              <a:t>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/>
              <a:t> </a:t>
            </a:r>
            <a:r>
              <a:rPr lang="ru-RU" sz="3100" dirty="0" smtClean="0"/>
              <a:t>дети </a:t>
            </a:r>
            <a:r>
              <a:rPr lang="ru-RU" sz="3100" dirty="0"/>
              <a:t>подготовительной группы, воспитатели, родители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2614617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b="1" dirty="0" smtClean="0">
                <a:solidFill>
                  <a:srgbClr val="0070C0"/>
                </a:solidFill>
              </a:rPr>
              <a:t>Вид проекта: </a:t>
            </a:r>
            <a:r>
              <a:rPr lang="ru-RU" sz="2800" dirty="0" smtClean="0"/>
              <a:t>познавательно-продуктивный.</a:t>
            </a:r>
            <a:endParaRPr lang="ru-RU" sz="2800" dirty="0"/>
          </a:p>
        </p:txBody>
      </p:sp>
      <p:pic>
        <p:nvPicPr>
          <p:cNvPr id="4" name="Рисунок 3" descr="C:\Users\admin\Desktop\Новая папка\IMG_20160822_093006.jpg"/>
          <p:cNvPicPr/>
          <p:nvPr/>
        </p:nvPicPr>
        <p:blipFill>
          <a:blip r:embed="rId2" cstate="print"/>
          <a:srcRect t="7389"/>
          <a:stretch>
            <a:fillRect/>
          </a:stretch>
        </p:blipFill>
        <p:spPr bwMode="auto">
          <a:xfrm>
            <a:off x="3857620" y="1785926"/>
            <a:ext cx="4929222" cy="4929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</a:t>
            </a:r>
            <a:r>
              <a:rPr lang="ru-RU" b="1" dirty="0" smtClean="0">
                <a:solidFill>
                  <a:srgbClr val="0070C0"/>
                </a:solidFill>
              </a:rPr>
              <a:t>Актуальность </a:t>
            </a:r>
            <a:r>
              <a:rPr lang="ru-RU" b="1" dirty="0">
                <a:solidFill>
                  <a:srgbClr val="0070C0"/>
                </a:solidFill>
              </a:rPr>
              <a:t>проблемы: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dirty="0" smtClean="0"/>
              <a:t>             Основы </a:t>
            </a:r>
            <a:r>
              <a:rPr lang="ru-RU" sz="4200" dirty="0"/>
              <a:t>патриотизма начинают формироваться в дошкольном возрасте, и именно в этот период закладывается интерес, уважение и любовь к своей Родине – месту, где родился, к своему родному городу. Любовь маленького ребёнка к Родине начинается с отношения к самым близким людям – отцу, матери, бабушке, дедушке, с любви к своему дому, к улице, на которой он живёт, к детскому саду, городу. Формирование у детей любви к Родине это – накопление ими социального опыта жизни о России, о своём городе, усвоение принятых в нём норм поведения, взаимоотношений, приобщение к миру его культуры. И одна из важных наших задач воспитать в детях бережное отношение ко всему тому, что их окружает, осознать себя частью города, страны;  заложить фундамент личности в ребёнке.</a:t>
            </a:r>
            <a:endParaRPr lang="ru-RU" sz="4200" b="1" dirty="0"/>
          </a:p>
          <a:p>
            <a:pPr>
              <a:buNone/>
            </a:pPr>
            <a:r>
              <a:rPr lang="ru-RU" sz="4200" dirty="0"/>
              <a:t>              При рассматривании альбома о Москве дети обратили внимание на фотографию, на которой изображен памятник К.Минину и Д.Пожарскому. Им стало интересно, кто это. Было много предположений: русские богатыри, ученые, писатели, путешественники. Возник у детей вопрос</a:t>
            </a:r>
            <a:r>
              <a:rPr lang="ru-RU" sz="4200" b="1" dirty="0"/>
              <a:t>. </a:t>
            </a:r>
            <a:r>
              <a:rPr lang="ru-RU" sz="4200" dirty="0"/>
              <a:t>Почему этим людям поставили памятник?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Цель проекта: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86106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формирование патриотизма у детей, приобщение  к истории России, </a:t>
            </a:r>
          </a:p>
          <a:p>
            <a:pPr lvl="0"/>
            <a:r>
              <a:rPr lang="ru-RU" dirty="0"/>
              <a:t>формирование первичных основ национального самосознания и исторической памяти.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57752" y="285728"/>
            <a:ext cx="3929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Задачи проекта: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6248" y="1500174"/>
            <a:ext cx="4714908" cy="535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Расширить представления детей о национальных праздниках. 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Познакомить детей с праздником «День народного единства».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Формировать первичные ценностные представления о России, как о многонациональной, но единой стране.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Воспитание любви и уважения к русским национальным героям. 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Развивать умения детей в продуктивной и других видах детской деятельности. 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32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Вовлечь родителей в активное сотрудничество.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Этапы </a:t>
            </a:r>
            <a:r>
              <a:rPr lang="ru-RU" b="1" dirty="0">
                <a:solidFill>
                  <a:srgbClr val="0070C0"/>
                </a:solidFill>
              </a:rPr>
              <a:t>работы  по </a:t>
            </a:r>
            <a:r>
              <a:rPr lang="ru-RU" b="1" dirty="0" smtClean="0">
                <a:solidFill>
                  <a:srgbClr val="0070C0"/>
                </a:solidFill>
              </a:rPr>
              <a:t>проекту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поисковая работа по набору иллюстраций о Дне народного единства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подбор</a:t>
            </a:r>
            <a:r>
              <a:rPr lang="en-US" dirty="0" smtClean="0"/>
              <a:t>  </a:t>
            </a:r>
            <a:r>
              <a:rPr lang="ru-RU" dirty="0" smtClean="0"/>
              <a:t>художественной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      </a:t>
            </a:r>
            <a:r>
              <a:rPr lang="ru-RU" dirty="0" smtClean="0"/>
              <a:t>литературы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беседы с детьми о Дне народного единства;</a:t>
            </a:r>
          </a:p>
          <a:p>
            <a:pPr lvl="0"/>
            <a:r>
              <a:rPr lang="ru-RU" dirty="0"/>
              <a:t>подбор игр;</a:t>
            </a:r>
          </a:p>
          <a:p>
            <a:pPr lvl="0"/>
            <a:r>
              <a:rPr lang="ru-RU" dirty="0"/>
              <a:t>подборка мультфильмов;</a:t>
            </a:r>
          </a:p>
          <a:p>
            <a:pPr lvl="0"/>
            <a:r>
              <a:rPr lang="ru-RU" dirty="0"/>
              <a:t>пополнение развивающей среды группы: государственная символика России, края, города;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642919"/>
            <a:ext cx="390048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642918"/>
            <a:ext cx="30718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этап - организационный (подготовительный)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572000" y="1214422"/>
          <a:ext cx="435768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с телефона\IMG_20161124_16144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357454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57166"/>
            <a:ext cx="2500330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00760" y="357166"/>
            <a:ext cx="2643206" cy="2857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-142908" y="3857628"/>
            <a:ext cx="3143272" cy="2286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2821769" y="3750471"/>
            <a:ext cx="3143272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 rot="5400000">
            <a:off x="5715007" y="3786189"/>
            <a:ext cx="3214710" cy="26432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 </a:t>
            </a:r>
            <a:r>
              <a:rPr lang="en-US" sz="3200" b="1" dirty="0" smtClean="0">
                <a:solidFill>
                  <a:srgbClr val="0070C0"/>
                </a:solidFill>
              </a:rPr>
              <a:t>II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этап – выполнение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2900354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000" b="1" dirty="0"/>
              <a:t>Были проведены занятия:</a:t>
            </a:r>
            <a:endParaRPr lang="ru-RU" sz="2000" b="1" dirty="0" smtClean="0"/>
          </a:p>
          <a:p>
            <a:pPr lvl="0"/>
            <a:r>
              <a:rPr lang="ru-RU" sz="1800" dirty="0" smtClean="0"/>
              <a:t>«</a:t>
            </a:r>
            <a:r>
              <a:rPr lang="ru-RU" sz="1800" dirty="0"/>
              <a:t>Начало смутного времени», </a:t>
            </a:r>
          </a:p>
          <a:p>
            <a:pPr lvl="0"/>
            <a:r>
              <a:rPr lang="ru-RU" sz="1800" dirty="0"/>
              <a:t>«Народное единство», </a:t>
            </a:r>
          </a:p>
          <a:p>
            <a:pPr lvl="0"/>
            <a:r>
              <a:rPr lang="ru-RU" sz="1800" dirty="0"/>
              <a:t>«Памятник Минину и Пожарскому в Москве».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86116" y="857232"/>
            <a:ext cx="2900354" cy="502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en-US" sz="2400" b="1" dirty="0" smtClean="0"/>
              <a:t>      </a:t>
            </a:r>
            <a:r>
              <a:rPr lang="ru-RU" sz="2400" b="1" dirty="0" smtClean="0"/>
              <a:t> Беседы:</a:t>
            </a:r>
            <a:endParaRPr lang="ru-RU" dirty="0"/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«День народного единства»,</a:t>
            </a:r>
            <a:endParaRPr lang="ru-RU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«Что для нас Родина»,</a:t>
            </a:r>
            <a:endParaRPr lang="ru-RU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«Что означает – </a:t>
            </a:r>
            <a:r>
              <a:rPr lang="ru-RU" sz="16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народное</a:t>
            </a: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 единство»,</a:t>
            </a:r>
            <a:endParaRPr lang="ru-RU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«Мой родной город. Его «изюминка».</a:t>
            </a:r>
            <a:endParaRPr lang="ru-RU" sz="2800" kern="50" dirty="0" smtClean="0">
              <a:latin typeface="Times New Roman"/>
              <a:ea typeface="SimSun"/>
              <a:cs typeface="Mang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243646" y="928670"/>
            <a:ext cx="2900354" cy="5026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000" b="1" dirty="0" smtClean="0"/>
              <a:t> Свободное                   общение</a:t>
            </a:r>
            <a:r>
              <a:rPr lang="ru-RU" sz="2000" b="1" dirty="0"/>
              <a:t>: </a:t>
            </a: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16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«Кто такие - Минин и Пожарский?»,</a:t>
            </a:r>
            <a:endParaRPr lang="ru-RU" sz="14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16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«Что такое «народное единство» и где оно проявлялось ещё»,</a:t>
            </a:r>
            <a:endParaRPr lang="ru-RU" sz="1400" kern="50" dirty="0" smtClean="0">
              <a:latin typeface="Times New Roman"/>
              <a:ea typeface="SimSun"/>
              <a:cs typeface="Mangal"/>
            </a:endParaRPr>
          </a:p>
          <a:p>
            <a:pPr marL="342900" lvl="0" indent="-342900">
              <a:spcAft>
                <a:spcPts val="600"/>
              </a:spcAft>
              <a:buFont typeface="Symbol"/>
              <a:buChar char=""/>
            </a:pPr>
            <a:r>
              <a:rPr lang="ru-RU" sz="1600" kern="50" dirty="0" smtClean="0">
                <a:solidFill>
                  <a:srgbClr val="000000"/>
                </a:solidFill>
                <a:latin typeface="Times New Roman"/>
                <a:ea typeface="SimSun"/>
                <a:cs typeface="Times New Roman"/>
              </a:rPr>
              <a:t>«Мы такие все разные – давайте, будем дружить».</a:t>
            </a:r>
            <a:endParaRPr lang="ru-RU" sz="1400" kern="50" dirty="0" smtClean="0">
              <a:latin typeface="Times New Roman"/>
              <a:ea typeface="SimSun"/>
              <a:cs typeface="Mang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C:\Users\admin\Desktop\Фото для порт\IMG_20170328_102307.jpg"/>
          <p:cNvPicPr/>
          <p:nvPr/>
        </p:nvPicPr>
        <p:blipFill>
          <a:blip r:embed="rId2" cstate="print"/>
          <a:srcRect t="9901"/>
          <a:stretch>
            <a:fillRect/>
          </a:stretch>
        </p:blipFill>
        <p:spPr bwMode="auto">
          <a:xfrm>
            <a:off x="4143372" y="3500438"/>
            <a:ext cx="2428892" cy="20717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2428892" cy="185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57356" y="4929198"/>
            <a:ext cx="2000264" cy="1714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" name="Рисунок 9" descr="C:\Users\admin\Desktop\Новая папка\IMG_20160822_094728_1CS.jpg"/>
          <p:cNvPicPr/>
          <p:nvPr/>
        </p:nvPicPr>
        <p:blipFill>
          <a:blip r:embed="rId5" cstate="print"/>
          <a:srcRect l="5520"/>
          <a:stretch>
            <a:fillRect/>
          </a:stretch>
        </p:blipFill>
        <p:spPr bwMode="auto">
          <a:xfrm>
            <a:off x="6429388" y="4857760"/>
            <a:ext cx="2357454" cy="1857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Рассматривание  </a:t>
            </a:r>
            <a:r>
              <a:rPr lang="ru-RU" b="1" dirty="0">
                <a:solidFill>
                  <a:srgbClr val="0070C0"/>
                </a:solidFill>
              </a:rPr>
              <a:t>иллюстраций</a:t>
            </a:r>
          </a:p>
        </p:txBody>
      </p:sp>
      <p:pic>
        <p:nvPicPr>
          <p:cNvPr id="4" name="Рисунок 3" descr="http://rv-ryazan.ru/photo/3761/1995_8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286148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http://900igr.net/datas/prazdniki/Istorija-prazdnika-Den-narodnogo-edinstva/0051-051-Imja-khudozhnika.jpg"/>
          <p:cNvPicPr/>
          <p:nvPr/>
        </p:nvPicPr>
        <p:blipFill>
          <a:blip r:embed="rId4"/>
          <a:srcRect l="12827" t="29717" r="14057" b="8283"/>
          <a:stretch>
            <a:fillRect/>
          </a:stretch>
        </p:blipFill>
        <p:spPr bwMode="auto">
          <a:xfrm>
            <a:off x="4643438" y="1142984"/>
            <a:ext cx="3429024" cy="2571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http://bigslide.ru/images/6/5943/960/img9.jpg"/>
          <p:cNvPicPr/>
          <p:nvPr/>
        </p:nvPicPr>
        <p:blipFill>
          <a:blip r:embed="rId5"/>
          <a:srcRect l="11111" t="10000" r="13213" b="12800"/>
          <a:stretch>
            <a:fillRect/>
          </a:stretch>
        </p:blipFill>
        <p:spPr bwMode="auto">
          <a:xfrm>
            <a:off x="785786" y="3857628"/>
            <a:ext cx="3286148" cy="27860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https://ds03.infourok.ru/uploads/ex/0630/0004e82f-c7de2372/img15.jpg"/>
          <p:cNvPicPr/>
          <p:nvPr/>
        </p:nvPicPr>
        <p:blipFill>
          <a:blip r:embed="rId6"/>
          <a:srcRect l="3527" t="14316" r="57029" b="28419"/>
          <a:stretch>
            <a:fillRect/>
          </a:stretch>
        </p:blipFill>
        <p:spPr bwMode="auto">
          <a:xfrm>
            <a:off x="5357818" y="4000480"/>
            <a:ext cx="3357586" cy="25717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Чтение художественной 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8291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Ю. </a:t>
            </a:r>
            <a:r>
              <a:rPr lang="ru-RU" dirty="0" err="1"/>
              <a:t>Этин</a:t>
            </a:r>
            <a:r>
              <a:rPr lang="ru-RU" dirty="0"/>
              <a:t> "Край, в котором ты живешь</a:t>
            </a:r>
            <a:r>
              <a:rPr lang="ru-RU" dirty="0" smtClean="0"/>
              <a:t>",</a:t>
            </a:r>
          </a:p>
          <a:p>
            <a:pPr lvl="0"/>
            <a:r>
              <a:rPr lang="ru-RU" dirty="0" smtClean="0"/>
              <a:t>К.Ушинский </a:t>
            </a:r>
            <a:r>
              <a:rPr lang="ru-RU" dirty="0"/>
              <a:t>"Наше Отечество" </a:t>
            </a:r>
            <a:r>
              <a:rPr lang="ru-RU" dirty="0" smtClean="0"/>
              <a:t>     (</a:t>
            </a:r>
            <a:r>
              <a:rPr lang="ru-RU" dirty="0"/>
              <a:t>отрывок),</a:t>
            </a:r>
          </a:p>
          <a:p>
            <a:pPr lvl="0"/>
            <a:r>
              <a:rPr lang="ru-RU" dirty="0"/>
              <a:t>З.Александрова "Родина"</a:t>
            </a:r>
          </a:p>
          <a:p>
            <a:pPr lvl="0"/>
            <a:r>
              <a:rPr lang="ru-RU" dirty="0"/>
              <a:t>В Степанов "Моя Родина-Россия"</a:t>
            </a:r>
          </a:p>
          <a:p>
            <a:pPr lvl="0"/>
            <a:r>
              <a:rPr lang="ru-RU" dirty="0"/>
              <a:t>Н. </a:t>
            </a:r>
            <a:r>
              <a:rPr lang="ru-RU" dirty="0" err="1"/>
              <a:t>Майданик</a:t>
            </a:r>
            <a:r>
              <a:rPr lang="ru-RU" dirty="0"/>
              <a:t>  "Единство навсегда", </a:t>
            </a:r>
          </a:p>
          <a:p>
            <a:r>
              <a:rPr lang="ru-RU" dirty="0"/>
              <a:t>"День народного единства</a:t>
            </a:r>
            <a:r>
              <a:rPr lang="ru-RU" dirty="0" smtClean="0"/>
              <a:t>",</a:t>
            </a:r>
          </a:p>
          <a:p>
            <a:r>
              <a:rPr lang="ru-RU" dirty="0" smtClean="0"/>
              <a:t> </a:t>
            </a:r>
            <a:r>
              <a:rPr lang="ru-RU" dirty="0"/>
              <a:t>" Призывная"</a:t>
            </a:r>
          </a:p>
          <a:p>
            <a:pPr lvl="0"/>
            <a:r>
              <a:rPr lang="ru-RU" dirty="0"/>
              <a:t>В.Степанов "Моя Россия",</a:t>
            </a:r>
          </a:p>
          <a:p>
            <a:pPr lvl="0"/>
            <a:r>
              <a:rPr lang="ru-RU" dirty="0"/>
              <a:t>Е. </a:t>
            </a:r>
            <a:r>
              <a:rPr lang="ru-RU" dirty="0" err="1" smtClean="0"/>
              <a:t>Запесочная</a:t>
            </a:r>
            <a:r>
              <a:rPr lang="ru-RU" dirty="0" smtClean="0"/>
              <a:t>  </a:t>
            </a:r>
            <a:r>
              <a:rPr lang="ru-RU" dirty="0"/>
              <a:t>"Мы живем в России",</a:t>
            </a:r>
          </a:p>
          <a:p>
            <a:pPr lvl="0"/>
            <a:r>
              <a:rPr lang="ru-RU" dirty="0"/>
              <a:t>Д.Денисова "Московский Кремль", </a:t>
            </a:r>
          </a:p>
          <a:p>
            <a:endParaRPr lang="ru-RU" dirty="0"/>
          </a:p>
        </p:txBody>
      </p:sp>
      <p:pic>
        <p:nvPicPr>
          <p:cNvPr id="4" name="Рисунок 3" descr="http://goldenmusicals.ru/photos/meropriyatiya-ko-dnyu-narodnogo-edinstva-dlya-detskih-bibliotek-76350-lar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3159124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841</Words>
  <Application>Microsoft Office PowerPoint</Application>
  <PresentationFormat>Экран (4:3)</PresentationFormat>
  <Paragraphs>112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«День народного единства»</vt:lpstr>
      <vt:lpstr>                 Участники проекта:  дети подготовительной группы, воспитатели, родители</vt:lpstr>
      <vt:lpstr>       Актуальность проблемы:</vt:lpstr>
      <vt:lpstr>Цель проекта:</vt:lpstr>
      <vt:lpstr>   Этапы работы  по проекту  </vt:lpstr>
      <vt:lpstr>Слайд 6</vt:lpstr>
      <vt:lpstr>              II этап – выполнение проекта</vt:lpstr>
      <vt:lpstr>  Рассматривание  иллюстраций</vt:lpstr>
      <vt:lpstr>Чтение художественной литературы</vt:lpstr>
      <vt:lpstr>Слайд 10</vt:lpstr>
      <vt:lpstr>     Продуктивная деятельность:</vt:lpstr>
      <vt:lpstr>Слайд 12</vt:lpstr>
      <vt:lpstr>               Работа с родителями:</vt:lpstr>
      <vt:lpstr>        III этап – создание проекта</vt:lpstr>
      <vt:lpstr>Вывод: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«День народного единства»</dc:title>
  <dc:creator>admin</dc:creator>
  <cp:lastModifiedBy>admin</cp:lastModifiedBy>
  <cp:revision>16</cp:revision>
  <dcterms:created xsi:type="dcterms:W3CDTF">2017-04-09T16:04:53Z</dcterms:created>
  <dcterms:modified xsi:type="dcterms:W3CDTF">2017-04-10T09:58:52Z</dcterms:modified>
</cp:coreProperties>
</file>