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</p:sldMasterIdLst>
  <p:notesMasterIdLst>
    <p:notesMasterId r:id="rId17"/>
  </p:notesMasterIdLst>
  <p:sldIdLst>
    <p:sldId id="282" r:id="rId8"/>
    <p:sldId id="283" r:id="rId9"/>
    <p:sldId id="285" r:id="rId10"/>
    <p:sldId id="292" r:id="rId11"/>
    <p:sldId id="293" r:id="rId12"/>
    <p:sldId id="286" r:id="rId13"/>
    <p:sldId id="289" r:id="rId14"/>
    <p:sldId id="290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660033"/>
    <a:srgbClr val="FF5050"/>
    <a:srgbClr val="663300"/>
    <a:srgbClr val="8A3CC4"/>
    <a:srgbClr val="FFFFC1"/>
    <a:srgbClr val="FF99FF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25" autoAdjust="0"/>
    <p:restoredTop sz="94660"/>
  </p:normalViewPr>
  <p:slideViewPr>
    <p:cSldViewPr>
      <p:cViewPr varScale="1">
        <p:scale>
          <a:sx n="79" d="100"/>
          <a:sy n="79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D1030-37AF-4CED-84D5-A3B48396C41E}" type="doc">
      <dgm:prSet loTypeId="urn:microsoft.com/office/officeart/2005/8/layout/hierarchy3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252FA65-1A4A-4173-9693-389D34082A7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400" b="1" i="1" dirty="0" smtClean="0">
            <a:latin typeface="Constantia" pitchFamily="18" charset="0"/>
            <a:cs typeface="Times New Roman" pitchFamily="18" charset="0"/>
          </a:endParaRPr>
        </a:p>
        <a:p>
          <a:r>
            <a:rPr lang="ru-RU" sz="2400" b="1" i="1" dirty="0" smtClean="0">
              <a:solidFill>
                <a:schemeClr val="bg1"/>
              </a:solidFill>
              <a:latin typeface="Constantia" pitchFamily="18" charset="0"/>
              <a:cs typeface="Times New Roman" pitchFamily="18" charset="0"/>
            </a:rPr>
            <a:t>Взаимодействие с семьями воспитанников</a:t>
          </a:r>
        </a:p>
        <a:p>
          <a:endParaRPr lang="ru-RU" sz="2400" b="1" i="1" dirty="0">
            <a:latin typeface="Constantia" pitchFamily="18" charset="0"/>
            <a:cs typeface="Times New Roman" pitchFamily="18" charset="0"/>
          </a:endParaRPr>
        </a:p>
      </dgm:t>
    </dgm:pt>
    <dgm:pt modelId="{5CD68C4C-C63F-431F-96D5-132351E8A1FC}" type="parTrans" cxnId="{7E34D448-1A5F-49BF-9FEF-B52C4AC48056}">
      <dgm:prSet/>
      <dgm:spPr/>
      <dgm:t>
        <a:bodyPr/>
        <a:lstStyle/>
        <a:p>
          <a:endParaRPr lang="ru-RU"/>
        </a:p>
      </dgm:t>
    </dgm:pt>
    <dgm:pt modelId="{1E575279-DC2F-402D-85A6-3C7BAC47F0B2}" type="sibTrans" cxnId="{7E34D448-1A5F-49BF-9FEF-B52C4AC48056}">
      <dgm:prSet/>
      <dgm:spPr/>
      <dgm:t>
        <a:bodyPr/>
        <a:lstStyle/>
        <a:p>
          <a:endParaRPr lang="ru-RU"/>
        </a:p>
      </dgm:t>
    </dgm:pt>
    <dgm:pt modelId="{9A4DF7A6-C70E-497B-B275-A56907C43A01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Выставки, конкурсы</a:t>
          </a:r>
          <a:endParaRPr lang="en-US" sz="18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совместного творчества </a:t>
          </a:r>
          <a:endParaRPr lang="en-US" sz="18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детей с родителями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707DF2-9F7E-46EC-A130-35942B421B59}" type="parTrans" cxnId="{E27D2807-BEDE-4EE1-B1CA-F32CE4F5B615}">
      <dgm:prSet/>
      <dgm:spPr/>
      <dgm:t>
        <a:bodyPr/>
        <a:lstStyle/>
        <a:p>
          <a:endParaRPr lang="ru-RU"/>
        </a:p>
      </dgm:t>
    </dgm:pt>
    <dgm:pt modelId="{4E5CD827-DD4B-43D7-BFCB-FD7BF08BFD00}" type="sibTrans" cxnId="{E27D2807-BEDE-4EE1-B1CA-F32CE4F5B615}">
      <dgm:prSet/>
      <dgm:spPr/>
      <dgm:t>
        <a:bodyPr/>
        <a:lstStyle/>
        <a:p>
          <a:endParaRPr lang="ru-RU"/>
        </a:p>
      </dgm:t>
    </dgm:pt>
    <dgm:pt modelId="{5F7E20B6-84C7-4251-9EEB-7A5064021C36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Анкетирование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E98ACD9E-81E6-47C6-A9A7-73FEEE5D0580}" type="parTrans" cxnId="{CC2746B6-7E06-4D1C-86DE-9F13A90A2263}">
      <dgm:prSet/>
      <dgm:spPr/>
      <dgm:t>
        <a:bodyPr/>
        <a:lstStyle/>
        <a:p>
          <a:endParaRPr lang="ru-RU"/>
        </a:p>
      </dgm:t>
    </dgm:pt>
    <dgm:pt modelId="{C08F4857-5543-454D-9823-CFB54E7CBC55}" type="sibTrans" cxnId="{CC2746B6-7E06-4D1C-86DE-9F13A90A2263}">
      <dgm:prSet/>
      <dgm:spPr/>
      <dgm:t>
        <a:bodyPr/>
        <a:lstStyle/>
        <a:p>
          <a:endParaRPr lang="ru-RU"/>
        </a:p>
      </dgm:t>
    </dgm:pt>
    <dgm:pt modelId="{CB5FE543-4C14-4F96-B832-E0CFB8DA5BC2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800" b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Развлечения</a:t>
          </a:r>
        </a:p>
        <a:p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9C4FE2CE-E8E0-4C98-ADD6-71ABCEA706E9}" type="parTrans" cxnId="{786789F3-77FE-441E-9E39-3807D49CADC3}">
      <dgm:prSet/>
      <dgm:spPr/>
      <dgm:t>
        <a:bodyPr/>
        <a:lstStyle/>
        <a:p>
          <a:endParaRPr lang="ru-RU"/>
        </a:p>
      </dgm:t>
    </dgm:pt>
    <dgm:pt modelId="{E006609C-954A-4637-B024-2A16FB174969}" type="sibTrans" cxnId="{786789F3-77FE-441E-9E39-3807D49CADC3}">
      <dgm:prSet/>
      <dgm:spPr/>
      <dgm:t>
        <a:bodyPr/>
        <a:lstStyle/>
        <a:p>
          <a:endParaRPr lang="ru-RU"/>
        </a:p>
      </dgm:t>
    </dgm:pt>
    <dgm:pt modelId="{4C065B33-6CD8-4DBE-B4F5-4FCAB7F777CF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Информационные</a:t>
          </a:r>
        </a:p>
        <a:p>
          <a:r>
            <a:rPr lang="ru-RU" sz="1800" dirty="0" smtClean="0"/>
            <a:t>буклеты</a:t>
          </a:r>
          <a:endParaRPr lang="ru-RU" sz="1800" dirty="0"/>
        </a:p>
      </dgm:t>
    </dgm:pt>
    <dgm:pt modelId="{E2DEB69D-D911-44AC-A8D0-71F0B5391452}" type="parTrans" cxnId="{5060F718-FF94-4A02-B519-28405EB4DB5B}">
      <dgm:prSet/>
      <dgm:spPr/>
      <dgm:t>
        <a:bodyPr/>
        <a:lstStyle/>
        <a:p>
          <a:endParaRPr lang="ru-RU"/>
        </a:p>
      </dgm:t>
    </dgm:pt>
    <dgm:pt modelId="{EC3B63C7-6D6D-4646-B463-910AEB6D0A30}" type="sibTrans" cxnId="{5060F718-FF94-4A02-B519-28405EB4DB5B}">
      <dgm:prSet/>
      <dgm:spPr/>
      <dgm:t>
        <a:bodyPr/>
        <a:lstStyle/>
        <a:p>
          <a:endParaRPr lang="ru-RU"/>
        </a:p>
      </dgm:t>
    </dgm:pt>
    <dgm:pt modelId="{303DB230-2ED6-49A1-BF4A-AEA4AAD13037}" type="pres">
      <dgm:prSet presAssocID="{F02D1030-37AF-4CED-84D5-A3B48396C4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6E4095-133C-4372-BB5C-F516D73B8BFA}" type="pres">
      <dgm:prSet presAssocID="{E252FA65-1A4A-4173-9693-389D34082A76}" presName="root" presStyleCnt="0"/>
      <dgm:spPr/>
      <dgm:t>
        <a:bodyPr/>
        <a:lstStyle/>
        <a:p>
          <a:endParaRPr lang="ru-RU"/>
        </a:p>
      </dgm:t>
    </dgm:pt>
    <dgm:pt modelId="{52FDF87F-37E7-45B9-8D88-2BCB3A104AA0}" type="pres">
      <dgm:prSet presAssocID="{E252FA65-1A4A-4173-9693-389D34082A76}" presName="rootComposite" presStyleCnt="0"/>
      <dgm:spPr/>
      <dgm:t>
        <a:bodyPr/>
        <a:lstStyle/>
        <a:p>
          <a:endParaRPr lang="ru-RU"/>
        </a:p>
      </dgm:t>
    </dgm:pt>
    <dgm:pt modelId="{91F6E856-17D2-48B0-8AA7-FD47893FCCE5}" type="pres">
      <dgm:prSet presAssocID="{E252FA65-1A4A-4173-9693-389D34082A76}" presName="rootText" presStyleLbl="node1" presStyleIdx="0" presStyleCnt="1" custScaleX="161081" custScaleY="71919" custLinFactNeighborX="17157" custLinFactNeighborY="7017"/>
      <dgm:spPr/>
      <dgm:t>
        <a:bodyPr/>
        <a:lstStyle/>
        <a:p>
          <a:endParaRPr lang="ru-RU"/>
        </a:p>
      </dgm:t>
    </dgm:pt>
    <dgm:pt modelId="{13241641-ACD3-4EB0-B90D-734EEA7DDEC4}" type="pres">
      <dgm:prSet presAssocID="{E252FA65-1A4A-4173-9693-389D34082A76}" presName="rootConnector" presStyleLbl="node1" presStyleIdx="0" presStyleCnt="1"/>
      <dgm:spPr/>
      <dgm:t>
        <a:bodyPr/>
        <a:lstStyle/>
        <a:p>
          <a:endParaRPr lang="ru-RU"/>
        </a:p>
      </dgm:t>
    </dgm:pt>
    <dgm:pt modelId="{9D27DA41-6320-4205-8C0C-6994ADE5616C}" type="pres">
      <dgm:prSet presAssocID="{E252FA65-1A4A-4173-9693-389D34082A76}" presName="childShape" presStyleCnt="0"/>
      <dgm:spPr/>
      <dgm:t>
        <a:bodyPr/>
        <a:lstStyle/>
        <a:p>
          <a:endParaRPr lang="ru-RU"/>
        </a:p>
      </dgm:t>
    </dgm:pt>
    <dgm:pt modelId="{8BEB2B7A-F8C0-4D3D-B878-2592333FA8DC}" type="pres">
      <dgm:prSet presAssocID="{5F707DF2-9F7E-46EC-A130-35942B421B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281A8D9-C394-4288-A84B-F7146177F609}" type="pres">
      <dgm:prSet presAssocID="{9A4DF7A6-C70E-497B-B275-A56907C43A01}" presName="childText" presStyleLbl="bgAcc1" presStyleIdx="0" presStyleCnt="4" custScaleX="132481" custScaleY="65346" custLinFactNeighborX="-7199" custLinFactNeighborY="-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BE08-8DD4-4284-B4C5-B52639112EBE}" type="pres">
      <dgm:prSet presAssocID="{E2DEB69D-D911-44AC-A8D0-71F0B539145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E957158-189B-4B18-8139-BEB67BA9856F}" type="pres">
      <dgm:prSet presAssocID="{4C065B33-6CD8-4DBE-B4F5-4FCAB7F777CF}" presName="childText" presStyleLbl="bgAcc1" presStyleIdx="1" presStyleCnt="4" custScaleX="120212" custScaleY="65416" custLinFactNeighborX="-10867" custLinFactNeighborY="-1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75A-5CFE-41D4-AD99-46EF9CDE8BBB}" type="pres">
      <dgm:prSet presAssocID="{E98ACD9E-81E6-47C6-A9A7-73FEEE5D058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88D9F9A-B17E-4691-AAEF-1944AFC4238D}" type="pres">
      <dgm:prSet presAssocID="{5F7E20B6-84C7-4251-9EEB-7A5064021C36}" presName="childText" presStyleLbl="bgAcc1" presStyleIdx="2" presStyleCnt="4" custScaleX="99111" custScaleY="56104" custLinFactNeighborX="-10867" custLinFactNeighborY="-3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05B4D-6AE0-446F-A06E-A69AF67A5D8B}" type="pres">
      <dgm:prSet presAssocID="{9C4FE2CE-E8E0-4C98-ADD6-71ABCEA706E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806AA4C-F016-4756-8460-F287E7280BE4}" type="pres">
      <dgm:prSet presAssocID="{CB5FE543-4C14-4F96-B832-E0CFB8DA5BC2}" presName="childText" presStyleLbl="bgAcc1" presStyleIdx="3" presStyleCnt="4" custScaleX="93809" custScaleY="40038" custLinFactNeighborX="-8126" custLinFactNeighborY="-4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4D448-1A5F-49BF-9FEF-B52C4AC48056}" srcId="{F02D1030-37AF-4CED-84D5-A3B48396C41E}" destId="{E252FA65-1A4A-4173-9693-389D34082A76}" srcOrd="0" destOrd="0" parTransId="{5CD68C4C-C63F-431F-96D5-132351E8A1FC}" sibTransId="{1E575279-DC2F-402D-85A6-3C7BAC47F0B2}"/>
    <dgm:cxn modelId="{455B9950-985A-4A89-A1B3-96C67A00ACAB}" type="presOf" srcId="{F02D1030-37AF-4CED-84D5-A3B48396C41E}" destId="{303DB230-2ED6-49A1-BF4A-AEA4AAD13037}" srcOrd="0" destOrd="0" presId="urn:microsoft.com/office/officeart/2005/8/layout/hierarchy3"/>
    <dgm:cxn modelId="{9416CCEB-4929-4DD6-A565-1EDE604DCD2C}" type="presOf" srcId="{9A4DF7A6-C70E-497B-B275-A56907C43A01}" destId="{0281A8D9-C394-4288-A84B-F7146177F609}" srcOrd="0" destOrd="0" presId="urn:microsoft.com/office/officeart/2005/8/layout/hierarchy3"/>
    <dgm:cxn modelId="{E6729647-638A-4970-8432-B9A8F5AA3CE2}" type="presOf" srcId="{E252FA65-1A4A-4173-9693-389D34082A76}" destId="{13241641-ACD3-4EB0-B90D-734EEA7DDEC4}" srcOrd="1" destOrd="0" presId="urn:microsoft.com/office/officeart/2005/8/layout/hierarchy3"/>
    <dgm:cxn modelId="{A9D85AF8-20FA-472A-9DE3-E6CA29E20ECB}" type="presOf" srcId="{E2DEB69D-D911-44AC-A8D0-71F0B5391452}" destId="{54D9BE08-8DD4-4284-B4C5-B52639112EBE}" srcOrd="0" destOrd="0" presId="urn:microsoft.com/office/officeart/2005/8/layout/hierarchy3"/>
    <dgm:cxn modelId="{C5BE0FE4-AF2A-4F50-B5A3-62CD8590C608}" type="presOf" srcId="{4C065B33-6CD8-4DBE-B4F5-4FCAB7F777CF}" destId="{8E957158-189B-4B18-8139-BEB67BA9856F}" srcOrd="0" destOrd="0" presId="urn:microsoft.com/office/officeart/2005/8/layout/hierarchy3"/>
    <dgm:cxn modelId="{434C71C0-2EB4-4703-BD40-ACF3C36AD80F}" type="presOf" srcId="{E98ACD9E-81E6-47C6-A9A7-73FEEE5D0580}" destId="{9237975A-5CFE-41D4-AD99-46EF9CDE8BBB}" srcOrd="0" destOrd="0" presId="urn:microsoft.com/office/officeart/2005/8/layout/hierarchy3"/>
    <dgm:cxn modelId="{209461D8-A342-46A2-9EE2-09F80824C6A5}" type="presOf" srcId="{CB5FE543-4C14-4F96-B832-E0CFB8DA5BC2}" destId="{4806AA4C-F016-4756-8460-F287E7280BE4}" srcOrd="0" destOrd="0" presId="urn:microsoft.com/office/officeart/2005/8/layout/hierarchy3"/>
    <dgm:cxn modelId="{786789F3-77FE-441E-9E39-3807D49CADC3}" srcId="{E252FA65-1A4A-4173-9693-389D34082A76}" destId="{CB5FE543-4C14-4F96-B832-E0CFB8DA5BC2}" srcOrd="3" destOrd="0" parTransId="{9C4FE2CE-E8E0-4C98-ADD6-71ABCEA706E9}" sibTransId="{E006609C-954A-4637-B024-2A16FB174969}"/>
    <dgm:cxn modelId="{9D9FEF16-A3FC-4D01-8CA2-8812327E077E}" type="presOf" srcId="{5F7E20B6-84C7-4251-9EEB-7A5064021C36}" destId="{688D9F9A-B17E-4691-AAEF-1944AFC4238D}" srcOrd="0" destOrd="0" presId="urn:microsoft.com/office/officeart/2005/8/layout/hierarchy3"/>
    <dgm:cxn modelId="{1E6DB5BD-5771-4206-A4FD-E430ABFEE06D}" type="presOf" srcId="{9C4FE2CE-E8E0-4C98-ADD6-71ABCEA706E9}" destId="{B9305B4D-6AE0-446F-A06E-A69AF67A5D8B}" srcOrd="0" destOrd="0" presId="urn:microsoft.com/office/officeart/2005/8/layout/hierarchy3"/>
    <dgm:cxn modelId="{5060F718-FF94-4A02-B519-28405EB4DB5B}" srcId="{E252FA65-1A4A-4173-9693-389D34082A76}" destId="{4C065B33-6CD8-4DBE-B4F5-4FCAB7F777CF}" srcOrd="1" destOrd="0" parTransId="{E2DEB69D-D911-44AC-A8D0-71F0B5391452}" sibTransId="{EC3B63C7-6D6D-4646-B463-910AEB6D0A30}"/>
    <dgm:cxn modelId="{E27D2807-BEDE-4EE1-B1CA-F32CE4F5B615}" srcId="{E252FA65-1A4A-4173-9693-389D34082A76}" destId="{9A4DF7A6-C70E-497B-B275-A56907C43A01}" srcOrd="0" destOrd="0" parTransId="{5F707DF2-9F7E-46EC-A130-35942B421B59}" sibTransId="{4E5CD827-DD4B-43D7-BFCB-FD7BF08BFD00}"/>
    <dgm:cxn modelId="{E2B2D8DD-3F00-4E17-8F3A-C6CA794DA774}" type="presOf" srcId="{5F707DF2-9F7E-46EC-A130-35942B421B59}" destId="{8BEB2B7A-F8C0-4D3D-B878-2592333FA8DC}" srcOrd="0" destOrd="0" presId="urn:microsoft.com/office/officeart/2005/8/layout/hierarchy3"/>
    <dgm:cxn modelId="{CC2746B6-7E06-4D1C-86DE-9F13A90A2263}" srcId="{E252FA65-1A4A-4173-9693-389D34082A76}" destId="{5F7E20B6-84C7-4251-9EEB-7A5064021C36}" srcOrd="2" destOrd="0" parTransId="{E98ACD9E-81E6-47C6-A9A7-73FEEE5D0580}" sibTransId="{C08F4857-5543-454D-9823-CFB54E7CBC55}"/>
    <dgm:cxn modelId="{B3975288-C76C-4971-97FD-8D1DE8D1BCAD}" type="presOf" srcId="{E252FA65-1A4A-4173-9693-389D34082A76}" destId="{91F6E856-17D2-48B0-8AA7-FD47893FCCE5}" srcOrd="0" destOrd="0" presId="urn:microsoft.com/office/officeart/2005/8/layout/hierarchy3"/>
    <dgm:cxn modelId="{11469A03-FD21-4DD5-BA74-9BAB3C7FAC60}" type="presParOf" srcId="{303DB230-2ED6-49A1-BF4A-AEA4AAD13037}" destId="{0A6E4095-133C-4372-BB5C-F516D73B8BFA}" srcOrd="0" destOrd="0" presId="urn:microsoft.com/office/officeart/2005/8/layout/hierarchy3"/>
    <dgm:cxn modelId="{261B3E11-C0AC-48EF-BE65-B24CD52ED876}" type="presParOf" srcId="{0A6E4095-133C-4372-BB5C-F516D73B8BFA}" destId="{52FDF87F-37E7-45B9-8D88-2BCB3A104AA0}" srcOrd="0" destOrd="0" presId="urn:microsoft.com/office/officeart/2005/8/layout/hierarchy3"/>
    <dgm:cxn modelId="{2BAE2B8B-6DF0-497E-98D5-875A40E0408F}" type="presParOf" srcId="{52FDF87F-37E7-45B9-8D88-2BCB3A104AA0}" destId="{91F6E856-17D2-48B0-8AA7-FD47893FCCE5}" srcOrd="0" destOrd="0" presId="urn:microsoft.com/office/officeart/2005/8/layout/hierarchy3"/>
    <dgm:cxn modelId="{9935B67A-17CC-4A50-B332-47489A82CC05}" type="presParOf" srcId="{52FDF87F-37E7-45B9-8D88-2BCB3A104AA0}" destId="{13241641-ACD3-4EB0-B90D-734EEA7DDEC4}" srcOrd="1" destOrd="0" presId="urn:microsoft.com/office/officeart/2005/8/layout/hierarchy3"/>
    <dgm:cxn modelId="{6920721C-AD80-45C9-ADD9-602116CEB7F4}" type="presParOf" srcId="{0A6E4095-133C-4372-BB5C-F516D73B8BFA}" destId="{9D27DA41-6320-4205-8C0C-6994ADE5616C}" srcOrd="1" destOrd="0" presId="urn:microsoft.com/office/officeart/2005/8/layout/hierarchy3"/>
    <dgm:cxn modelId="{5330863E-6B51-4014-B91D-0A6D3F4E633E}" type="presParOf" srcId="{9D27DA41-6320-4205-8C0C-6994ADE5616C}" destId="{8BEB2B7A-F8C0-4D3D-B878-2592333FA8DC}" srcOrd="0" destOrd="0" presId="urn:microsoft.com/office/officeart/2005/8/layout/hierarchy3"/>
    <dgm:cxn modelId="{2D5D63CA-D143-4289-BD7E-A0D4551FC690}" type="presParOf" srcId="{9D27DA41-6320-4205-8C0C-6994ADE5616C}" destId="{0281A8D9-C394-4288-A84B-F7146177F609}" srcOrd="1" destOrd="0" presId="urn:microsoft.com/office/officeart/2005/8/layout/hierarchy3"/>
    <dgm:cxn modelId="{7A763F63-EACE-4BAC-8FD9-AAAE9AC73C6C}" type="presParOf" srcId="{9D27DA41-6320-4205-8C0C-6994ADE5616C}" destId="{54D9BE08-8DD4-4284-B4C5-B52639112EBE}" srcOrd="2" destOrd="0" presId="urn:microsoft.com/office/officeart/2005/8/layout/hierarchy3"/>
    <dgm:cxn modelId="{C1D29557-8D24-47A6-AEFC-0B7668388D5C}" type="presParOf" srcId="{9D27DA41-6320-4205-8C0C-6994ADE5616C}" destId="{8E957158-189B-4B18-8139-BEB67BA9856F}" srcOrd="3" destOrd="0" presId="urn:microsoft.com/office/officeart/2005/8/layout/hierarchy3"/>
    <dgm:cxn modelId="{349ABC80-4FDE-4E49-A563-CAC0D8EA7362}" type="presParOf" srcId="{9D27DA41-6320-4205-8C0C-6994ADE5616C}" destId="{9237975A-5CFE-41D4-AD99-46EF9CDE8BBB}" srcOrd="4" destOrd="0" presId="urn:microsoft.com/office/officeart/2005/8/layout/hierarchy3"/>
    <dgm:cxn modelId="{359D82FE-D1DD-4026-9EC4-BC3B6B869D7B}" type="presParOf" srcId="{9D27DA41-6320-4205-8C0C-6994ADE5616C}" destId="{688D9F9A-B17E-4691-AAEF-1944AFC4238D}" srcOrd="5" destOrd="0" presId="urn:microsoft.com/office/officeart/2005/8/layout/hierarchy3"/>
    <dgm:cxn modelId="{1949546C-1852-4B42-BEC1-89A37A69C383}" type="presParOf" srcId="{9D27DA41-6320-4205-8C0C-6994ADE5616C}" destId="{B9305B4D-6AE0-446F-A06E-A69AF67A5D8B}" srcOrd="6" destOrd="0" presId="urn:microsoft.com/office/officeart/2005/8/layout/hierarchy3"/>
    <dgm:cxn modelId="{9CD011D2-9934-400D-8DBA-301E9EF005F0}" type="presParOf" srcId="{9D27DA41-6320-4205-8C0C-6994ADE5616C}" destId="{4806AA4C-F016-4756-8460-F287E7280B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6E856-17D2-48B0-8AA7-FD47893FCCE5}">
      <dsp:nvSpPr>
        <dsp:cNvPr id="0" name=""/>
        <dsp:cNvSpPr/>
      </dsp:nvSpPr>
      <dsp:spPr>
        <a:xfrm>
          <a:off x="5430" y="355400"/>
          <a:ext cx="4891113" cy="10918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>
            <a:latin typeface="Constantia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  <a:latin typeface="Constantia" pitchFamily="18" charset="0"/>
              <a:cs typeface="Times New Roman" pitchFamily="18" charset="0"/>
            </a:rPr>
            <a:t>Взаимодействие с семьями воспитанников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>
            <a:latin typeface="Constantia" pitchFamily="18" charset="0"/>
            <a:cs typeface="Times New Roman" pitchFamily="18" charset="0"/>
          </a:endParaRPr>
        </a:p>
      </dsp:txBody>
      <dsp:txXfrm>
        <a:off x="37410" y="387380"/>
        <a:ext cx="4827153" cy="1027925"/>
      </dsp:txXfrm>
    </dsp:sp>
    <dsp:sp modelId="{8BEB2B7A-F8C0-4D3D-B878-2592333FA8DC}">
      <dsp:nvSpPr>
        <dsp:cNvPr id="0" name=""/>
        <dsp:cNvSpPr/>
      </dsp:nvSpPr>
      <dsp:spPr>
        <a:xfrm>
          <a:off x="494541" y="1447286"/>
          <a:ext cx="311522" cy="62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622"/>
              </a:lnTo>
              <a:lnTo>
                <a:pt x="311522" y="62362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1A8D9-C394-4288-A84B-F7146177F609}">
      <dsp:nvSpPr>
        <dsp:cNvPr id="0" name=""/>
        <dsp:cNvSpPr/>
      </dsp:nvSpPr>
      <dsp:spPr>
        <a:xfrm>
          <a:off x="806063" y="1574861"/>
          <a:ext cx="3218155" cy="99209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Выставки, конкурсы</a:t>
          </a:r>
          <a:endParaRPr lang="en-US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совместного творчества </a:t>
          </a:r>
          <a:endParaRPr lang="en-US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детей с родителями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5120" y="1603918"/>
        <a:ext cx="3160041" cy="933979"/>
      </dsp:txXfrm>
    </dsp:sp>
    <dsp:sp modelId="{54D9BE08-8DD4-4284-B4C5-B52639112EBE}">
      <dsp:nvSpPr>
        <dsp:cNvPr id="0" name=""/>
        <dsp:cNvSpPr/>
      </dsp:nvSpPr>
      <dsp:spPr>
        <a:xfrm>
          <a:off x="494541" y="1447286"/>
          <a:ext cx="222420" cy="186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299"/>
              </a:lnTo>
              <a:lnTo>
                <a:pt x="222420" y="186029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7158-189B-4B18-8139-BEB67BA9856F}">
      <dsp:nvSpPr>
        <dsp:cNvPr id="0" name=""/>
        <dsp:cNvSpPr/>
      </dsp:nvSpPr>
      <dsp:spPr>
        <a:xfrm>
          <a:off x="716962" y="2811008"/>
          <a:ext cx="2920123" cy="99315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буклеты</a:t>
          </a:r>
          <a:endParaRPr lang="ru-RU" sz="1800" kern="1200" dirty="0"/>
        </a:p>
      </dsp:txBody>
      <dsp:txXfrm>
        <a:off x="746051" y="2840097"/>
        <a:ext cx="2861945" cy="934977"/>
      </dsp:txXfrm>
    </dsp:sp>
    <dsp:sp modelId="{9237975A-5CFE-41D4-AD99-46EF9CDE8BBB}">
      <dsp:nvSpPr>
        <dsp:cNvPr id="0" name=""/>
        <dsp:cNvSpPr/>
      </dsp:nvSpPr>
      <dsp:spPr>
        <a:xfrm>
          <a:off x="494541" y="1447286"/>
          <a:ext cx="222420" cy="292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310"/>
              </a:lnTo>
              <a:lnTo>
                <a:pt x="222420" y="29243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D9F9A-B17E-4691-AAEF-1944AFC4238D}">
      <dsp:nvSpPr>
        <dsp:cNvPr id="0" name=""/>
        <dsp:cNvSpPr/>
      </dsp:nvSpPr>
      <dsp:spPr>
        <a:xfrm>
          <a:off x="716962" y="3945707"/>
          <a:ext cx="2407549" cy="85177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Анкетирование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1910" y="3970655"/>
        <a:ext cx="2357653" cy="801883"/>
      </dsp:txXfrm>
    </dsp:sp>
    <dsp:sp modelId="{B9305B4D-6AE0-446F-A06E-A69AF67A5D8B}">
      <dsp:nvSpPr>
        <dsp:cNvPr id="0" name=""/>
        <dsp:cNvSpPr/>
      </dsp:nvSpPr>
      <dsp:spPr>
        <a:xfrm>
          <a:off x="494541" y="1447286"/>
          <a:ext cx="289003" cy="385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555"/>
              </a:lnTo>
              <a:lnTo>
                <a:pt x="289003" y="38565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6AA4C-F016-4756-8460-F287E7280BE4}">
      <dsp:nvSpPr>
        <dsp:cNvPr id="0" name=""/>
        <dsp:cNvSpPr/>
      </dsp:nvSpPr>
      <dsp:spPr>
        <a:xfrm>
          <a:off x="783545" y="4999910"/>
          <a:ext cx="2278756" cy="60786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Развлечения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1349" y="5017714"/>
        <a:ext cx="2243148" cy="57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74DBF-961E-47A4-A0E3-F05A1FD01902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D899-8D64-46A5-A311-64BE3A7B9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40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6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роект с воспитанниками  старшей группы </a:t>
            </a:r>
            <a:b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«Будем здоровы!»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Тип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познавательно-исследовательский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,групповой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воспитанники старшей группы, воспитатели, родители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краткосрочный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недели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формированию  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воспитанников ценностного  отношения к своему здоровью, овладения навыками культуры здорового питания как неотъемлемой части здорового образа жизни.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68288" indent="-173038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-способствовать формированию  представлений у детей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роли питания в  жизни человека ,влияние его на здоровье; </a:t>
            </a:r>
          </a:p>
          <a:p>
            <a:pPr marL="268288" indent="-173038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-способствовать накоплению знаний и освоению навыков  здорового питания,.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68288" indent="-173038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-способствовать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активизации родителей  как активных субъектов образовательного процесса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8288" indent="-173038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современном обществе, где наблюдается загрязнение окружающей среды, увлечение быстрым питанием, снижение физической активности, дети должны знать принципы здорового питания как важную и неотъемлемую часть здорового образа жизни.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8150" indent="-342900">
              <a:spcBef>
                <a:spcPts val="0"/>
              </a:spcBef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95250" inden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400" b="1" i="1" dirty="0" smtClean="0">
                <a:solidFill>
                  <a:srgbClr val="003300"/>
                </a:solidFill>
              </a:rPr>
              <a:t>: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b="1" i="1" dirty="0" smtClean="0"/>
              <a:t>: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определение проблемы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Проблема:</a:t>
            </a: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Как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питаться,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не болеть?»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Мероприятия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организуемые  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воспитанниками: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Тематические НОД:</a:t>
            </a:r>
          </a:p>
          <a:p>
            <a:pPr marL="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«Что такое витамины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«Овощи , ягоды и фрукты –витаминные продукты»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-Экскурсия на пищеблок   «Из чего варят кашу»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-Игра-конкурс «Украшение каши», «Поле чудес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Рисование плакатов «Полезные продукты»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Акция «Приготовим  витаминный салат для братьев наших меньших»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Спортивное развлечение « Мы растем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здоровыми»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Выставка-конкурс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стенгазет для детей и родителей «Что такое витамины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кулинарных семейных блюд «Вкусно и полезно!»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2088232" cy="24440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4521" r="3361" b="3886"/>
          <a:stretch>
            <a:fillRect/>
          </a:stretch>
        </p:blipFill>
        <p:spPr bwMode="auto">
          <a:xfrm>
            <a:off x="4714876" y="4357694"/>
            <a:ext cx="2736304" cy="20522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2051720" y="0"/>
            <a:ext cx="6048672" cy="792088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ABB59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b="1" i="1" kern="0" dirty="0" smtClean="0">
              <a:solidFill>
                <a:srgbClr val="000000"/>
              </a:solidFill>
              <a:latin typeface="Constantia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600" b="1" i="1" kern="0" dirty="0" smtClean="0">
                <a:solidFill>
                  <a:srgbClr val="000000"/>
                </a:solidFill>
                <a:latin typeface="Constantia"/>
              </a:rPr>
              <a:t>2 этап: Реализация проекта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b="1" i="1" kern="0" dirty="0" smtClean="0">
              <a:solidFill>
                <a:srgbClr val="000000"/>
              </a:solidFill>
              <a:latin typeface="Constantia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ru-RU" sz="1800" b="1" i="1" kern="0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908720"/>
            <a:ext cx="6851104" cy="52174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Формы организации работы с детьми в ходе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Культурные практики: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-занятия (тематические,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путешествие, викторина);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-экскурсии;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акция;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-праздники, развлечения.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Виды  детской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-экспериментально-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исследовательская;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-продуктивная;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-коммуникативная;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-трудовая;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-игровая.</a:t>
            </a:r>
            <a:endParaRPr lang="ru-RU" sz="1800" dirty="0" smtClean="0"/>
          </a:p>
        </p:txBody>
      </p:sp>
      <p:pic>
        <p:nvPicPr>
          <p:cNvPr id="1026" name="Picture 2" descr="C:\Users\Арсений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00240"/>
            <a:ext cx="2466975" cy="184785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35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98201" y="332656"/>
            <a:ext cx="6264696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Культурные практики:</a:t>
            </a: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1268760"/>
            <a:ext cx="5688632" cy="3096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sz="1200" i="1" dirty="0" smtClean="0">
              <a:solidFill>
                <a:srgbClr val="003300"/>
              </a:solidFill>
            </a:endParaRPr>
          </a:p>
          <a:p>
            <a:pPr marL="90488" indent="-90488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sz="1200" i="1" dirty="0" smtClean="0">
              <a:solidFill>
                <a:srgbClr val="003300"/>
              </a:solidFill>
            </a:endParaRPr>
          </a:p>
          <a:p>
            <a:pPr marL="90488" indent="-90488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sz="1200" b="1" i="1" dirty="0" smtClean="0">
              <a:solidFill>
                <a:srgbClr val="003300"/>
              </a:solidFill>
            </a:endParaRPr>
          </a:p>
          <a:p>
            <a:pPr marL="90488" indent="-90488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sz="1200" b="1" i="1" dirty="0" smtClean="0">
              <a:solidFill>
                <a:srgbClr val="003300"/>
              </a:solidFill>
            </a:endParaRPr>
          </a:p>
          <a:p>
            <a:pPr marL="90488" indent="-90488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sz="1200" i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Тематические НОД: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r>
              <a:rPr lang="ru-RU" sz="2000" dirty="0">
                <a:solidFill>
                  <a:srgbClr val="000000"/>
                </a:solidFill>
              </a:rPr>
              <a:t>«Что такое витамины», «Овощи , ягоды и фрукты –витаминные продукты»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Экскурсия </a:t>
            </a:r>
            <a:r>
              <a:rPr lang="ru-RU" sz="2000" dirty="0">
                <a:solidFill>
                  <a:srgbClr val="000000"/>
                </a:solidFill>
              </a:rPr>
              <a:t>на пищеблок   «Из чего варят кашу»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Акция </a:t>
            </a:r>
            <a:r>
              <a:rPr lang="ru-RU" sz="2000" dirty="0">
                <a:solidFill>
                  <a:srgbClr val="000000"/>
                </a:solidFill>
              </a:rPr>
              <a:t>«Приготовим  витаминный салат для братьев наших меньших»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sz="2000" dirty="0">
                <a:solidFill>
                  <a:srgbClr val="000000"/>
                </a:solidFill>
              </a:rPr>
              <a:t>Спортивное развлечение « Мы растем </a:t>
            </a:r>
            <a:r>
              <a:rPr lang="ru-RU" sz="2000" dirty="0" smtClean="0">
                <a:solidFill>
                  <a:srgbClr val="000000"/>
                </a:solidFill>
              </a:rPr>
              <a:t>здоровы</a:t>
            </a:r>
            <a:r>
              <a:rPr lang="ru-RU" dirty="0" smtClean="0">
                <a:solidFill>
                  <a:srgbClr val="000000"/>
                </a:solidFill>
              </a:rPr>
              <a:t>ми!»</a:t>
            </a:r>
            <a:endParaRPr lang="ru-RU" dirty="0">
              <a:solidFill>
                <a:srgbClr val="000000"/>
              </a:solidFill>
            </a:endParaRPr>
          </a:p>
          <a:p>
            <a:pPr marL="90488" indent="-90488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sz="1200" b="1" dirty="0" smtClean="0">
              <a:solidFill>
                <a:srgbClr val="000000"/>
              </a:solidFill>
            </a:endParaRPr>
          </a:p>
          <a:p>
            <a:pPr marL="90488" indent="-90488">
              <a:lnSpc>
                <a:spcPct val="90000"/>
              </a:lnSpc>
              <a:buFontTx/>
              <a:buChar char="-"/>
              <a:tabLst>
                <a:tab pos="90488" algn="l"/>
                <a:tab pos="180975" algn="l"/>
              </a:tabLst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90488" indent="-90488" algn="ctr">
              <a:lnSpc>
                <a:spcPct val="90000"/>
              </a:lnSpc>
              <a:buFontTx/>
              <a:buChar char="-"/>
              <a:tabLst>
                <a:tab pos="90488" algn="l"/>
                <a:tab pos="180975" algn="l"/>
              </a:tabLst>
              <a:defRPr/>
            </a:pPr>
            <a:endParaRPr lang="ru-RU" sz="1600" i="1" dirty="0" smtClean="0">
              <a:solidFill>
                <a:srgbClr val="000000"/>
              </a:solidFill>
            </a:endParaRPr>
          </a:p>
          <a:p>
            <a:pPr marL="90488" indent="-90488" algn="ctr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b="1" i="1" u="sng" dirty="0">
              <a:solidFill>
                <a:srgbClr val="00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8" b="13489"/>
          <a:stretch/>
        </p:blipFill>
        <p:spPr bwMode="auto">
          <a:xfrm>
            <a:off x="285720" y="1071546"/>
            <a:ext cx="2123639" cy="2016224"/>
          </a:xfrm>
          <a:prstGeom prst="roundRect">
            <a:avLst>
              <a:gd name="adj" fmla="val 16667"/>
            </a:avLst>
          </a:prstGeom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C:\Users\Арсений\Desktop\4051_f3142384b369fb2a197ca622980ae0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11304"/>
            <a:ext cx="3000396" cy="2246696"/>
          </a:xfrm>
          <a:prstGeom prst="roundRect">
            <a:avLst/>
          </a:prstGeom>
          <a:noFill/>
        </p:spPr>
      </p:pic>
      <p:pic>
        <p:nvPicPr>
          <p:cNvPr id="3" name="Picture 3" descr="C:\Users\Арсений\Desktop\7HyGWrsqWJ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357562"/>
            <a:ext cx="1857388" cy="330202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4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98201" y="116632"/>
            <a:ext cx="6264696" cy="6415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Виды детской деятельности:</a:t>
            </a: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980729"/>
            <a:ext cx="7128792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7500" lnSpcReduction="20000"/>
          </a:bodyPr>
          <a:lstStyle/>
          <a:p>
            <a:pPr marL="90488" indent="-90488" eaLnBrk="1" hangingPunct="1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b="1" i="1" u="sng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3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Экспериментально- исследовательская деятельность</a:t>
            </a:r>
          </a:p>
          <a:p>
            <a:pPr marL="90488" indent="-90488" eaLnBrk="1" hangingPunct="1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b="1" i="1" u="sng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526780"/>
            <a:ext cx="857256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eaLnBrk="1" hangingPunct="1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b="1" i="1" u="sng" dirty="0">
              <a:solidFill>
                <a:srgbClr val="003300"/>
              </a:solidFill>
              <a:latin typeface="Times New Roman" pitchFamily="18" charset="0"/>
            </a:endParaRPr>
          </a:p>
          <a:p>
            <a:pPr marL="90488" indent="-90488" algn="ctr"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90488" algn="l"/>
                <a:tab pos="180975" algn="l"/>
              </a:tabLs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Игровая , продуктивная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, коммуникативная (конкурсы, выставки):</a:t>
            </a:r>
          </a:p>
          <a:p>
            <a:pPr marL="90488" indent="-90488" eaLnBrk="1" hangingPunct="1">
              <a:lnSpc>
                <a:spcPct val="90000"/>
              </a:lnSpc>
              <a:tabLst>
                <a:tab pos="90488" algn="l"/>
                <a:tab pos="180975" algn="l"/>
              </a:tabLst>
              <a:defRPr/>
            </a:pPr>
            <a:endParaRPr lang="ru-RU" b="1" i="1" u="sng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5536" y="4071652"/>
            <a:ext cx="4176464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Игра-конкурсы</a:t>
            </a:r>
            <a:r>
              <a:rPr lang="ru-RU" dirty="0" smtClean="0">
                <a:solidFill>
                  <a:srgbClr val="000000"/>
                </a:solidFill>
              </a:rPr>
              <a:t> :   «Украшение каши», «Поле чудес»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Рисование плакатов «Полезные продукты»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Выставка-конкурс стенгазет для детей и родителей «Что такое витамины?»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  <a:tabLst>
                <a:tab pos="90488" algn="l"/>
                <a:tab pos="180975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Арсений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1235076" cy="1648890"/>
          </a:xfrm>
          <a:prstGeom prst="roundRect">
            <a:avLst/>
          </a:prstGeom>
          <a:noFill/>
        </p:spPr>
      </p:pic>
      <p:pic>
        <p:nvPicPr>
          <p:cNvPr id="3075" name="Picture 3" descr="C:\Users\Арсений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2857500" cy="1600200"/>
          </a:xfrm>
          <a:prstGeom prst="roundRect">
            <a:avLst/>
          </a:prstGeom>
          <a:noFill/>
        </p:spPr>
      </p:pic>
      <p:pic>
        <p:nvPicPr>
          <p:cNvPr id="3076" name="Picture 4" descr="C:\Users\Арсений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572008"/>
            <a:ext cx="2466975" cy="18478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766765"/>
              </p:ext>
            </p:extLst>
          </p:nvPr>
        </p:nvGraphicFramePr>
        <p:xfrm>
          <a:off x="251520" y="120401"/>
          <a:ext cx="48965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2" t="7081" r="7652"/>
          <a:stretch/>
        </p:blipFill>
        <p:spPr bwMode="auto">
          <a:xfrm>
            <a:off x="5508104" y="188640"/>
            <a:ext cx="2736304" cy="212831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I:\DSCN2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500306"/>
            <a:ext cx="2687996" cy="2016224"/>
          </a:xfrm>
          <a:prstGeom prst="roundRect">
            <a:avLst>
              <a:gd name="adj" fmla="val 16667"/>
            </a:avLst>
          </a:prstGeom>
          <a:ln>
            <a:solidFill>
              <a:srgbClr val="00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I:\Методист\Аттестация педагогов\Макеева\DSC_0082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5429256" y="4714884"/>
            <a:ext cx="2640293" cy="1980220"/>
          </a:xfrm>
          <a:prstGeom prst="roundRect">
            <a:avLst>
              <a:gd name="adj" fmla="val 16667"/>
            </a:avLst>
          </a:prstGeom>
          <a:ln>
            <a:solidFill>
              <a:srgbClr val="00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3586" y="116632"/>
            <a:ext cx="8400911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Создание условий-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развивающая предметно-пространственная  среда:</a:t>
            </a: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560" y="1437707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00"/>
                </a:solidFill>
              </a:rPr>
              <a:t>Видеотека:</a:t>
            </a:r>
            <a:r>
              <a:rPr lang="ru-RU" i="1" dirty="0" smtClean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« Овощи и фрукты полезные продукты»,« Свинка </a:t>
            </a:r>
            <a:r>
              <a:rPr lang="ru-RU" dirty="0" err="1" smtClean="0">
                <a:solidFill>
                  <a:prstClr val="black"/>
                </a:solidFill>
              </a:rPr>
              <a:t>Пеппа</a:t>
            </a:r>
            <a:r>
              <a:rPr lang="ru-RU" dirty="0" smtClean="0">
                <a:solidFill>
                  <a:prstClr val="black"/>
                </a:solidFill>
              </a:rPr>
              <a:t>»,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« Самый полезный завтрак», « </a:t>
            </a:r>
            <a:r>
              <a:rPr lang="ru-RU" dirty="0" err="1" smtClean="0">
                <a:solidFill>
                  <a:prstClr val="black"/>
                </a:solidFill>
              </a:rPr>
              <a:t>Тролик</a:t>
            </a:r>
            <a:r>
              <a:rPr lang="ru-RU" dirty="0" smtClean="0">
                <a:solidFill>
                  <a:prstClr val="black"/>
                </a:solidFill>
              </a:rPr>
              <a:t> и Валик», « Фрукты и Овощи»,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« </a:t>
            </a:r>
            <a:r>
              <a:rPr lang="ru-RU" dirty="0" err="1" smtClean="0">
                <a:solidFill>
                  <a:prstClr val="black"/>
                </a:solidFill>
              </a:rPr>
              <a:t>Печенька</a:t>
            </a:r>
            <a:r>
              <a:rPr lang="ru-RU" dirty="0" smtClean="0">
                <a:solidFill>
                  <a:prstClr val="black"/>
                </a:solidFill>
              </a:rPr>
              <a:t>», « Познавательный мультфильм от 1 года. Овощи и фрукты», «Мультик о правильном питании», « Истории феи </a:t>
            </a:r>
            <a:r>
              <a:rPr lang="ru-RU" dirty="0" err="1" smtClean="0">
                <a:solidFill>
                  <a:prstClr val="black"/>
                </a:solidFill>
              </a:rPr>
              <a:t>Витаминки</a:t>
            </a:r>
            <a:r>
              <a:rPr lang="ru-RU" dirty="0" smtClean="0">
                <a:solidFill>
                  <a:prstClr val="black"/>
                </a:solidFill>
              </a:rPr>
              <a:t>»,  «О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правильном питании», Видеосюжет « Как правильно кормить детей». 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00"/>
                </a:solidFill>
              </a:rPr>
              <a:t>Дидактические игры: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«Пирамида питания», «Этикет для малышей», «Хлеб всему голова», «Детям о садовых ягодах», «Полезные продукты», «Полезное - вредное», «Как правильно есть», «Витамины»,  «Составь меню»,  «В саду, на поле, в огороде»,; лото: «Овощи-фрукты», «Дары  лета»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00"/>
                </a:solidFill>
              </a:rPr>
              <a:t>    Альбомы: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«Овощи и фрукты», «Здоровая пища», «Витамины»;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prstClr val="black"/>
                </a:solidFill>
              </a:rPr>
              <a:t>Демонстрационный материал</a:t>
            </a:r>
            <a:r>
              <a:rPr lang="ru-RU" dirty="0" smtClean="0">
                <a:solidFill>
                  <a:prstClr val="black"/>
                </a:solidFill>
              </a:rPr>
              <a:t>: «Будь здоров, малыш!», «Для твоего здоровья», «Что полезно есть».</a:t>
            </a:r>
          </a:p>
          <a:p>
            <a:pPr marL="342900" indent="-342900"/>
            <a:endParaRPr lang="ru-RU" sz="1400" dirty="0" smtClean="0">
              <a:solidFill>
                <a:srgbClr val="000000"/>
              </a:solidFill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i="1" dirty="0" smtClean="0">
              <a:solidFill>
                <a:srgbClr val="0033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600" i="1" dirty="0" smtClean="0">
              <a:solidFill>
                <a:srgbClr val="0033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600" b="1" i="1" dirty="0" smtClean="0">
              <a:solidFill>
                <a:srgbClr val="0033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932040" y="4509120"/>
            <a:ext cx="2808765" cy="20748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97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3286124"/>
            <a:ext cx="8304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ru-RU" sz="1400" dirty="0" smtClean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srgbClr val="000000"/>
                </a:solidFill>
              </a:rPr>
              <a:t>89% </a:t>
            </a:r>
            <a:r>
              <a:rPr lang="ru-RU" dirty="0">
                <a:solidFill>
                  <a:srgbClr val="000000"/>
                </a:solidFill>
              </a:rPr>
              <a:t>родителей – отметили, что совместное выполнение творческих работ, в рамках проекта, способствовало улучшению микроклимата в семье</a:t>
            </a:r>
          </a:p>
          <a:p>
            <a:pPr marL="179388" indent="-179388"/>
            <a:r>
              <a:rPr lang="ru-RU" dirty="0" smtClean="0">
                <a:solidFill>
                  <a:srgbClr val="000000"/>
                </a:solidFill>
              </a:rPr>
              <a:t>78% </a:t>
            </a:r>
            <a:r>
              <a:rPr lang="ru-RU" dirty="0">
                <a:solidFill>
                  <a:srgbClr val="000000"/>
                </a:solidFill>
              </a:rPr>
              <a:t>родителей – отметили, что проекты  это новая для них «форма», обучения своего ребенка</a:t>
            </a:r>
          </a:p>
          <a:p>
            <a:pPr marL="179388" indent="-179388"/>
            <a:r>
              <a:rPr lang="ru-RU" dirty="0" smtClean="0">
                <a:solidFill>
                  <a:srgbClr val="000000"/>
                </a:solidFill>
              </a:rPr>
              <a:t>56% </a:t>
            </a:r>
            <a:r>
              <a:rPr lang="ru-RU" dirty="0">
                <a:solidFill>
                  <a:srgbClr val="000000"/>
                </a:solidFill>
              </a:rPr>
              <a:t>родителей – отметили, что проект   это возможность участия их в «детсадовской жизни» ребенка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6052" y="333622"/>
            <a:ext cx="6336704" cy="5750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ABB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000000"/>
              </a:solidFill>
            </a:endParaRPr>
          </a:p>
          <a:p>
            <a:pPr algn="ctr"/>
            <a:endParaRPr lang="ru-RU" sz="2400" b="1" i="1" dirty="0" smtClean="0">
              <a:solidFill>
                <a:srgbClr val="000000"/>
              </a:solidFill>
            </a:endParaRP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3 этап: Презентация </a:t>
            </a:r>
            <a:r>
              <a:rPr lang="ru-RU" sz="2400" b="1" i="1" dirty="0">
                <a:solidFill>
                  <a:schemeClr val="bg1"/>
                </a:solidFill>
              </a:rPr>
              <a:t>проекта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7356" y="2428868"/>
            <a:ext cx="471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Анкетирование родителей.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1393" y="10454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Конкурс кулинарных семейных блюд «Вкусно и полезно!» </a:t>
            </a:r>
          </a:p>
        </p:txBody>
      </p:sp>
    </p:spTree>
    <p:extLst>
      <p:ext uri="{BB962C8B-B14F-4D97-AF65-F5344CB8AC3E}">
        <p14:creationId xmlns:p14="http://schemas.microsoft.com/office/powerpoint/2010/main" xmlns="" val="38722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</a:t>
            </a:r>
            <a:r>
              <a:rPr lang="ru-RU" dirty="0" smtClean="0"/>
              <a:t>      Таким </a:t>
            </a:r>
            <a:r>
              <a:rPr lang="ru-RU" dirty="0"/>
              <a:t>образом, правильно организованная проектная деятельность дает возможность удовлетворить потребность детей в новых знаниях, впечатлениях. Детям необходим определенный период для осмысления полученной информации, усвоив ее, они сделают более </a:t>
            </a:r>
            <a:r>
              <a:rPr lang="ru-RU" dirty="0" smtClean="0"/>
              <a:t>сложные  выводы.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3024336" cy="218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20297"/>
            <a:ext cx="3168352" cy="25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mdoy.ru/upload/gallery/857/image_20130724110954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2976" y="4500570"/>
            <a:ext cx="2592288" cy="1944216"/>
          </a:xfrm>
          <a:prstGeom prst="roundRect">
            <a:avLst>
              <a:gd name="adj" fmla="val 16667"/>
            </a:avLst>
          </a:prstGeom>
          <a:ln>
            <a:solidFill>
              <a:srgbClr val="00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2" t="7081" r="7652"/>
          <a:stretch/>
        </p:blipFill>
        <p:spPr bwMode="auto">
          <a:xfrm>
            <a:off x="5000628" y="1714488"/>
            <a:ext cx="2736304" cy="212831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694</Words>
  <Application>Microsoft Office PowerPoint</Application>
  <PresentationFormat>Экран (4:3)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Изящная</vt:lpstr>
      <vt:lpstr>1_Изящная</vt:lpstr>
      <vt:lpstr>2_Изящная</vt:lpstr>
      <vt:lpstr>3_Изящная</vt:lpstr>
      <vt:lpstr>4_Изящная</vt:lpstr>
      <vt:lpstr>5_Изящная</vt:lpstr>
      <vt:lpstr>6_Изящная</vt:lpstr>
      <vt:lpstr>Проект с воспитанниками  старшей группы  «Будем здоровы!»</vt:lpstr>
      <vt:lpstr>Этапы реализации проекта: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методической работы по теме: «Проектный метод как инновация в методической  работе  ДОУ»</dc:title>
  <dc:creator>USER</dc:creator>
  <cp:lastModifiedBy>Арсений</cp:lastModifiedBy>
  <cp:revision>128</cp:revision>
  <dcterms:modified xsi:type="dcterms:W3CDTF">2017-06-14T19:40:54Z</dcterms:modified>
</cp:coreProperties>
</file>