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697" r:id="rId3"/>
    <p:sldMasterId id="2147483709" r:id="rId4"/>
    <p:sldMasterId id="2147483733" r:id="rId5"/>
  </p:sldMasterIdLst>
  <p:notesMasterIdLst>
    <p:notesMasterId r:id="rId23"/>
  </p:notesMasterIdLst>
  <p:sldIdLst>
    <p:sldId id="258" r:id="rId6"/>
    <p:sldId id="259" r:id="rId7"/>
    <p:sldId id="260" r:id="rId8"/>
    <p:sldId id="261" r:id="rId9"/>
    <p:sldId id="262" r:id="rId10"/>
    <p:sldId id="264" r:id="rId11"/>
    <p:sldId id="278" r:id="rId12"/>
    <p:sldId id="281" r:id="rId13"/>
    <p:sldId id="283" r:id="rId14"/>
    <p:sldId id="268" r:id="rId15"/>
    <p:sldId id="269" r:id="rId16"/>
    <p:sldId id="267" r:id="rId17"/>
    <p:sldId id="270" r:id="rId18"/>
    <p:sldId id="285" r:id="rId19"/>
    <p:sldId id="272" r:id="rId20"/>
    <p:sldId id="273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0CB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298" autoAdjust="0"/>
  </p:normalViewPr>
  <p:slideViewPr>
    <p:cSldViewPr>
      <p:cViewPr varScale="1">
        <p:scale>
          <a:sx n="68" d="100"/>
          <a:sy n="68" d="100"/>
        </p:scale>
        <p:origin x="-1446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EEF18-B791-412A-A175-CF68135AD59C}" type="datetimeFigureOut">
              <a:rPr lang="ru-RU" smtClean="0"/>
              <a:pPr/>
              <a:t>21.06.2017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DAB3D1-4F66-4344-A2C9-B591C9A3E48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09330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B9583C-6139-4B17-B864-FB1C8BF107B7}" type="slidenum">
              <a:rPr lang="ru-RU" smtClean="0">
                <a:solidFill>
                  <a:srgbClr val="000000"/>
                </a:solidFill>
              </a:rPr>
              <a:pPr eaLnBrk="1" hangingPunct="1"/>
              <a:t>2</a:t>
            </a:fld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B2488F-6A93-4D31-8352-39A9C7D5FED5}" type="slidenum">
              <a:rPr lang="ru-RU" smtClean="0">
                <a:solidFill>
                  <a:srgbClr val="000000"/>
                </a:solidFill>
              </a:rPr>
              <a:pPr eaLnBrk="1" hangingPunct="1"/>
              <a:t>6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AB3D1-4F66-4344-A2C9-B591C9A3E483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27458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B9583C-6139-4B17-B864-FB1C8BF107B7}" type="slidenum">
              <a:rPr lang="ru-RU" smtClean="0">
                <a:solidFill>
                  <a:srgbClr val="000000"/>
                </a:solidFill>
              </a:rPr>
              <a:pPr eaLnBrk="1" hangingPunct="1"/>
              <a:t>10</a:t>
            </a:fld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B9583C-6139-4B17-B864-FB1C8BF107B7}" type="slidenum">
              <a:rPr lang="ru-RU" smtClean="0">
                <a:solidFill>
                  <a:srgbClr val="000000"/>
                </a:solidFill>
              </a:rPr>
              <a:pPr eaLnBrk="1" hangingPunct="1"/>
              <a:t>11</a:t>
            </a:fld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 dirty="0"/>
              <a:t>20.01.2009 г.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4CAB63D-EBC9-4F56-84CF-B038C9151F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98652113"/>
      </p:ext>
    </p:extLst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 dirty="0"/>
              <a:t>20.01.2009 г.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99F25E0-E63A-4107-8EEE-346D2F139D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34027968"/>
      </p:ext>
    </p:extLst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 dirty="0"/>
              <a:t>20.01.2009 г.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CF02012-C8FB-4B4B-8F0A-B95BA360F9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80326902"/>
      </p:ext>
    </p:extLst>
  </p:cSld>
  <p:clrMapOvr>
    <a:masterClrMapping/>
  </p:clrMapOvr>
  <p:transition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 dirty="0"/>
              <a:t>20.01.2009 г.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ED90AE3-A8B3-4A15-B8FC-489BDC2DBB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75375490"/>
      </p:ext>
    </p:extLst>
  </p:cSld>
  <p:clrMapOvr>
    <a:masterClrMapping/>
  </p:clrMapOvr>
  <p:transition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4714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714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7D0DE-BB21-413F-AD47-EDE6052CA0F6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21.06.2017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80591-CD35-4C87-988C-FA7FCD33B39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1429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B0269-5381-41B3-8D22-5539587358C0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21.06.2017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2B1B6-D929-4EC0-8093-B1656D20508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315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F89CB-DF08-4F81-BF55-09FFF0526144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21.06.2017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42880-E01F-471A-8FC8-825933FD156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4446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FD91C-0317-41FD-B51C-5330FC276990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21.06.2017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E3906-757D-4B7A-98DA-A0358D48FC4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2788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86062-E9D0-4262-904C-747D3328705A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21.06.2017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EB113-F5C7-441D-9E71-70CC1B6EB02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90074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BBE52-B9E2-46B6-8FF4-8E5CE2714423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21.06.2017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6112A-D5DE-4922-939B-7804BC8C4E8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02388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EBCFC-5189-4A51-BE7E-3195074BEAAF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21.06.2017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D3225-95B5-4C9F-9A78-B870D48C7F9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1823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 dirty="0"/>
              <a:t>20.01.2009 г.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B8BC4C3-5F43-4B24-98C9-4C0128D69C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23821446"/>
      </p:ext>
    </p:extLst>
  </p:cSld>
  <p:clrMapOvr>
    <a:masterClrMapping/>
  </p:clrMapOvr>
  <p:transition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37D5F-0E07-487D-B848-107AAF59FE79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21.06.2017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48C94-54F7-4D6D-88F9-53C11B8CAB3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64397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9913B-D53B-48D5-B9E7-D609E23E4ECF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21.06.2017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C0418-2BEA-40F8-8146-00F966C05DE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83922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3BDC6-3762-4048-82F5-1E112EA73D56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21.06.2017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9B0D1-4481-4DF3-B0EB-0E0098EE0A5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09673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6FF2C-34E6-4F3E-A3A6-034ECD967E4A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21.06.2017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E4020-199D-42E2-89AE-710675230DF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91696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4714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714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54AB4-64AE-4F66-ACC8-BC9351DE574B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21.06.2017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F4DE6-458F-496D-BCF9-9A42F843631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04491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E59A7-2B12-4D72-98D4-A725D8961BF9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21.06.2017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0E32E-A329-414F-AF5F-7431B7D8B4B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22260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28DF7-000D-4095-AD94-27961B61A8B2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21.06.2017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B0390-FEEC-4632-B552-9669084A7E4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21717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08A51-97A7-458D-95D4-420C9115653E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21.06.2017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835ED-9628-4D32-B337-FE24ACA2F35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3395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CBDF3-C9AF-4203-BD32-BF8C43C3339D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21.06.2017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FEB47-109E-4C13-9DB6-266810DA2EE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12988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C9452-2E0F-4895-BCD2-A1B353CB0C9A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21.06.2017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C53AD-B3DE-4668-8892-3839A6C1DDF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4079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 dirty="0"/>
              <a:t>20.01.2009 г.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AE752B9-DBB2-435A-9822-4EA9690E45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01399676"/>
      </p:ext>
    </p:extLst>
  </p:cSld>
  <p:clrMapOvr>
    <a:masterClrMapping/>
  </p:clrMapOvr>
  <p:transition>
    <p:strips dir="r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BFBCF-17B5-4BBF-AB23-927229346424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21.06.2017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FE41A-DA7C-4E48-AC7F-7659BFBFC03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86662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82609-81F1-42B3-AD36-B1092CDC833E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21.06.2017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89092-9774-4D23-BBFD-16EF0C139EC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94368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D9C85-9EEE-4587-A9FD-399F6D227463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21.06.2017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A746E-A9C0-4DAA-88FB-A6B6DA17964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10176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9DD41-F77E-4652-87C6-1CE5E8A8207E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21.06.2017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7EC0C-3B10-4741-A769-C0AAC1427E5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81221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32348-DB77-4FF3-A9FE-45E62590BBC6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21.06.2017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8640C-1926-4A49-BF74-AAC222D1872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53897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4714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714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00946-4594-4D94-9ABB-C90E89124E26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21.06.2017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545CF-22C6-4E5B-B1D5-C0C9EF3D959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3807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DCA9C-B8FF-45DE-9A6F-FAA0D981A824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21.06.2017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A9B3D-C2C4-4632-A325-99BCD382840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97626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BFBD7-C421-47AA-9CFA-FD2F62F1465C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21.06.2017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6EEEB-DCAF-4CF9-ACA9-2265024961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49143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FB968-4BF0-4FFF-B6D0-785BF4D06C7B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21.06.2017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FE3D5-C670-48BC-9034-1F0A940582D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92644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CC6CA-65DC-4156-A99D-45873E472A81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21.06.2017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637DD-460B-48F0-9CA9-D995D415549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7088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 dirty="0"/>
              <a:t>20.01.2009 г.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1893CD8-90F9-4D50-BC1E-96B335EDBB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23133584"/>
      </p:ext>
    </p:extLst>
  </p:cSld>
  <p:clrMapOvr>
    <a:masterClrMapping/>
  </p:clrMapOvr>
  <p:transition>
    <p:strips dir="r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9666F-39F5-409A-9527-5B37B0AAFF6F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21.06.2017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0D057-063A-420E-B16B-672BA5AB175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89337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80947-BBE5-40A8-B725-1E4E56B3955F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21.06.2017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5015A-A883-4C4A-9F5C-F5624F8D175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78305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9EE8E-CE50-4434-9E17-AE10B290B7E6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21.06.2017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A01EF-F09E-40BA-9B96-E24601E0979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51215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6DD76-77B2-417B-A23D-A01D6B960E60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21.06.2017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846B2-F038-48BA-BD1B-022848C74AC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37086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5DF09-3E65-4F6D-9B5A-31AA69C6B588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21.06.2017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7B94A-402E-4BFB-AE0C-D525D984357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84693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3A2EB-FEE4-4A50-9B19-F9A9E75681BD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21.06.2017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BED47-AF42-4C77-B925-87D0E60EAC1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03767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330D99-7466-4EDD-881C-851D50BC814A}" type="datetimeFigureOut">
              <a:rPr lang="ru-RU" smtClean="0">
                <a:solidFill>
                  <a:srgbClr val="4F271C">
                    <a:shade val="50000"/>
                  </a:srgbClr>
                </a:solidFill>
              </a:rPr>
              <a:pPr>
                <a:defRPr/>
              </a:pPr>
              <a:t>21.06.2017</a:t>
            </a:fld>
            <a:endParaRPr lang="ru-RU">
              <a:solidFill>
                <a:srgbClr val="4F271C">
                  <a:shade val="50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F271C">
                  <a:shade val="50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1738230A-04E9-4589-9DB8-61C78BFC0C2F}" type="slidenum">
              <a:rPr lang="ru-RU" smtClean="0">
                <a:solidFill>
                  <a:srgbClr val="4F271C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F271C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A31D3A-E3B1-4E45-9419-CB50EAC7DBE3}" type="datetimeFigureOut">
              <a:rPr lang="ru-RU" smtClean="0">
                <a:solidFill>
                  <a:srgbClr val="4F271C">
                    <a:shade val="50000"/>
                  </a:srgbClr>
                </a:solidFill>
              </a:rPr>
              <a:pPr>
                <a:defRPr/>
              </a:pPr>
              <a:t>21.06.2017</a:t>
            </a:fld>
            <a:endParaRPr lang="ru-RU">
              <a:solidFill>
                <a:srgbClr val="4F271C">
                  <a:shade val="5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4F271C">
                  <a:shade val="50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219D24AF-78A7-434F-B243-03846C85D6D6}" type="slidenum">
              <a:rPr lang="ru-RU" smtClean="0">
                <a:solidFill>
                  <a:srgbClr val="4F271C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F271C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627F90-E3E8-4CA7-A1C6-A7E57EF7FEDC}" type="datetimeFigureOut">
              <a:rPr lang="ru-RU" smtClean="0">
                <a:solidFill>
                  <a:srgbClr val="4F271C">
                    <a:shade val="50000"/>
                  </a:srgbClr>
                </a:solidFill>
              </a:rPr>
              <a:pPr>
                <a:defRPr/>
              </a:pPr>
              <a:t>21.06.2017</a:t>
            </a:fld>
            <a:endParaRPr lang="ru-RU">
              <a:solidFill>
                <a:srgbClr val="4F271C">
                  <a:shade val="50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F271C">
                  <a:shade val="50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D391A2-A85E-4A69-98B6-A0DEF09AD362}" type="slidenum">
              <a:rPr lang="ru-RU" smtClean="0">
                <a:solidFill>
                  <a:srgbClr val="4F271C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F271C">
                  <a:shade val="50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CA1DD5-B439-424E-BF7B-474B8A891168}" type="datetimeFigureOut">
              <a:rPr lang="ru-RU" smtClean="0">
                <a:solidFill>
                  <a:srgbClr val="4F271C">
                    <a:shade val="50000"/>
                  </a:srgbClr>
                </a:solidFill>
              </a:rPr>
              <a:pPr>
                <a:defRPr/>
              </a:pPr>
              <a:t>21.06.2017</a:t>
            </a:fld>
            <a:endParaRPr lang="ru-RU">
              <a:solidFill>
                <a:srgbClr val="4F271C">
                  <a:shade val="5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F271C">
                  <a:shade val="50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F37CDB-184C-4881-B57B-075F3E9D9B7D}" type="slidenum">
              <a:rPr lang="ru-RU" smtClean="0">
                <a:solidFill>
                  <a:srgbClr val="4F271C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F271C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 dirty="0"/>
              <a:t>20.01.2009 г.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2966A5F-4749-4CE6-8A7F-0AB3FC2754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22318411"/>
      </p:ext>
    </p:extLst>
  </p:cSld>
  <p:clrMapOvr>
    <a:masterClrMapping/>
  </p:clrMapOvr>
  <p:transition>
    <p:strips dir="r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DA4CDA-D5A4-4A3C-922E-50ED11C4DBBD}" type="datetimeFigureOut">
              <a:rPr lang="ru-RU" smtClean="0">
                <a:solidFill>
                  <a:srgbClr val="4F271C">
                    <a:shade val="50000"/>
                  </a:srgbClr>
                </a:solidFill>
              </a:rPr>
              <a:pPr>
                <a:defRPr/>
              </a:pPr>
              <a:t>21.06.2017</a:t>
            </a:fld>
            <a:endParaRPr lang="ru-RU">
              <a:solidFill>
                <a:srgbClr val="4F271C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F271C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3180A3C5-CB53-4687-B457-E757CB543740}" type="slidenum">
              <a:rPr lang="ru-RU" smtClean="0">
                <a:solidFill>
                  <a:srgbClr val="4F271C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F271C">
                  <a:shade val="50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116A0A-BA6E-483F-B2BC-FA80E6FE1287}" type="datetimeFigureOut">
              <a:rPr lang="ru-RU" smtClean="0">
                <a:solidFill>
                  <a:srgbClr val="4F271C">
                    <a:shade val="50000"/>
                  </a:srgbClr>
                </a:solidFill>
              </a:rPr>
              <a:pPr>
                <a:defRPr/>
              </a:pPr>
              <a:t>21.06.2017</a:t>
            </a:fld>
            <a:endParaRPr lang="ru-RU">
              <a:solidFill>
                <a:srgbClr val="4F271C">
                  <a:shade val="50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F271C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D66CCC-0C8C-44B7-A2D4-1AC91CF7CFD3}" type="slidenum">
              <a:rPr lang="ru-RU" smtClean="0">
                <a:solidFill>
                  <a:srgbClr val="4F271C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F271C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E55212-0BB2-4F52-B6D7-B7D10A16E59A}" type="datetimeFigureOut">
              <a:rPr lang="ru-RU" smtClean="0">
                <a:solidFill>
                  <a:srgbClr val="4F271C">
                    <a:shade val="50000"/>
                  </a:srgbClr>
                </a:solidFill>
              </a:rPr>
              <a:pPr>
                <a:defRPr/>
              </a:pPr>
              <a:t>21.06.2017</a:t>
            </a:fld>
            <a:endParaRPr lang="ru-RU">
              <a:solidFill>
                <a:srgbClr val="4F271C">
                  <a:shade val="50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F271C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009870-05F2-461B-A4A9-0A25B5FB263F}" type="slidenum">
              <a:rPr lang="ru-RU" smtClean="0">
                <a:solidFill>
                  <a:srgbClr val="4F271C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F271C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FD4050-42E0-46CE-88DA-355D1FD4D6F4}" type="datetimeFigureOut">
              <a:rPr lang="ru-RU" smtClean="0">
                <a:solidFill>
                  <a:srgbClr val="4F271C">
                    <a:shade val="50000"/>
                  </a:srgbClr>
                </a:solidFill>
              </a:rPr>
              <a:pPr>
                <a:defRPr/>
              </a:pPr>
              <a:t>21.06.2017</a:t>
            </a:fld>
            <a:endParaRPr lang="ru-RU">
              <a:solidFill>
                <a:srgbClr val="4F271C">
                  <a:shade val="50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F271C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4DC2CC-4F74-4D47-94D7-6F837646D2C6}" type="slidenum">
              <a:rPr lang="ru-RU" smtClean="0">
                <a:solidFill>
                  <a:srgbClr val="4F271C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F271C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1A2BC2-429B-4D18-A914-723746451995}" type="datetimeFigureOut">
              <a:rPr lang="ru-RU" smtClean="0">
                <a:solidFill>
                  <a:srgbClr val="4F271C">
                    <a:shade val="50000"/>
                  </a:srgbClr>
                </a:solidFill>
              </a:rPr>
              <a:pPr>
                <a:defRPr/>
              </a:pPr>
              <a:t>21.06.2017</a:t>
            </a:fld>
            <a:endParaRPr lang="ru-RU">
              <a:solidFill>
                <a:srgbClr val="4F271C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F271C">
                  <a:shade val="50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4F05FE-90DC-4684-8414-36F6A6E483AA}" type="slidenum">
              <a:rPr lang="ru-RU" smtClean="0">
                <a:solidFill>
                  <a:srgbClr val="4F271C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F271C">
                  <a:shade val="50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5F174A-3341-4E93-A4A2-0E60EB4F763E}" type="datetimeFigureOut">
              <a:rPr lang="ru-RU" smtClean="0">
                <a:solidFill>
                  <a:srgbClr val="4F271C">
                    <a:shade val="50000"/>
                  </a:srgbClr>
                </a:solidFill>
              </a:rPr>
              <a:pPr>
                <a:defRPr/>
              </a:pPr>
              <a:t>21.06.2017</a:t>
            </a:fld>
            <a:endParaRPr lang="ru-RU">
              <a:solidFill>
                <a:srgbClr val="4F271C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F271C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2358C-EA7D-485E-9572-2818844714EB}" type="slidenum">
              <a:rPr lang="ru-RU" smtClean="0">
                <a:solidFill>
                  <a:srgbClr val="4F271C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F271C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845CBB-24BE-4BBE-80AB-E161DCF5373D}" type="datetimeFigureOut">
              <a:rPr lang="ru-RU" smtClean="0">
                <a:solidFill>
                  <a:srgbClr val="4F271C">
                    <a:shade val="50000"/>
                  </a:srgbClr>
                </a:solidFill>
              </a:rPr>
              <a:pPr>
                <a:defRPr/>
              </a:pPr>
              <a:t>21.06.2017</a:t>
            </a:fld>
            <a:endParaRPr lang="ru-RU">
              <a:solidFill>
                <a:srgbClr val="4F271C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F271C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4E263-9958-44B1-8879-E21CEA430A83}" type="slidenum">
              <a:rPr lang="ru-RU" smtClean="0">
                <a:solidFill>
                  <a:srgbClr val="4F271C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F271C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 dirty="0"/>
              <a:t>20.01.2009 г.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966D1C0-713C-445B-9AC0-CF7D1EB669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90191490"/>
      </p:ext>
    </p:extLst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 dirty="0"/>
              <a:t>20.01.2009 г.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6FBB8CB-1722-47E5-BE54-18D1E546AC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7426922"/>
      </p:ext>
    </p:extLst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 dirty="0"/>
              <a:t>20.01.2009 г.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F9746A0-602B-49F2-A0C1-4A74C273EC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12538127"/>
      </p:ext>
    </p:extLst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 dirty="0"/>
              <a:t>20.01.2009 г.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32C8582-388F-4807-B911-22156AB241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0952231"/>
      </p:ext>
    </p:extLst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20.01.2009 г.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19E8E8-0B9B-44D6-8E54-617D3CD0DB4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2536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>
    <p:strips dir="rd"/>
  </p:transition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4608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8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8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8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8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8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8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1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1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1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1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1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1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1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4611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611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611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BB19BD-114F-484C-ACCB-627686CF1748}" type="datetimeFigureOut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21.06.2017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612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612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D9A75A-805A-4268-80FA-6581F6BA3E8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1798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4608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8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8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8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8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8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8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1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1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1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1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1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1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1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4611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611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611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60D85C-4857-4BA9-8206-AC2F5F891FA0}" type="datetimeFigureOut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21.06.2017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612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612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3F2E2B-A1EE-415D-A6DC-DD0FFC5249F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4121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4608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8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8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8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8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8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8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1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1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1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1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1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1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1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4611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611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611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669D16-0B78-46EF-88F8-DF4CE51EAAE0}" type="datetimeFigureOut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21.06.2017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612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612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2DC6FC-DBC6-4B4B-8B8B-EF5FAD651FA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7773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/>
              <a:t>20.01.2009 г.</a:t>
            </a:r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19E8E8-0B9B-44D6-8E54-617D3CD0DB4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sldNum="0" hdr="0" ftr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500034" y="2571744"/>
            <a:ext cx="8358187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400" b="1" i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400" b="1" i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i="1" dirty="0">
                <a:solidFill>
                  <a:srgbClr val="000000"/>
                </a:solidFill>
                <a:latin typeface="Times New Roman" pitchFamily="18" charset="0"/>
              </a:rPr>
              <a:t>Современный урок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i="1" dirty="0">
                <a:solidFill>
                  <a:srgbClr val="000000"/>
                </a:solidFill>
                <a:latin typeface="Times New Roman" pitchFamily="18" charset="0"/>
              </a:rPr>
              <a:t>в условиях реализации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i="1" dirty="0" smtClean="0">
                <a:solidFill>
                  <a:srgbClr val="000000"/>
                </a:solidFill>
                <a:latin typeface="Times New Roman" pitchFamily="18" charset="0"/>
              </a:rPr>
              <a:t>ФГОС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i="1" dirty="0" smtClean="0">
                <a:solidFill>
                  <a:srgbClr val="000000"/>
                </a:solidFill>
                <a:latin typeface="Times New Roman" pitchFamily="18" charset="0"/>
              </a:rPr>
              <a:t>Подготовила: </a:t>
            </a:r>
            <a:r>
              <a:rPr lang="ru-RU" sz="4400" b="1" i="1" dirty="0" err="1" smtClean="0">
                <a:solidFill>
                  <a:srgbClr val="000000"/>
                </a:solidFill>
                <a:latin typeface="Times New Roman" pitchFamily="18" charset="0"/>
              </a:rPr>
              <a:t>Сысолова</a:t>
            </a:r>
            <a:r>
              <a:rPr lang="ru-RU" sz="4400" b="1" i="1" dirty="0" smtClean="0">
                <a:solidFill>
                  <a:srgbClr val="000000"/>
                </a:solidFill>
                <a:latin typeface="Times New Roman" pitchFamily="18" charset="0"/>
              </a:rPr>
              <a:t> Е.М.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400" b="1" i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srgbClr val="000000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</a:t>
            </a:r>
          </a:p>
        </p:txBody>
      </p:sp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434" t="-4277"/>
          <a:stretch>
            <a:fillRect/>
          </a:stretch>
        </p:blipFill>
        <p:spPr bwMode="auto">
          <a:xfrm>
            <a:off x="2357422" y="-214338"/>
            <a:ext cx="4608513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293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0" y="500063"/>
            <a:ext cx="6429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Arial" charset="0"/>
              </a:rPr>
              <a:t>              </a:t>
            </a:r>
            <a:endParaRPr lang="ru-RU" sz="1200" b="1" dirty="0">
              <a:solidFill>
                <a:srgbClr val="00000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000000"/>
                </a:solidFill>
                <a:latin typeface="Arial" charset="0"/>
              </a:rPr>
              <a:t>ФГОС</a:t>
            </a:r>
            <a:r>
              <a:rPr lang="ru-RU" sz="1200" dirty="0">
                <a:solidFill>
                  <a:srgbClr val="000000"/>
                </a:solidFill>
                <a:latin typeface="Arial" charset="0"/>
              </a:rPr>
              <a:t> </a:t>
            </a: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1123436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5" descr="j0410787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37063"/>
            <a:ext cx="2987675" cy="194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3038" y="332656"/>
            <a:ext cx="7313612" cy="5328592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bg1">
                    <a:lumMod val="25000"/>
                  </a:schemeClr>
                </a:solidFill>
              </a:rPr>
              <a:t>Структура урока в рамках деятельностного подхода.</a:t>
            </a:r>
            <a:br>
              <a:rPr lang="ru-RU" b="1" i="1" dirty="0" smtClean="0">
                <a:solidFill>
                  <a:schemeClr val="bg1">
                    <a:lumMod val="25000"/>
                  </a:schemeClr>
                </a:solidFill>
              </a:rPr>
            </a:br>
            <a:r>
              <a:rPr lang="ru-RU" b="1" i="1" dirty="0" smtClean="0">
                <a:solidFill>
                  <a:schemeClr val="bg1">
                    <a:lumMod val="2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bg1">
                    <a:lumMod val="25000"/>
                  </a:schemeClr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1.Организационный </a:t>
            </a:r>
            <a:r>
              <a:rPr lang="ru-RU" sz="2800" b="1" dirty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момент.</a:t>
            </a:r>
            <a:r>
              <a:rPr lang="ru-RU" sz="4400" dirty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/>
            </a:r>
            <a:br>
              <a:rPr lang="ru-RU" sz="4400" dirty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Цель:</a:t>
            </a:r>
            <a:r>
              <a:rPr lang="ru-RU" sz="2400" b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включение учащихся в деятельность на </a:t>
            </a:r>
            <a:r>
              <a:rPr lang="ru-RU" sz="2400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личностно - значимом </a:t>
            </a:r>
            <a:r>
              <a:rPr lang="ru-RU" sz="24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уровне</a:t>
            </a:r>
            <a:r>
              <a:rPr lang="ru-RU" sz="2400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.</a:t>
            </a:r>
            <a:br>
              <a:rPr lang="ru-RU" sz="2400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«Хочу, потому что могу».</a:t>
            </a: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</a:b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9536558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5" descr="j0410787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4437063"/>
            <a:ext cx="1691680" cy="194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332656"/>
            <a:ext cx="7452320" cy="5832648"/>
          </a:xfrm>
        </p:spPr>
        <p:txBody>
          <a:bodyPr/>
          <a:lstStyle/>
          <a:p>
            <a:pPr lvl="0" algn="ctr" eaLnBrk="1" hangingPunct="1"/>
            <a:r>
              <a:rPr lang="ru-RU" sz="2800" b="1" dirty="0">
                <a:solidFill>
                  <a:srgbClr val="C00000"/>
                </a:solidFill>
                <a:cs typeface="Times New Roman" pitchFamily="18" charset="0"/>
              </a:rPr>
              <a:t>II. Актуализация знаний.</a:t>
            </a:r>
            <a:br>
              <a:rPr lang="ru-RU" sz="2800" b="1" dirty="0"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0000"/>
                </a:solidFill>
                <a:cs typeface="Times New Roman" pitchFamily="18" charset="0"/>
              </a:rPr>
              <a:t>Цель</a:t>
            </a:r>
            <a:r>
              <a:rPr lang="ru-RU" sz="2400" b="1" i="1" dirty="0">
                <a:solidFill>
                  <a:srgbClr val="000000"/>
                </a:solidFill>
                <a:cs typeface="Times New Roman" pitchFamily="18" charset="0"/>
              </a:rPr>
              <a:t>:</a:t>
            </a:r>
            <a:r>
              <a:rPr lang="ru-RU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cs typeface="Times New Roman" pitchFamily="18" charset="0"/>
              </a:rPr>
              <a:t>повторение изученного материала, необходимого для «открытия нового знания», и выявление затруднений в индивидуальной деятельности каждого учащегося</a:t>
            </a:r>
            <a:r>
              <a:rPr lang="ru-RU" sz="2400" dirty="0" smtClean="0">
                <a:solidFill>
                  <a:srgbClr val="000000"/>
                </a:solidFill>
                <a:cs typeface="Times New Roman" pitchFamily="18" charset="0"/>
              </a:rPr>
              <a:t>.</a:t>
            </a:r>
            <a:br>
              <a:rPr lang="ru-RU" sz="240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ru-RU" sz="2400" dirty="0">
                <a:cs typeface="Times New Roman" pitchFamily="18" charset="0"/>
              </a:rPr>
              <a:t/>
            </a:r>
            <a:br>
              <a:rPr lang="ru-RU" sz="2400" dirty="0">
                <a:cs typeface="Times New Roman" pitchFamily="18" charset="0"/>
              </a:rPr>
            </a:br>
            <a:r>
              <a:rPr lang="ru-RU" sz="2800" b="1" kern="1200" dirty="0">
                <a:solidFill>
                  <a:srgbClr val="C00000"/>
                </a:solidFill>
                <a:latin typeface="Arial" charset="0"/>
                <a:ea typeface="+mn-ea"/>
                <a:cs typeface="Times New Roman" pitchFamily="18" charset="0"/>
              </a:rPr>
              <a:t>III. Постановка учебной </a:t>
            </a:r>
            <a:r>
              <a:rPr lang="ru-RU" sz="2800" b="1" kern="1200" dirty="0" smtClean="0">
                <a:solidFill>
                  <a:srgbClr val="C00000"/>
                </a:solidFill>
                <a:latin typeface="Arial" charset="0"/>
                <a:ea typeface="+mn-ea"/>
                <a:cs typeface="Times New Roman" pitchFamily="18" charset="0"/>
              </a:rPr>
              <a:t>задачи.</a:t>
            </a:r>
            <a:r>
              <a:rPr lang="ru-RU" sz="2800" kern="1200" dirty="0">
                <a:solidFill>
                  <a:srgbClr val="C00000"/>
                </a:solidFill>
                <a:latin typeface="Arial" charset="0"/>
                <a:ea typeface="+mn-ea"/>
                <a:cs typeface="Times New Roman" pitchFamily="18" charset="0"/>
              </a:rPr>
              <a:t> </a:t>
            </a:r>
            <a:r>
              <a:rPr lang="ru-RU" sz="2800" kern="1200" dirty="0" smtClean="0">
                <a:solidFill>
                  <a:srgbClr val="C00000"/>
                </a:solidFill>
                <a:latin typeface="Arial" charset="0"/>
                <a:ea typeface="+mn-ea"/>
                <a:cs typeface="Times New Roman" pitchFamily="18" charset="0"/>
              </a:rPr>
              <a:t>              </a:t>
            </a:r>
            <a:r>
              <a:rPr lang="ru-RU" sz="2400" b="1" i="1" kern="1200" dirty="0" smtClean="0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/>
              </a:rPr>
              <a:t>Цель</a:t>
            </a:r>
            <a:r>
              <a:rPr lang="ru-RU" sz="2400" b="1" i="1" kern="1200" dirty="0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/>
              </a:rPr>
              <a:t>:</a:t>
            </a:r>
            <a:r>
              <a:rPr lang="ru-RU" sz="2400" b="1" kern="1200" dirty="0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/>
              </a:rPr>
              <a:t> </a:t>
            </a:r>
            <a:r>
              <a:rPr lang="ru-RU" sz="2400" kern="1200" dirty="0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/>
              </a:rPr>
              <a:t>обсуждение </a:t>
            </a:r>
            <a:r>
              <a:rPr lang="ru-RU" sz="2400" kern="1200" dirty="0" smtClean="0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/>
              </a:rPr>
              <a:t>затруднений</a:t>
            </a:r>
            <a:br>
              <a:rPr lang="ru-RU" sz="2400" kern="1200" dirty="0" smtClean="0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/>
              </a:rPr>
            </a:br>
            <a:r>
              <a:rPr lang="ru-RU" sz="2400" kern="1200" dirty="0" smtClean="0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/>
              </a:rPr>
              <a:t> </a:t>
            </a:r>
            <a:r>
              <a:rPr lang="ru-RU" sz="2400" kern="1200" dirty="0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/>
              </a:rPr>
              <a:t>(«Почему возникли затруднения?», </a:t>
            </a:r>
            <a:r>
              <a:rPr lang="ru-RU" sz="2400" kern="1200" dirty="0" smtClean="0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/>
              </a:rPr>
              <a:t/>
            </a:r>
            <a:br>
              <a:rPr lang="ru-RU" sz="2400" kern="1200" dirty="0" smtClean="0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/>
              </a:rPr>
            </a:br>
            <a:r>
              <a:rPr lang="ru-RU" sz="2400" kern="1200" dirty="0" smtClean="0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/>
              </a:rPr>
              <a:t>«</a:t>
            </a:r>
            <a:r>
              <a:rPr lang="ru-RU" sz="2400" kern="1200" dirty="0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/>
              </a:rPr>
              <a:t>Чего мы ещё не знаем?»); </a:t>
            </a:r>
            <a:br>
              <a:rPr lang="ru-RU" sz="2400" kern="1200" dirty="0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/>
              </a:rPr>
            </a:br>
            <a:r>
              <a:rPr lang="ru-RU" sz="2400" kern="1200" dirty="0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/>
              </a:rPr>
              <a:t>проговаривание цели урока в виде вопроса, на который предстоит </a:t>
            </a:r>
            <a:r>
              <a:rPr lang="ru-RU" sz="2400" kern="1200" dirty="0" smtClean="0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/>
              </a:rPr>
              <a:t>ответить, или </a:t>
            </a:r>
            <a:r>
              <a:rPr lang="ru-RU" sz="2400" kern="1200" dirty="0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/>
              </a:rPr>
              <a:t>в виде темы урока.</a:t>
            </a:r>
            <a:br>
              <a:rPr lang="ru-RU" sz="2400" kern="1200" dirty="0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/>
              </a:rPr>
            </a:br>
            <a:endParaRPr lang="ru-RU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6591973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120680"/>
          </a:xfrm>
        </p:spPr>
        <p:txBody>
          <a:bodyPr/>
          <a:lstStyle/>
          <a:p>
            <a:pPr lvl="0" algn="ctr" eaLnBrk="1" hangingPunct="1"/>
            <a:r>
              <a:rPr lang="ru-RU" sz="2800" b="1" kern="1200" dirty="0">
                <a:solidFill>
                  <a:srgbClr val="C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  <a:t>IV. «Открытие нового знания»</a:t>
            </a:r>
            <a:r>
              <a:rPr lang="ru-RU" sz="2800" b="1" kern="1200" dirty="0">
                <a:solidFill>
                  <a:srgbClr val="0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  <a:t> </a:t>
            </a:r>
            <a:br>
              <a:rPr lang="ru-RU" sz="2800" b="1" kern="1200" dirty="0">
                <a:solidFill>
                  <a:srgbClr val="0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</a:br>
            <a:r>
              <a:rPr lang="ru-RU" sz="2400" b="1" kern="1200" dirty="0">
                <a:solidFill>
                  <a:srgbClr val="0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  <a:t>(построение проекта выхода из затруднения).</a:t>
            </a:r>
            <a:r>
              <a:rPr lang="ru-RU" sz="2400" kern="1200" dirty="0">
                <a:solidFill>
                  <a:srgbClr val="0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  <a:t> </a:t>
            </a:r>
            <a:br>
              <a:rPr lang="ru-RU" sz="2400" kern="1200" dirty="0">
                <a:solidFill>
                  <a:srgbClr val="0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</a:br>
            <a:r>
              <a:rPr lang="ru-RU" sz="2400" i="1" kern="1200" dirty="0">
                <a:solidFill>
                  <a:srgbClr val="0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  <a:t>Этап изучения новых знаний и способов </a:t>
            </a:r>
            <a:r>
              <a:rPr lang="ru-RU" sz="2400" i="1" kern="1200" dirty="0" smtClean="0">
                <a:solidFill>
                  <a:srgbClr val="0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  <a:t>действий.</a:t>
            </a:r>
            <a:r>
              <a:rPr lang="ru-RU" sz="2400" i="1" kern="1200" dirty="0">
                <a:solidFill>
                  <a:srgbClr val="0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  <a:t/>
            </a:r>
            <a:br>
              <a:rPr lang="ru-RU" sz="2400" i="1" kern="1200" dirty="0">
                <a:solidFill>
                  <a:srgbClr val="0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</a:br>
            <a:r>
              <a:rPr lang="ru-RU" sz="2400" i="1" kern="1200" dirty="0" smtClean="0">
                <a:solidFill>
                  <a:srgbClr val="0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  <a:t/>
            </a:r>
            <a:br>
              <a:rPr lang="ru-RU" sz="2400" i="1" kern="1200" dirty="0" smtClean="0">
                <a:solidFill>
                  <a:srgbClr val="0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/>
                <a:cs typeface="Times New Roman" pitchFamily="18" charset="0"/>
              </a:rPr>
              <a:t>V</a:t>
            </a:r>
            <a:r>
              <a:rPr lang="ru-RU" sz="2800" b="1" dirty="0">
                <a:solidFill>
                  <a:srgbClr val="C00000"/>
                </a:solidFill>
                <a:effectLst/>
                <a:cs typeface="Times New Roman" pitchFamily="18" charset="0"/>
              </a:rPr>
              <a:t>. Первичное закрепление</a:t>
            </a:r>
            <a:r>
              <a:rPr lang="ru-RU" sz="2800" b="1" dirty="0">
                <a:solidFill>
                  <a:srgbClr val="000000"/>
                </a:solidFill>
                <a:effectLst/>
                <a:cs typeface="Times New Roman" pitchFamily="18" charset="0"/>
              </a:rPr>
              <a:t>.</a:t>
            </a:r>
            <a:r>
              <a:rPr lang="ru-RU" sz="2800" dirty="0">
                <a:effectLst/>
                <a:cs typeface="Times New Roman" pitchFamily="18" charset="0"/>
              </a:rPr>
              <a:t> </a:t>
            </a:r>
            <a:br>
              <a:rPr lang="ru-RU" sz="2800" dirty="0">
                <a:effectLst/>
                <a:cs typeface="Times New Roman" pitchFamily="18" charset="0"/>
              </a:rPr>
            </a:br>
            <a:r>
              <a:rPr lang="ru-RU" sz="2400" i="1" dirty="0">
                <a:effectLst/>
                <a:cs typeface="Times New Roman" pitchFamily="18" charset="0"/>
              </a:rPr>
              <a:t>Этап закрепления  знаний и способов действий</a:t>
            </a:r>
            <a:br>
              <a:rPr lang="ru-RU" sz="2400" i="1" dirty="0">
                <a:effectLst/>
                <a:cs typeface="Times New Roman" pitchFamily="18" charset="0"/>
              </a:rPr>
            </a:br>
            <a:r>
              <a:rPr lang="ru-RU" sz="2400" b="1" dirty="0">
                <a:solidFill>
                  <a:srgbClr val="000000"/>
                </a:solidFill>
                <a:effectLst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effectLst/>
                <a:cs typeface="Times New Roman" pitchFamily="18" charset="0"/>
              </a:rPr>
            </a:br>
            <a:r>
              <a:rPr lang="ru-RU" sz="2400" b="1" i="1" dirty="0">
                <a:solidFill>
                  <a:srgbClr val="000000"/>
                </a:solidFill>
                <a:effectLst/>
                <a:cs typeface="Times New Roman" pitchFamily="18" charset="0"/>
              </a:rPr>
              <a:t>Цель:</a:t>
            </a:r>
            <a:r>
              <a:rPr lang="ru-RU" sz="2400" b="1" dirty="0"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effectLst/>
                <a:cs typeface="Times New Roman" pitchFamily="18" charset="0"/>
              </a:rPr>
              <a:t>проговаривание нового знания, </a:t>
            </a:r>
            <a:r>
              <a:rPr lang="ru-RU" sz="2400" dirty="0" smtClean="0">
                <a:solidFill>
                  <a:srgbClr val="000000"/>
                </a:solidFill>
                <a:effectLst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effectLst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effectLst/>
                <a:cs typeface="Times New Roman" pitchFamily="18" charset="0"/>
              </a:rPr>
              <a:t>запись </a:t>
            </a:r>
            <a:r>
              <a:rPr lang="ru-RU" sz="2400" dirty="0">
                <a:solidFill>
                  <a:srgbClr val="000000"/>
                </a:solidFill>
                <a:effectLst/>
                <a:cs typeface="Times New Roman" pitchFamily="18" charset="0"/>
              </a:rPr>
              <a:t>в виде опорного </a:t>
            </a:r>
            <a:r>
              <a:rPr lang="ru-RU" sz="2400" dirty="0" smtClean="0">
                <a:solidFill>
                  <a:srgbClr val="000000"/>
                </a:solidFill>
                <a:effectLst/>
                <a:cs typeface="Times New Roman" pitchFamily="18" charset="0"/>
              </a:rPr>
              <a:t>сигнала.</a:t>
            </a:r>
            <a:br>
              <a:rPr lang="ru-RU" sz="2400" dirty="0" smtClean="0">
                <a:solidFill>
                  <a:srgbClr val="000000"/>
                </a:solidFill>
                <a:effectLst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effectLst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effectLst/>
                <a:cs typeface="Times New Roman" pitchFamily="18" charset="0"/>
              </a:rPr>
            </a:br>
            <a:r>
              <a:rPr lang="ru-RU" sz="2800" b="1" kern="1200" dirty="0" smtClean="0">
                <a:solidFill>
                  <a:srgbClr val="C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  <a:t>VI</a:t>
            </a:r>
            <a:r>
              <a:rPr lang="ru-RU" sz="2800" b="1" kern="1200" dirty="0">
                <a:solidFill>
                  <a:srgbClr val="C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  <a:t>. </a:t>
            </a:r>
            <a:r>
              <a:rPr lang="ru-RU" sz="2800" b="1" kern="1200" dirty="0" smtClean="0">
                <a:solidFill>
                  <a:srgbClr val="C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  <a:t>Самоанализ </a:t>
            </a:r>
            <a:r>
              <a:rPr lang="ru-RU" sz="2800" b="1" kern="1200" dirty="0">
                <a:solidFill>
                  <a:srgbClr val="C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  <a:t>и самоконтроль</a:t>
            </a:r>
            <a:r>
              <a:rPr lang="ru-RU" sz="2800" kern="1200" dirty="0">
                <a:solidFill>
                  <a:srgbClr val="C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  <a:t> </a:t>
            </a:r>
            <a:br>
              <a:rPr lang="ru-RU" sz="2800" kern="1200" dirty="0">
                <a:solidFill>
                  <a:srgbClr val="C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</a:br>
            <a:r>
              <a:rPr lang="ru-RU" sz="2400" i="1" kern="1200" dirty="0">
                <a:solidFill>
                  <a:srgbClr val="0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  <a:t>Этап  применения  знаний и способов действий</a:t>
            </a:r>
            <a:r>
              <a:rPr lang="ru-RU" sz="2400" kern="1200" dirty="0">
                <a:solidFill>
                  <a:srgbClr val="0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  <a:t/>
            </a:r>
            <a:br>
              <a:rPr lang="ru-RU" sz="2400" kern="1200" dirty="0">
                <a:solidFill>
                  <a:srgbClr val="0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</a:br>
            <a:r>
              <a:rPr lang="ru-RU" sz="2400" kern="1200" dirty="0">
                <a:solidFill>
                  <a:srgbClr val="0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  <a:t/>
            </a:r>
            <a:br>
              <a:rPr lang="ru-RU" sz="2400" kern="1200" dirty="0">
                <a:solidFill>
                  <a:srgbClr val="0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</a:br>
            <a:r>
              <a:rPr lang="ru-RU" sz="2400" b="1" i="1" kern="1200" dirty="0">
                <a:solidFill>
                  <a:srgbClr val="0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  <a:t>Цель:</a:t>
            </a:r>
            <a:r>
              <a:rPr lang="ru-RU" sz="2400" b="1" kern="1200" dirty="0">
                <a:solidFill>
                  <a:srgbClr val="0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  <a:t> </a:t>
            </a:r>
            <a:r>
              <a:rPr lang="ru-RU" sz="2400" kern="1200" dirty="0">
                <a:solidFill>
                  <a:srgbClr val="0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  <a:t>каждый для себя должен сделать вывод о том, что он уже умеет.</a:t>
            </a:r>
            <a:br>
              <a:rPr lang="ru-RU" sz="2400" kern="1200" dirty="0">
                <a:solidFill>
                  <a:srgbClr val="0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</a:br>
            <a:endParaRPr lang="ru-RU" sz="2400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414135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313613" cy="5530626"/>
          </a:xfrm>
        </p:spPr>
        <p:txBody>
          <a:bodyPr/>
          <a:lstStyle/>
          <a:p>
            <a:pPr lvl="0" algn="ctr" eaLnBrk="1" hangingPunct="1"/>
            <a:r>
              <a:rPr lang="ru-RU" sz="2400" b="1" kern="1200" dirty="0">
                <a:solidFill>
                  <a:srgbClr val="C00000"/>
                </a:solidFill>
                <a:latin typeface="Arial" charset="0"/>
                <a:ea typeface="+mn-ea"/>
                <a:cs typeface="Times New Roman" pitchFamily="18" charset="0"/>
              </a:rPr>
              <a:t>VII.  Включение нового знания</a:t>
            </a:r>
            <a:br>
              <a:rPr lang="ru-RU" sz="2400" b="1" kern="1200" dirty="0">
                <a:solidFill>
                  <a:srgbClr val="C00000"/>
                </a:solidFill>
                <a:latin typeface="Arial" charset="0"/>
                <a:ea typeface="+mn-ea"/>
                <a:cs typeface="Times New Roman" pitchFamily="18" charset="0"/>
              </a:rPr>
            </a:br>
            <a:r>
              <a:rPr lang="ru-RU" sz="2400" b="1" kern="1200" dirty="0">
                <a:solidFill>
                  <a:srgbClr val="C00000"/>
                </a:solidFill>
                <a:latin typeface="Arial" charset="0"/>
                <a:ea typeface="+mn-ea"/>
                <a:cs typeface="Times New Roman" pitchFamily="18" charset="0"/>
              </a:rPr>
              <a:t> в систему знаний и повторение.</a:t>
            </a:r>
            <a:br>
              <a:rPr lang="ru-RU" sz="2400" b="1" kern="1200" dirty="0">
                <a:solidFill>
                  <a:srgbClr val="C00000"/>
                </a:solidFill>
                <a:latin typeface="Arial" charset="0"/>
                <a:ea typeface="+mn-ea"/>
                <a:cs typeface="Times New Roman" pitchFamily="18" charset="0"/>
              </a:rPr>
            </a:br>
            <a:r>
              <a:rPr lang="ru-RU" sz="2400" b="1" kern="1200" dirty="0">
                <a:solidFill>
                  <a:srgbClr val="C00000"/>
                </a:solidFill>
                <a:latin typeface="Arial" charset="0"/>
                <a:ea typeface="+mn-ea"/>
                <a:cs typeface="Times New Roman" pitchFamily="18" charset="0"/>
              </a:rPr>
              <a:t/>
            </a:r>
            <a:br>
              <a:rPr lang="ru-RU" sz="2400" b="1" kern="1200" dirty="0">
                <a:solidFill>
                  <a:srgbClr val="C00000"/>
                </a:solidFill>
                <a:latin typeface="Arial" charset="0"/>
                <a:ea typeface="+mn-ea"/>
                <a:cs typeface="Times New Roman" pitchFamily="18" charset="0"/>
              </a:rPr>
            </a:br>
            <a:r>
              <a:rPr lang="ru-RU" sz="2800" b="1" kern="1200" dirty="0">
                <a:solidFill>
                  <a:srgbClr val="C00000"/>
                </a:solidFill>
                <a:latin typeface="Arial" charset="0"/>
                <a:ea typeface="Times New Roman" pitchFamily="18" charset="0"/>
                <a:cs typeface="Arial" charset="0"/>
              </a:rPr>
              <a:t/>
            </a:r>
            <a:br>
              <a:rPr lang="ru-RU" sz="2800" b="1" kern="1200" dirty="0">
                <a:solidFill>
                  <a:srgbClr val="C00000"/>
                </a:solidFill>
                <a:latin typeface="Arial" charset="0"/>
                <a:ea typeface="Times New Roman" pitchFamily="18" charset="0"/>
                <a:cs typeface="Arial" charset="0"/>
              </a:rPr>
            </a:br>
            <a:r>
              <a:rPr lang="ru-RU" sz="2800" b="1" kern="1200" dirty="0">
                <a:solidFill>
                  <a:srgbClr val="C00000"/>
                </a:solidFill>
                <a:latin typeface="Arial" charset="0"/>
                <a:ea typeface="Times New Roman" pitchFamily="18" charset="0"/>
                <a:cs typeface="Arial" charset="0"/>
              </a:rPr>
              <a:t>VIII.   Рефлексия.</a:t>
            </a:r>
            <a:r>
              <a:rPr lang="ru-RU" sz="2800" kern="1200" dirty="0">
                <a:solidFill>
                  <a:srgbClr val="C00000"/>
                </a:solidFill>
                <a:latin typeface="Arial" charset="0"/>
                <a:ea typeface="Times New Roman" pitchFamily="18" charset="0"/>
                <a:cs typeface="Arial" charset="0"/>
              </a:rPr>
              <a:t/>
            </a:r>
            <a:br>
              <a:rPr lang="ru-RU" sz="2800" kern="1200" dirty="0">
                <a:solidFill>
                  <a:srgbClr val="C00000"/>
                </a:solidFill>
                <a:latin typeface="Arial" charset="0"/>
                <a:ea typeface="Times New Roman" pitchFamily="18" charset="0"/>
                <a:cs typeface="Arial" charset="0"/>
              </a:rPr>
            </a:br>
            <a:r>
              <a:rPr lang="ru-RU" sz="2400" b="1" i="1" kern="12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Цель:</a:t>
            </a:r>
            <a:r>
              <a:rPr lang="ru-RU" sz="2400" b="1" kern="12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ru-RU" sz="2400" kern="12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осознание учащимися </a:t>
            </a:r>
            <a:r>
              <a:rPr lang="ru-RU" sz="2400" kern="12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своей УД, </a:t>
            </a:r>
            <a:r>
              <a:rPr lang="ru-RU" sz="2400" kern="12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самооценка результатов деятельности своей и всего класса.</a:t>
            </a:r>
            <a:br>
              <a:rPr lang="ru-RU" sz="2400" kern="12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</a:b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4" name="Picture 4" descr="j0408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5463" y="4868863"/>
            <a:ext cx="2005012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3012987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14375" y="214313"/>
          <a:ext cx="8143876" cy="5942012"/>
        </p:xfrm>
        <a:graphic>
          <a:graphicData uri="http://schemas.openxmlformats.org/drawingml/2006/table">
            <a:tbl>
              <a:tblPr/>
              <a:tblGrid>
                <a:gridCol w="1785938"/>
                <a:gridCol w="3214688"/>
                <a:gridCol w="3143250"/>
              </a:tblGrid>
              <a:tr h="2453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0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Требования к уроку</a:t>
                      </a:r>
                      <a:endParaRPr lang="ru-RU" sz="1400" i="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0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Традиционный урок</a:t>
                      </a:r>
                      <a:endParaRPr lang="ru-RU" sz="1400" i="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0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Урок современного типа</a:t>
                      </a:r>
                      <a:endParaRPr lang="ru-RU" sz="1400" i="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7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Объявление темы урока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Учитель сообщает учащимся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Формулируют сами учащиеся 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7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Сообщение целей и задач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Учитель формулирует и сообщает учащимся, чему должны научиться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Формулируют сами учащиеся, определив границы знания и незнания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Планирование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Учитель сообщает учащимся, какую работу они должны выполнить, чтобы достичь цели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Планирование учащимися способов достижения намеченной цели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2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Практическая деятельность учащихся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Под руководством учителя учащиеся выполняют ряд практических задач (чаще применяется фронтальный метод организации деятельности)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Учащиеся осуществляют учебные действия по намеченному плану (применяется групповой, индивидуальный методы)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Осуществление контроля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Учитель осуществляет контроль за выполнением учащимися практической работы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Учащиеся осуществляют контроль (применяются формы самоконтроля, взаимоконтроля)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Осуществление коррекции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Учитель в ходе выполнения и по итогам выполненной работы учащимися осуществляет коррекцию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Учащиеся формулируют затруднения и осуществляют коррекцию самостоятельно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2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Оценивание учащихся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Учитель осуществляет оценивание учащихся за работу на уроке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Учащиеся дают оценку деятельности по её результатам (</a:t>
                      </a:r>
                      <a:r>
                        <a:rPr lang="ru-RU" sz="1400" dirty="0" err="1">
                          <a:latin typeface="Calibri"/>
                          <a:ea typeface="Calibri"/>
                          <a:cs typeface="Times New Roman"/>
                        </a:rPr>
                        <a:t>самооценивание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, оценивание результатов деятельности товарищей)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Итог урока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Учитель выясняет у учащихся, что они запомнили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Проводится рефлексия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Домашнее задание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Учитель объявляет и комментирует (чаще – задание одно для всех)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Учащиеся могут выбирать задание из предложенных учителем с учётом индивидуальных возможностей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408" name="Прямоугольник 3"/>
          <p:cNvSpPr>
            <a:spLocks noChangeArrowheads="1"/>
          </p:cNvSpPr>
          <p:nvPr/>
        </p:nvSpPr>
        <p:spPr bwMode="auto">
          <a:xfrm>
            <a:off x="0" y="714375"/>
            <a:ext cx="6429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>
                <a:solidFill>
                  <a:prstClr val="black"/>
                </a:solidFill>
              </a:rPr>
              <a:t>ФГОС</a:t>
            </a:r>
            <a:r>
              <a:rPr lang="ru-RU" sz="160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1540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293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2181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319539"/>
          </a:xfrm>
        </p:spPr>
        <p:txBody>
          <a:bodyPr/>
          <a:lstStyle/>
          <a:p>
            <a:pPr>
              <a:defRPr/>
            </a:pPr>
            <a:r>
              <a:rPr lang="ru-RU" sz="2800" i="1" dirty="0" smtClean="0">
                <a:solidFill>
                  <a:srgbClr val="00B050"/>
                </a:solidFill>
              </a:rPr>
              <a:t>Современный урок – это урок, характеризующийся следующими признаками:</a:t>
            </a:r>
            <a:br>
              <a:rPr lang="ru-RU" sz="2800" i="1" dirty="0" smtClean="0">
                <a:solidFill>
                  <a:srgbClr val="00B050"/>
                </a:solidFill>
              </a:rPr>
            </a:br>
            <a:r>
              <a:rPr lang="ru-RU" sz="2800" i="1" dirty="0" smtClean="0">
                <a:solidFill>
                  <a:srgbClr val="00B050"/>
                </a:solidFill>
              </a:rPr>
              <a:t/>
            </a:r>
            <a:br>
              <a:rPr lang="ru-RU" sz="2800" i="1" dirty="0" smtClean="0">
                <a:solidFill>
                  <a:srgbClr val="00B050"/>
                </a:solidFill>
              </a:rPr>
            </a:br>
            <a:r>
              <a:rPr lang="ru-RU" sz="2400" b="1" i="1" dirty="0" smtClean="0">
                <a:solidFill>
                  <a:schemeClr val="tx1"/>
                </a:solidFill>
                <a:effectLst/>
              </a:rPr>
              <a:t>- главной целью урока является развитие каждой личности, в процессе обучения и воспитания;</a:t>
            </a:r>
            <a:br>
              <a:rPr lang="ru-RU" sz="2400" b="1" i="1" dirty="0" smtClean="0">
                <a:solidFill>
                  <a:schemeClr val="tx1"/>
                </a:solidFill>
                <a:effectLst/>
              </a:rPr>
            </a:br>
            <a:r>
              <a:rPr lang="ru-RU" sz="2400" b="1" i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  <a:effectLst/>
              </a:rPr>
            </a:br>
            <a:r>
              <a:rPr lang="ru-RU" sz="2400" b="1" i="1" dirty="0" smtClean="0">
                <a:solidFill>
                  <a:schemeClr val="tx1"/>
                </a:solidFill>
                <a:effectLst/>
              </a:rPr>
              <a:t>- на уроке реализуется </a:t>
            </a:r>
            <a:br>
              <a:rPr lang="ru-RU" sz="2400" b="1" i="1" dirty="0" smtClean="0">
                <a:solidFill>
                  <a:schemeClr val="tx1"/>
                </a:solidFill>
                <a:effectLst/>
              </a:rPr>
            </a:br>
            <a:r>
              <a:rPr lang="ru-RU" sz="2400" b="1" i="1" dirty="0" smtClean="0">
                <a:solidFill>
                  <a:schemeClr val="tx1"/>
                </a:solidFill>
                <a:effectLst/>
              </a:rPr>
              <a:t>личностно – ориентированный подход к обучению;</a:t>
            </a:r>
            <a:br>
              <a:rPr lang="ru-RU" sz="2400" b="1" i="1" dirty="0" smtClean="0">
                <a:solidFill>
                  <a:schemeClr val="tx1"/>
                </a:solidFill>
                <a:effectLst/>
              </a:rPr>
            </a:br>
            <a:r>
              <a:rPr lang="ru-RU" sz="2400" b="1" i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  <a:effectLst/>
              </a:rPr>
            </a:br>
            <a:r>
              <a:rPr lang="ru-RU" sz="2400" b="1" i="1" dirty="0" smtClean="0">
                <a:solidFill>
                  <a:schemeClr val="tx1"/>
                </a:solidFill>
                <a:effectLst/>
              </a:rPr>
              <a:t>- на уроке реализуется </a:t>
            </a:r>
            <a:r>
              <a:rPr lang="ru-RU" sz="2400" b="1" i="1" dirty="0" err="1" smtClean="0">
                <a:solidFill>
                  <a:schemeClr val="tx1"/>
                </a:solidFill>
                <a:effectLst/>
              </a:rPr>
              <a:t>деятельностный</a:t>
            </a:r>
            <a:r>
              <a:rPr lang="ru-RU" sz="2400" b="1" i="1" dirty="0" smtClean="0">
                <a:solidFill>
                  <a:schemeClr val="tx1"/>
                </a:solidFill>
                <a:effectLst/>
              </a:rPr>
              <a:t> подход;</a:t>
            </a:r>
            <a:br>
              <a:rPr lang="ru-RU" sz="2400" b="1" i="1" dirty="0" smtClean="0">
                <a:solidFill>
                  <a:schemeClr val="tx1"/>
                </a:solidFill>
                <a:effectLst/>
              </a:rPr>
            </a:br>
            <a:r>
              <a:rPr lang="ru-RU" sz="2400" b="1" i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  <a:effectLst/>
              </a:rPr>
            </a:br>
            <a:r>
              <a:rPr lang="ru-RU" sz="2400" b="1" i="1" dirty="0" smtClean="0">
                <a:solidFill>
                  <a:schemeClr val="tx1"/>
                </a:solidFill>
                <a:effectLst/>
              </a:rPr>
              <a:t>- организация урока динамична и вариативна;</a:t>
            </a:r>
            <a:br>
              <a:rPr lang="ru-RU" sz="2400" b="1" i="1" dirty="0" smtClean="0">
                <a:solidFill>
                  <a:schemeClr val="tx1"/>
                </a:solidFill>
                <a:effectLst/>
              </a:rPr>
            </a:br>
            <a:r>
              <a:rPr lang="ru-RU" sz="2400" b="1" i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  <a:effectLst/>
              </a:rPr>
            </a:br>
            <a:r>
              <a:rPr lang="ru-RU" sz="2400" b="1" i="1" dirty="0" smtClean="0">
                <a:solidFill>
                  <a:schemeClr val="tx1"/>
                </a:solidFill>
                <a:effectLst/>
              </a:rPr>
              <a:t>- на уроке используются современные педагогические технологии;</a:t>
            </a:r>
            <a:r>
              <a:rPr lang="ru-RU" sz="2400" i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400" i="1" dirty="0" smtClean="0">
                <a:solidFill>
                  <a:schemeClr val="tx1"/>
                </a:solidFill>
                <a:effectLst/>
              </a:rPr>
            </a:br>
            <a:endParaRPr lang="ru-RU" sz="2400" i="1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6567701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ChangeArrowheads="1"/>
          </p:cNvSpPr>
          <p:nvPr/>
        </p:nvSpPr>
        <p:spPr bwMode="auto">
          <a:xfrm>
            <a:off x="785813" y="466954"/>
            <a:ext cx="750093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C00000"/>
                </a:solidFill>
                <a:latin typeface="Calibri" charset="-52"/>
                <a:cs typeface="Times New Roman" pitchFamily="18" charset="0"/>
              </a:rPr>
              <a:t>Учитель,</a:t>
            </a:r>
            <a:r>
              <a:rPr lang="ru-RU" sz="2800" dirty="0" smtClean="0">
                <a:solidFill>
                  <a:srgbClr val="000000"/>
                </a:solidFill>
                <a:latin typeface="Calibri" charset="-52"/>
                <a:cs typeface="Times New Roman" pitchFamily="18" charset="0"/>
              </a:rPr>
              <a:t> его отношение к учебному процессу, его творчество и профессионализм, его желание раскрыть способности каждого ребенка – вот это всё и есть главный ресурс, без которого невозможно воплощение новых стандартов школьного образования. </a:t>
            </a:r>
            <a:endParaRPr lang="ru-RU" sz="28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7107" name="Прямоугольник 2"/>
          <p:cNvSpPr>
            <a:spLocks noChangeArrowheads="1"/>
          </p:cNvSpPr>
          <p:nvPr/>
        </p:nvSpPr>
        <p:spPr bwMode="auto">
          <a:xfrm>
            <a:off x="0" y="714375"/>
            <a:ext cx="6429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smtClean="0">
                <a:solidFill>
                  <a:srgbClr val="000000"/>
                </a:solidFill>
                <a:latin typeface="Arial" charset="0"/>
              </a:rPr>
              <a:t>ФГОС</a:t>
            </a:r>
            <a:r>
              <a:rPr lang="ru-RU" sz="1600" smtClean="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pic>
        <p:nvPicPr>
          <p:cNvPr id="4710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293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3" y="3144610"/>
            <a:ext cx="5040559" cy="3669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67296841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467544" y="-430886"/>
            <a:ext cx="8358187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800" b="1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800" b="1" i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</a:rPr>
              <a:t>Учить детей сегодня трудно,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</a:rPr>
              <a:t>И раньше было нелегко,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</a:rPr>
              <a:t>Читать, считать, писать учили: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</a:rPr>
              <a:t>«Дает корова молоко».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</a:rPr>
              <a:t>Век  ХХ1 – век открытий,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</a:rPr>
              <a:t>Век инноваций, новизны,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</a:rPr>
              <a:t>Но от учителя зависит,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</a:rPr>
              <a:t>Какими дети быть должны.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400" b="1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400" b="1" i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</p:txBody>
      </p:sp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434" t="-4277"/>
          <a:stretch>
            <a:fillRect/>
          </a:stretch>
        </p:blipFill>
        <p:spPr bwMode="auto">
          <a:xfrm>
            <a:off x="5572132" y="3929066"/>
            <a:ext cx="3096343" cy="244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1329654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00188" y="260350"/>
            <a:ext cx="7313612" cy="5184775"/>
          </a:xfrm>
        </p:spPr>
        <p:txBody>
          <a:bodyPr/>
          <a:lstStyle/>
          <a:p>
            <a:pPr algn="ctr" eaLnBrk="1" hangingPunct="1"/>
            <a:r>
              <a:rPr lang="ru-RU" b="1" i="1" dirty="0" smtClean="0">
                <a:solidFill>
                  <a:srgbClr val="002060"/>
                </a:solidFill>
                <a:latin typeface="Calibri" charset="-52"/>
              </a:rPr>
              <a:t>Урок есть часть жизни ребенка, и проживание этой жизни должно совершаться на уровне высокой культуры.</a:t>
            </a:r>
            <a:br>
              <a:rPr lang="ru-RU" b="1" i="1" dirty="0" smtClean="0">
                <a:solidFill>
                  <a:srgbClr val="002060"/>
                </a:solidFill>
                <a:latin typeface="Calibri" charset="-52"/>
              </a:rPr>
            </a:br>
            <a:r>
              <a:rPr lang="ru-RU" b="1" i="1" dirty="0" smtClean="0">
                <a:solidFill>
                  <a:srgbClr val="002060"/>
                </a:solidFill>
                <a:latin typeface="Calibri" charset="-52"/>
              </a:rPr>
              <a:t>Урок – главная составная часть учебного процесса.</a:t>
            </a:r>
            <a:br>
              <a:rPr lang="ru-RU" b="1" i="1" dirty="0" smtClean="0">
                <a:solidFill>
                  <a:srgbClr val="002060"/>
                </a:solidFill>
                <a:latin typeface="Calibri" charset="-52"/>
              </a:rPr>
            </a:br>
            <a:r>
              <a:rPr lang="ru-RU" b="1" i="1" dirty="0" smtClean="0">
                <a:solidFill>
                  <a:srgbClr val="002060"/>
                </a:solidFill>
                <a:latin typeface="Calibri" charset="-52"/>
              </a:rPr>
              <a:t>Учебная деятельность учителя и учащегося в значительной мере </a:t>
            </a:r>
            <a:br>
              <a:rPr lang="ru-RU" b="1" i="1" dirty="0" smtClean="0">
                <a:solidFill>
                  <a:srgbClr val="002060"/>
                </a:solidFill>
                <a:latin typeface="Calibri" charset="-52"/>
              </a:rPr>
            </a:br>
            <a:r>
              <a:rPr lang="ru-RU" b="1" i="1" dirty="0" smtClean="0">
                <a:solidFill>
                  <a:srgbClr val="002060"/>
                </a:solidFill>
                <a:latin typeface="Calibri" charset="-52"/>
              </a:rPr>
              <a:t>сосредотачивается на уроке.</a:t>
            </a:r>
          </a:p>
        </p:txBody>
      </p:sp>
      <p:pic>
        <p:nvPicPr>
          <p:cNvPr id="21507" name="Picture 5" descr="j0410787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37063"/>
            <a:ext cx="2987675" cy="194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98422721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4664075"/>
          </a:xfrm>
        </p:spPr>
        <p:txBody>
          <a:bodyPr/>
          <a:lstStyle/>
          <a:p>
            <a:pPr>
              <a:defRPr/>
            </a:pPr>
            <a:r>
              <a:rPr lang="ru-RU" sz="3600" dirty="0" smtClean="0">
                <a:effectLst/>
              </a:rPr>
              <a:t>Современный урок – это, прежде всего урок, на котором учитель умело использует все возможности для развития личности ученика, ее активного умственного роста, глубокого и осмысленного усвоения знаний, для формирования ее нравственных основ.</a:t>
            </a:r>
            <a:endParaRPr lang="ru-RU" sz="3600" dirty="0">
              <a:effectLst/>
            </a:endParaRP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868863"/>
            <a:ext cx="244792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06951297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1116013" y="857250"/>
            <a:ext cx="7764462" cy="545207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sz="3600" b="1" dirty="0" smtClean="0"/>
              <a:t>Особое место в образовательном процессе занимает система УУД учащихся: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  </a:t>
            </a:r>
            <a:r>
              <a:rPr lang="ru-RU" sz="3600" b="1" i="1" dirty="0" smtClean="0">
                <a:solidFill>
                  <a:srgbClr val="FF0000"/>
                </a:solidFill>
              </a:rPr>
              <a:t>коммуникативные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3600" b="1" i="1" dirty="0" smtClean="0">
                <a:solidFill>
                  <a:srgbClr val="FF0000"/>
                </a:solidFill>
              </a:rPr>
              <a:t>  познавательные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3600" b="1" i="1" dirty="0" smtClean="0">
                <a:solidFill>
                  <a:srgbClr val="FF0000"/>
                </a:solidFill>
              </a:rPr>
              <a:t>  личностные   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3600" b="1" i="1" dirty="0" smtClean="0">
                <a:solidFill>
                  <a:srgbClr val="FF0000"/>
                </a:solidFill>
              </a:rPr>
              <a:t> регулятивные       </a:t>
            </a:r>
          </a:p>
          <a:p>
            <a:pPr marL="0" indent="0" algn="ctr" eaLnBrk="1" hangingPunct="1">
              <a:buNone/>
            </a:pPr>
            <a:r>
              <a:rPr lang="ru-RU" sz="3600" b="1" i="1" dirty="0" smtClean="0">
                <a:solidFill>
                  <a:srgbClr val="FF0000"/>
                </a:solidFill>
              </a:rPr>
              <a:t>      </a:t>
            </a:r>
          </a:p>
          <a:p>
            <a:pPr algn="ctr" eaLnBrk="1" hangingPunct="1">
              <a:buFont typeface="Wingdings" pitchFamily="2" charset="2"/>
              <a:buChar char="ü"/>
            </a:pPr>
            <a:endParaRPr lang="ru-RU" sz="3600" b="1" i="1" dirty="0" smtClean="0">
              <a:solidFill>
                <a:srgbClr val="FF0000"/>
              </a:solidFill>
            </a:endParaRPr>
          </a:p>
          <a:p>
            <a:pPr marL="0" indent="0" eaLnBrk="1" hangingPunct="1">
              <a:buFontTx/>
              <a:buNone/>
            </a:pPr>
            <a:endParaRPr lang="ru-RU" dirty="0" smtClean="0"/>
          </a:p>
        </p:txBody>
      </p:sp>
      <p:sp>
        <p:nvSpPr>
          <p:cNvPr id="23555" name="Дата 2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dirty="0" smtClean="0">
              <a:solidFill>
                <a:srgbClr val="000000"/>
              </a:solidFill>
            </a:endParaRPr>
          </a:p>
        </p:txBody>
      </p:sp>
      <p:pic>
        <p:nvPicPr>
          <p:cNvPr id="23556" name="Picture 4" descr="j0408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5463" y="4868863"/>
            <a:ext cx="2005012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4872208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2"/>
            <a:ext cx="8229600" cy="6175524"/>
          </a:xfrm>
        </p:spPr>
        <p:txBody>
          <a:bodyPr/>
          <a:lstStyle/>
          <a:p>
            <a:pPr>
              <a:defRPr/>
            </a:pPr>
            <a:r>
              <a:rPr lang="ru-RU" b="1" i="1" dirty="0" smtClean="0">
                <a:solidFill>
                  <a:srgbClr val="C00000"/>
                </a:solidFill>
                <a:effectLst/>
              </a:rPr>
              <a:t>Учебная ситуация </a:t>
            </a:r>
            <a:r>
              <a:rPr lang="ru-RU" dirty="0" smtClean="0"/>
              <a:t>– </a:t>
            </a:r>
            <a:r>
              <a:rPr lang="ru-RU" sz="3600" b="1" i="1" dirty="0" smtClean="0">
                <a:effectLst/>
              </a:rPr>
              <a:t>это такая единица учебного процесса, в которой дети с помощью учителя обнаруживают предмет своего действия, исследуют его, совершая разнообразные учебные действия, преобразуют его или предлагают свое описание, частично запоминают.    </a:t>
            </a:r>
            <a:endParaRPr lang="ru-RU" sz="3600" b="1" i="1" dirty="0">
              <a:effectLst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293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97686066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00188" y="1196752"/>
            <a:ext cx="7313612" cy="4968551"/>
          </a:xfrm>
        </p:spPr>
        <p:txBody>
          <a:bodyPr/>
          <a:lstStyle/>
          <a:p>
            <a:pPr algn="ctr" eaLnBrk="1" hangingPunct="1"/>
            <a:r>
              <a:rPr lang="ru-RU" b="1" i="1" dirty="0" smtClean="0">
                <a:solidFill>
                  <a:srgbClr val="002060"/>
                </a:solidFill>
                <a:latin typeface="Calibri" charset="-52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latin typeface="Calibri" charset="-52"/>
              </a:rPr>
            </a:br>
            <a:r>
              <a:rPr lang="ru-RU" b="1" i="1" dirty="0">
                <a:solidFill>
                  <a:srgbClr val="002060"/>
                </a:solidFill>
                <a:latin typeface="Calibri" charset="-52"/>
              </a:rPr>
              <a:t/>
            </a:r>
            <a:br>
              <a:rPr lang="ru-RU" b="1" i="1" dirty="0">
                <a:solidFill>
                  <a:srgbClr val="002060"/>
                </a:solidFill>
                <a:latin typeface="Calibri" charset="-52"/>
              </a:rPr>
            </a:br>
            <a:r>
              <a:rPr lang="ru-RU" b="1" i="1" dirty="0" smtClean="0">
                <a:solidFill>
                  <a:srgbClr val="002060"/>
                </a:solidFill>
                <a:latin typeface="Calibri" charset="-52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latin typeface="Calibri" charset="-52"/>
              </a:rPr>
            </a:br>
            <a:r>
              <a:rPr lang="ru-RU" b="1" i="1" dirty="0" smtClean="0">
                <a:solidFill>
                  <a:srgbClr val="002060"/>
                </a:solidFill>
                <a:latin typeface="Calibri" charset="-52"/>
              </a:rPr>
              <a:t>Создание учебной ситуации должно строится с учетом: </a:t>
            </a:r>
            <a:br>
              <a:rPr lang="ru-RU" b="1" i="1" dirty="0" smtClean="0">
                <a:solidFill>
                  <a:srgbClr val="002060"/>
                </a:solidFill>
                <a:latin typeface="Calibri" charset="-52"/>
              </a:rPr>
            </a:br>
            <a:r>
              <a:rPr lang="ru-RU" b="1" i="1" dirty="0" smtClean="0">
                <a:solidFill>
                  <a:srgbClr val="002060"/>
                </a:solidFill>
                <a:latin typeface="Calibri" charset="-52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latin typeface="Calibri" charset="-52"/>
              </a:rPr>
            </a:br>
            <a:r>
              <a:rPr lang="ru-RU" b="1" i="1" dirty="0" smtClean="0">
                <a:solidFill>
                  <a:schemeClr val="bg1">
                    <a:lumMod val="25000"/>
                  </a:schemeClr>
                </a:solidFill>
                <a:latin typeface="Calibri" charset="-52"/>
              </a:rPr>
              <a:t>возраста ребенка;</a:t>
            </a:r>
            <a:br>
              <a:rPr lang="ru-RU" b="1" i="1" dirty="0" smtClean="0">
                <a:solidFill>
                  <a:schemeClr val="bg1">
                    <a:lumMod val="25000"/>
                  </a:schemeClr>
                </a:solidFill>
                <a:latin typeface="Calibri" charset="-52"/>
              </a:rPr>
            </a:br>
            <a:r>
              <a:rPr lang="ru-RU" b="1" i="1" dirty="0" smtClean="0">
                <a:solidFill>
                  <a:srgbClr val="DE0CB1"/>
                </a:solidFill>
                <a:latin typeface="Calibri" charset="-52"/>
              </a:rPr>
              <a:t/>
            </a:r>
            <a:br>
              <a:rPr lang="ru-RU" b="1" i="1" dirty="0" smtClean="0">
                <a:solidFill>
                  <a:srgbClr val="DE0CB1"/>
                </a:solidFill>
                <a:latin typeface="Calibri" charset="-52"/>
              </a:rPr>
            </a:br>
            <a:r>
              <a:rPr lang="ru-RU" b="1" i="1" dirty="0" smtClean="0">
                <a:solidFill>
                  <a:schemeClr val="bg1">
                    <a:lumMod val="25000"/>
                  </a:schemeClr>
                </a:solidFill>
                <a:latin typeface="Calibri" charset="-52"/>
              </a:rPr>
              <a:t>специфики учебного предмета;</a:t>
            </a:r>
            <a:br>
              <a:rPr lang="ru-RU" b="1" i="1" dirty="0" smtClean="0">
                <a:solidFill>
                  <a:schemeClr val="bg1">
                    <a:lumMod val="25000"/>
                  </a:schemeClr>
                </a:solidFill>
                <a:latin typeface="Calibri" charset="-52"/>
              </a:rPr>
            </a:br>
            <a:r>
              <a:rPr lang="ru-RU" b="1" i="1" dirty="0" smtClean="0">
                <a:solidFill>
                  <a:srgbClr val="DE0CB1"/>
                </a:solidFill>
                <a:latin typeface="Calibri" charset="-52"/>
              </a:rPr>
              <a:t/>
            </a:r>
            <a:br>
              <a:rPr lang="ru-RU" b="1" i="1" dirty="0" smtClean="0">
                <a:solidFill>
                  <a:srgbClr val="DE0CB1"/>
                </a:solidFill>
                <a:latin typeface="Calibri" charset="-52"/>
              </a:rPr>
            </a:br>
            <a:r>
              <a:rPr lang="ru-RU" b="1" i="1" dirty="0" smtClean="0">
                <a:solidFill>
                  <a:schemeClr val="bg1">
                    <a:lumMod val="25000"/>
                  </a:schemeClr>
                </a:solidFill>
                <a:latin typeface="Calibri" charset="-52"/>
              </a:rPr>
              <a:t>меры </a:t>
            </a:r>
            <a:r>
              <a:rPr lang="ru-RU" b="1" i="1" dirty="0" err="1" smtClean="0">
                <a:solidFill>
                  <a:schemeClr val="bg1">
                    <a:lumMod val="25000"/>
                  </a:schemeClr>
                </a:solidFill>
                <a:latin typeface="Calibri" charset="-52"/>
              </a:rPr>
              <a:t>сформированности</a:t>
            </a:r>
            <a:r>
              <a:rPr lang="ru-RU" b="1" i="1" dirty="0" smtClean="0">
                <a:solidFill>
                  <a:schemeClr val="bg1">
                    <a:lumMod val="25000"/>
                  </a:schemeClr>
                </a:solidFill>
                <a:latin typeface="Calibri" charset="-52"/>
              </a:rPr>
              <a:t> универсальных учебных действий учащихся;</a:t>
            </a:r>
            <a:br>
              <a:rPr lang="ru-RU" b="1" i="1" dirty="0" smtClean="0">
                <a:solidFill>
                  <a:schemeClr val="bg1">
                    <a:lumMod val="25000"/>
                  </a:schemeClr>
                </a:solidFill>
                <a:latin typeface="Calibri" charset="-52"/>
              </a:rPr>
            </a:br>
            <a:r>
              <a:rPr lang="ru-RU" b="1" i="1" dirty="0" smtClean="0">
                <a:solidFill>
                  <a:srgbClr val="DE0CB1"/>
                </a:solidFill>
                <a:latin typeface="Calibri" charset="-52"/>
              </a:rPr>
              <a:t/>
            </a:r>
            <a:br>
              <a:rPr lang="ru-RU" b="1" i="1" dirty="0" smtClean="0">
                <a:solidFill>
                  <a:srgbClr val="DE0CB1"/>
                </a:solidFill>
                <a:latin typeface="Calibri" charset="-52"/>
              </a:rPr>
            </a:br>
            <a:r>
              <a:rPr lang="ru-RU" b="1" i="1" dirty="0" smtClean="0">
                <a:solidFill>
                  <a:srgbClr val="DE0CB1"/>
                </a:solidFill>
                <a:latin typeface="Calibri" charset="-52"/>
              </a:rPr>
              <a:t/>
            </a:r>
            <a:br>
              <a:rPr lang="ru-RU" b="1" i="1" dirty="0" smtClean="0">
                <a:solidFill>
                  <a:srgbClr val="DE0CB1"/>
                </a:solidFill>
                <a:latin typeface="Calibri" charset="-52"/>
              </a:rPr>
            </a:br>
            <a:r>
              <a:rPr lang="ru-RU" b="1" i="1" dirty="0" smtClean="0">
                <a:solidFill>
                  <a:srgbClr val="DE0CB1"/>
                </a:solidFill>
                <a:latin typeface="Calibri" charset="-52"/>
              </a:rPr>
              <a:t/>
            </a:r>
            <a:br>
              <a:rPr lang="ru-RU" b="1" i="1" dirty="0" smtClean="0">
                <a:solidFill>
                  <a:srgbClr val="DE0CB1"/>
                </a:solidFill>
                <a:latin typeface="Calibri" charset="-52"/>
              </a:rPr>
            </a:br>
            <a:r>
              <a:rPr lang="ru-RU" b="1" i="1" dirty="0" smtClean="0">
                <a:solidFill>
                  <a:srgbClr val="DE0CB1"/>
                </a:solidFill>
                <a:latin typeface="Calibri" charset="-52"/>
              </a:rPr>
              <a:t/>
            </a:r>
            <a:br>
              <a:rPr lang="ru-RU" b="1" i="1" dirty="0" smtClean="0">
                <a:solidFill>
                  <a:srgbClr val="DE0CB1"/>
                </a:solidFill>
                <a:latin typeface="Calibri" charset="-52"/>
              </a:rPr>
            </a:br>
            <a:endParaRPr lang="ru-RU" b="1" i="1" dirty="0" smtClean="0">
              <a:solidFill>
                <a:srgbClr val="DE0CB1"/>
              </a:solidFill>
              <a:latin typeface="Calibri" charset="-52"/>
            </a:endParaRPr>
          </a:p>
        </p:txBody>
      </p:sp>
      <p:pic>
        <p:nvPicPr>
          <p:cNvPr id="34819" name="Picture 5" descr="j0410787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2555627" cy="194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82432460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>
                <a:effectLst/>
              </a:rPr>
              <a:t>Характеристика деятельности педагога, работающего по ФГОС</a:t>
            </a:r>
            <a:endParaRPr lang="ru-RU" sz="2800" b="1" i="1" dirty="0">
              <a:effectLst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31813852"/>
              </p:ext>
            </p:extLst>
          </p:nvPr>
        </p:nvGraphicFramePr>
        <p:xfrm>
          <a:off x="285720" y="1346708"/>
          <a:ext cx="8643998" cy="4915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5683"/>
                <a:gridCol w="2930729"/>
                <a:gridCol w="3357586"/>
              </a:tblGrid>
              <a:tr h="72497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Предмет изменений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Традиционная деятельность</a:t>
                      </a:r>
                      <a:r>
                        <a:rPr lang="ru-RU" sz="1600" baseline="0" dirty="0" smtClean="0">
                          <a:solidFill>
                            <a:schemeClr val="tx2"/>
                          </a:solidFill>
                        </a:rPr>
                        <a:t> учителя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Деятельность учителя, работающего по ФГОС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85980"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Подготовка уроку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Учитель пользуется жестко структурным конспектом урока.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Учитель пользуется сценарным планом урока</a:t>
                      </a:r>
                      <a:r>
                        <a:rPr lang="ru-RU" sz="1800" b="1" i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  <a:endParaRPr lang="ru-RU" b="1" i="1" dirty="0"/>
                    </a:p>
                  </a:txBody>
                  <a:tcPr/>
                </a:tc>
              </a:tr>
              <a:tr h="1506166"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Основные этапы урока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Объяснение и закрепление учебного материала.</a:t>
                      </a:r>
                    </a:p>
                    <a:p>
                      <a:pPr algn="ctr"/>
                      <a:r>
                        <a:rPr lang="ru-RU" sz="1600" b="1" i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Большое количество времени занимает речь учителя. </a:t>
                      </a:r>
                      <a:endParaRPr lang="ru-RU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Самостоятельная</a:t>
                      </a:r>
                      <a:r>
                        <a:rPr lang="ru-RU" sz="1600" b="1" i="1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деятельность обучающихся.</a:t>
                      </a:r>
                      <a:endParaRPr lang="ru-RU" sz="1600" b="1" i="1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10564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Главная</a:t>
                      </a:r>
                      <a:r>
                        <a:rPr lang="ru-RU" b="1" baseline="0" dirty="0" smtClean="0">
                          <a:solidFill>
                            <a:srgbClr val="C00000"/>
                          </a:solidFill>
                        </a:rPr>
                        <a:t> цель учителя на уроке</a:t>
                      </a:r>
                      <a:endParaRPr lang="ru-RU" b="1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endParaRPr lang="ru-RU" sz="1600" b="1" i="1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450215" algn="ctr">
                        <a:spcAft>
                          <a:spcPts val="0"/>
                        </a:spcAft>
                      </a:pPr>
                      <a:endParaRPr lang="ru-RU" sz="1600" b="1" i="1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Успеть</a:t>
                      </a:r>
                      <a:r>
                        <a:rPr lang="ru-RU" sz="1600" b="1" i="1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выполнить все, что запланировано</a:t>
                      </a:r>
                      <a:endParaRPr lang="ru-RU" sz="1600" b="1" i="1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Организовать</a:t>
                      </a:r>
                      <a:r>
                        <a:rPr lang="ru-RU" sz="1600" b="1" i="1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деятельность детей: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по поиску</a:t>
                      </a:r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и обработке информации;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обобщению способов действия;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постановке учебной задачи;</a:t>
                      </a:r>
                      <a:endParaRPr lang="ru-RU" sz="1600" b="1" i="1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072198" y="5286388"/>
            <a:ext cx="228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ru-RU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895921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>
                <a:effectLst/>
              </a:rPr>
              <a:t>Характеристика деятельности педагога, работающего по ФГОС</a:t>
            </a:r>
            <a:endParaRPr lang="ru-RU" sz="2800" b="1" i="1" dirty="0">
              <a:effectLst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31813852"/>
              </p:ext>
            </p:extLst>
          </p:nvPr>
        </p:nvGraphicFramePr>
        <p:xfrm>
          <a:off x="214282" y="1500173"/>
          <a:ext cx="8715436" cy="51186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5151"/>
                <a:gridCol w="2954950"/>
                <a:gridCol w="3385335"/>
              </a:tblGrid>
              <a:tr h="92869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Предмет изменений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Традиционная деятельность</a:t>
                      </a:r>
                      <a:r>
                        <a:rPr lang="ru-RU" sz="1600" baseline="0" dirty="0" smtClean="0">
                          <a:solidFill>
                            <a:schemeClr val="tx2"/>
                          </a:solidFill>
                        </a:rPr>
                        <a:t> учителя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Деятельность учителя, работающего по ФГОС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50019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Формулировка заданий для обучающихся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Формулировки: решите, спишите, сравните, найдите и т.д.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Формулировки: проанализируйте, докажите, выразите</a:t>
                      </a:r>
                      <a:r>
                        <a:rPr lang="ru-RU" sz="1600" b="1" i="1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символом, создайте схему или модель, измените, придумайте. </a:t>
                      </a:r>
                      <a:endParaRPr lang="ru-RU" sz="1600" b="1" i="1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1071571"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Форма урока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45021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Преимущественно фронтальная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Преимущественно групповая и /или индивидуальная</a:t>
                      </a:r>
                    </a:p>
                  </a:txBody>
                  <a:tcPr/>
                </a:tc>
              </a:tr>
              <a:tr h="1618214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Взаимодействие</a:t>
                      </a:r>
                      <a:r>
                        <a:rPr lang="ru-RU" b="1" baseline="0" dirty="0" smtClean="0">
                          <a:solidFill>
                            <a:srgbClr val="C00000"/>
                          </a:solidFill>
                        </a:rPr>
                        <a:t> с родителями обучающихся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Родители не включены в образовательный процесс.</a:t>
                      </a:r>
                    </a:p>
                    <a:p>
                      <a:pPr indent="450215" algn="ctr">
                        <a:spcAft>
                          <a:spcPts val="0"/>
                        </a:spcAft>
                      </a:pPr>
                      <a:endParaRPr lang="ru-RU" sz="1600" b="1" i="1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Информированность родителей обучающихся. Они имеют возможность участвовать в образовательном процессе.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072198" y="5286388"/>
            <a:ext cx="228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ru-RU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8959210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>
                <a:effectLst/>
              </a:rPr>
              <a:t>Характеристика деятельности педагога, работающего по ФГОС</a:t>
            </a:r>
            <a:endParaRPr lang="ru-RU" sz="2800" b="1" i="1" dirty="0">
              <a:effectLst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31813852"/>
              </p:ext>
            </p:extLst>
          </p:nvPr>
        </p:nvGraphicFramePr>
        <p:xfrm>
          <a:off x="214282" y="1346708"/>
          <a:ext cx="8786874" cy="5087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16"/>
                <a:gridCol w="2928958"/>
                <a:gridCol w="3571900"/>
              </a:tblGrid>
              <a:tr h="65353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Предмет изменений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Традиционная деятельность</a:t>
                      </a:r>
                      <a:r>
                        <a:rPr lang="ru-RU" sz="1600" baseline="0" dirty="0" smtClean="0">
                          <a:solidFill>
                            <a:schemeClr val="tx2"/>
                          </a:solidFill>
                        </a:rPr>
                        <a:t> учителя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Деятельность учителя, работающего по ФГОС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2869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Образовательная</a:t>
                      </a:r>
                      <a:r>
                        <a:rPr lang="ru-RU" b="1" baseline="0" dirty="0" smtClean="0">
                          <a:solidFill>
                            <a:srgbClr val="C00000"/>
                          </a:solidFill>
                        </a:rPr>
                        <a:t> среда</a:t>
                      </a:r>
                      <a:endParaRPr lang="ru-RU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Создается</a:t>
                      </a:r>
                      <a:r>
                        <a:rPr lang="ru-RU" sz="1600" b="1" i="1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учителем.</a:t>
                      </a:r>
                    </a:p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600" b="1" i="1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Выставки работ обучающихся.</a:t>
                      </a:r>
                      <a:endParaRPr lang="ru-RU" sz="1600" b="1" i="1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Создается</a:t>
                      </a:r>
                      <a:r>
                        <a:rPr lang="ru-RU" sz="1600" b="1" i="1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обучающимися.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Дети изготавливают учебный материал, проводят презентации.</a:t>
                      </a:r>
                    </a:p>
                  </a:txBody>
                  <a:tcPr/>
                </a:tc>
              </a:tr>
              <a:tr h="1071570"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ru-RU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ru-RU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ru-RU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Результаты</a:t>
                      </a:r>
                      <a:r>
                        <a:rPr lang="ru-RU" b="1" baseline="0" dirty="0" smtClean="0">
                          <a:solidFill>
                            <a:srgbClr val="C00000"/>
                          </a:solidFill>
                        </a:rPr>
                        <a:t> обучения</a:t>
                      </a:r>
                      <a:endParaRPr lang="ru-RU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45021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600" b="1" i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предметные</a:t>
                      </a:r>
                      <a:r>
                        <a:rPr lang="ru-RU" sz="1600" b="1" i="1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результаты;</a:t>
                      </a:r>
                    </a:p>
                    <a:p>
                      <a:pPr marL="0" marR="0" indent="45021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1600" b="1" i="1" baseline="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indent="45021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600" b="1" i="1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нет портфолио обучающегося;</a:t>
                      </a:r>
                    </a:p>
                    <a:p>
                      <a:pPr marL="0" marR="0" indent="45021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lang="ru-RU" sz="1600" b="1" i="1" baseline="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indent="45021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600" b="1" i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основная оценка- оценка учителя;</a:t>
                      </a:r>
                    </a:p>
                    <a:p>
                      <a:pPr marL="0" marR="0" indent="45021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1600" b="1" i="1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indent="45021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600" b="1" i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важны положительные оценки учеников по итогам контрольных работ</a:t>
                      </a:r>
                    </a:p>
                    <a:p>
                      <a:pPr indent="450215" algn="l">
                        <a:spcAft>
                          <a:spcPts val="0"/>
                        </a:spcAft>
                      </a:pPr>
                      <a:endParaRPr lang="ru-RU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600" b="1" i="1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не только предметные результаты, но и личностные, </a:t>
                      </a:r>
                      <a:r>
                        <a:rPr lang="ru-RU" sz="1600" b="1" i="1" baseline="0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метапредметные</a:t>
                      </a:r>
                      <a:r>
                        <a:rPr lang="ru-RU" sz="1600" b="1" i="1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;</a:t>
                      </a:r>
                    </a:p>
                    <a:p>
                      <a:pPr indent="450215" algn="l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endParaRPr lang="ru-RU" sz="1600" b="1" i="1" baseline="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450215" algn="l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600" b="1" i="1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создание </a:t>
                      </a:r>
                      <a:r>
                        <a:rPr lang="ru-RU" sz="1600" b="1" i="1" baseline="0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портфолио</a:t>
                      </a:r>
                      <a:r>
                        <a:rPr lang="ru-RU" sz="1600" b="1" i="1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;</a:t>
                      </a:r>
                    </a:p>
                    <a:p>
                      <a:pPr indent="450215" algn="l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endParaRPr lang="ru-RU" sz="1600" b="1" i="1" baseline="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450215" algn="l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600" b="1" i="1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ориентир на самооценку обучающегося, формирование адекватной самооценки;</a:t>
                      </a:r>
                    </a:p>
                    <a:p>
                      <a:pPr indent="450215" algn="l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endParaRPr lang="ru-RU" sz="1600" b="1" i="1" baseline="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450215" algn="l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600" b="1" i="1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Учет динамики результатов обучения детей относительно самих  себя. Оценка промежуточных результатов обучения;</a:t>
                      </a:r>
                      <a:endParaRPr lang="ru-RU" sz="1600" b="1" i="1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072198" y="5286388"/>
            <a:ext cx="228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ru-RU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895921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Шаблон оформления 'Надпись крупным планом'">
  <a:themeElements>
    <a:clrScheme name="Шаблон оформления 'Надпись крупным планом'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Шаблон оформления 'Надпись крупным планом'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оформления 'Надпись крупным планом'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Равновесие">
  <a:themeElements>
    <a:clrScheme name="Равновесие 8">
      <a:dk1>
        <a:srgbClr val="000000"/>
      </a:dk1>
      <a:lt1>
        <a:srgbClr val="DDDDDD"/>
      </a:lt1>
      <a:dk2>
        <a:srgbClr val="000000"/>
      </a:dk2>
      <a:lt2>
        <a:srgbClr val="B8B7D1"/>
      </a:lt2>
      <a:accent1>
        <a:srgbClr val="F1F0F4"/>
      </a:accent1>
      <a:accent2>
        <a:srgbClr val="C1BCFC"/>
      </a:accent2>
      <a:accent3>
        <a:srgbClr val="EBEBEB"/>
      </a:accent3>
      <a:accent4>
        <a:srgbClr val="000000"/>
      </a:accent4>
      <a:accent5>
        <a:srgbClr val="F7F6F8"/>
      </a:accent5>
      <a:accent6>
        <a:srgbClr val="AFAAE4"/>
      </a:accent6>
      <a:hlink>
        <a:srgbClr val="5454C6"/>
      </a:hlink>
      <a:folHlink>
        <a:srgbClr val="6A6F86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Равновесие">
  <a:themeElements>
    <a:clrScheme name="Равновесие 8">
      <a:dk1>
        <a:srgbClr val="000000"/>
      </a:dk1>
      <a:lt1>
        <a:srgbClr val="DDDDDD"/>
      </a:lt1>
      <a:dk2>
        <a:srgbClr val="000000"/>
      </a:dk2>
      <a:lt2>
        <a:srgbClr val="B8B7D1"/>
      </a:lt2>
      <a:accent1>
        <a:srgbClr val="F1F0F4"/>
      </a:accent1>
      <a:accent2>
        <a:srgbClr val="C1BCFC"/>
      </a:accent2>
      <a:accent3>
        <a:srgbClr val="EBEBEB"/>
      </a:accent3>
      <a:accent4>
        <a:srgbClr val="000000"/>
      </a:accent4>
      <a:accent5>
        <a:srgbClr val="F7F6F8"/>
      </a:accent5>
      <a:accent6>
        <a:srgbClr val="AFAAE4"/>
      </a:accent6>
      <a:hlink>
        <a:srgbClr val="5454C6"/>
      </a:hlink>
      <a:folHlink>
        <a:srgbClr val="6A6F86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Равновесие">
  <a:themeElements>
    <a:clrScheme name="Равновесие 8">
      <a:dk1>
        <a:srgbClr val="000000"/>
      </a:dk1>
      <a:lt1>
        <a:srgbClr val="DDDDDD"/>
      </a:lt1>
      <a:dk2>
        <a:srgbClr val="000000"/>
      </a:dk2>
      <a:lt2>
        <a:srgbClr val="B8B7D1"/>
      </a:lt2>
      <a:accent1>
        <a:srgbClr val="F1F0F4"/>
      </a:accent1>
      <a:accent2>
        <a:srgbClr val="C1BCFC"/>
      </a:accent2>
      <a:accent3>
        <a:srgbClr val="EBEBEB"/>
      </a:accent3>
      <a:accent4>
        <a:srgbClr val="000000"/>
      </a:accent4>
      <a:accent5>
        <a:srgbClr val="F7F6F8"/>
      </a:accent5>
      <a:accent6>
        <a:srgbClr val="AFAAE4"/>
      </a:accent6>
      <a:hlink>
        <a:srgbClr val="5454C6"/>
      </a:hlink>
      <a:folHlink>
        <a:srgbClr val="6A6F86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713</Words>
  <Application>Microsoft Office PowerPoint</Application>
  <PresentationFormat>Экран (4:3)</PresentationFormat>
  <Paragraphs>142</Paragraphs>
  <Slides>17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Шаблон оформления 'Надпись крупным планом'</vt:lpstr>
      <vt:lpstr>1_Равновесие</vt:lpstr>
      <vt:lpstr>2_Равновесие</vt:lpstr>
      <vt:lpstr>Равновесие</vt:lpstr>
      <vt:lpstr>Трек</vt:lpstr>
      <vt:lpstr>Слайд 1</vt:lpstr>
      <vt:lpstr>Урок есть часть жизни ребенка, и проживание этой жизни должно совершаться на уровне высокой культуры. Урок – главная составная часть учебного процесса. Учебная деятельность учителя и учащегося в значительной мере  сосредотачивается на уроке.</vt:lpstr>
      <vt:lpstr>Современный урок – это, прежде всего урок, на котором учитель умело использует все возможности для развития личности ученика, ее активного умственного роста, глубокого и осмысленного усвоения знаний, для формирования ее нравственных основ.</vt:lpstr>
      <vt:lpstr>Слайд 4</vt:lpstr>
      <vt:lpstr>Учебная ситуация – это такая единица учебного процесса, в которой дети с помощью учителя обнаруживают предмет своего действия, исследуют его, совершая разнообразные учебные действия, преобразуют его или предлагают свое описание, частично запоминают.    </vt:lpstr>
      <vt:lpstr>   Создание учебной ситуации должно строится с учетом:   возраста ребенка;  специфики учебного предмета;  меры сформированности универсальных учебных действий учащихся;     </vt:lpstr>
      <vt:lpstr>Характеристика деятельности педагога, работающего по ФГОС</vt:lpstr>
      <vt:lpstr>Характеристика деятельности педагога, работающего по ФГОС</vt:lpstr>
      <vt:lpstr>Характеристика деятельности педагога, работающего по ФГОС</vt:lpstr>
      <vt:lpstr>Структура урока в рамках деятельностного подхода.  1.Организационный момент. Цель: включение учащихся в деятельность на личностно - значимом уровне.  «Хочу, потому что могу». </vt:lpstr>
      <vt:lpstr>II. Актуализация знаний. Цель: повторение изученного материала, необходимого для «открытия нового знания», и выявление затруднений в индивидуальной деятельности каждого учащегося.  III. Постановка учебной задачи.               Цель: обсуждение затруднений  («Почему возникли затруднения?»,  «Чего мы ещё не знаем?»);  проговаривание цели урока в виде вопроса, на который предстоит ответить, или в виде темы урока. </vt:lpstr>
      <vt:lpstr>IV. «Открытие нового знания»  (построение проекта выхода из затруднения).  Этап изучения новых знаний и способов действий.  V. Первичное закрепление.  Этап закрепления  знаний и способов действий  Цель: проговаривание нового знания,  запись в виде опорного сигнала.  VI. Самоанализ и самоконтроль  Этап  применения  знаний и способов действий  Цель: каждый для себя должен сделать вывод о том, что он уже умеет. </vt:lpstr>
      <vt:lpstr>VII.  Включение нового знания  в систему знаний и повторение.   VIII.   Рефлексия. Цель: осознание учащимися своей УД, самооценка результатов деятельности своей и всего класса. </vt:lpstr>
      <vt:lpstr>Слайд 14</vt:lpstr>
      <vt:lpstr>Современный урок – это урок, характеризующийся следующими признаками:  - главной целью урока является развитие каждой личности, в процессе обучения и воспитания;  - на уроке реализуется  личностно – ориентированный подход к обучению;  - на уроке реализуется деятельностный подход;  - организация урока динамична и вариативна;  - на уроке используются современные педагогические технологии; </vt:lpstr>
      <vt:lpstr>Слайд 16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</dc:creator>
  <cp:lastModifiedBy>Админ</cp:lastModifiedBy>
  <cp:revision>37</cp:revision>
  <dcterms:created xsi:type="dcterms:W3CDTF">2013-03-26T15:59:35Z</dcterms:created>
  <dcterms:modified xsi:type="dcterms:W3CDTF">2017-06-21T08:39:18Z</dcterms:modified>
</cp:coreProperties>
</file>