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ru-RU"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ru-RU"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ru-RU"/>
            </a:p>
          </p:txBody>
        </p:sp>
      </p:grpSp>
      <p:sp>
        <p:nvSpPr>
          <p:cNvPr id="71687" name="Rectangle 7"/>
          <p:cNvSpPr>
            <a:spLocks noGrp="1" noChangeArrowheads="1"/>
          </p:cNvSpPr>
          <p:nvPr>
            <p:ph type="ctrTitle"/>
          </p:nvPr>
        </p:nvSpPr>
        <p:spPr>
          <a:xfrm>
            <a:off x="228600" y="1427163"/>
            <a:ext cx="8077200" cy="1609725"/>
          </a:xfrm>
        </p:spPr>
        <p:txBody>
          <a:bodyPr/>
          <a:lstStyle>
            <a:lvl1pPr>
              <a:defRPr sz="4600"/>
            </a:lvl1pPr>
          </a:lstStyle>
          <a:p>
            <a:r>
              <a:rPr lang="ru-RU"/>
              <a:t>Образец заголовка</a:t>
            </a:r>
          </a:p>
        </p:txBody>
      </p:sp>
      <p:sp>
        <p:nvSpPr>
          <p:cNvPr id="716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ru-RU"/>
              <a:t>Образец подзаголовка</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fld id="{47516001-A214-43EA-A17A-D0F939A73D0C}" type="datetimeFigureOut">
              <a:rPr lang="ru-RU"/>
              <a:pPr>
                <a:defRPr/>
              </a:pPr>
              <a:t>25.06.2017</a:t>
            </a:fld>
            <a:endParaRPr lang="ru-RU"/>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ru-RU"/>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408E2991-0438-43CD-B071-B4A5C153A2A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057116B4-3900-434B-9C91-2C112693463C}" type="datetimeFigureOut">
              <a:rPr lang="ru-RU"/>
              <a:pPr>
                <a:defRPr/>
              </a:pPr>
              <a:t>25.06.2017</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F69AFE83-614A-45B1-BF11-7D0DFA81C68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0013" y="228600"/>
            <a:ext cx="2084387" cy="5791200"/>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195263" y="228600"/>
            <a:ext cx="6102350" cy="5791200"/>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DA2526A7-54FF-4BDF-BFF3-5B4D630EFB82}" type="datetimeFigureOut">
              <a:rPr lang="ru-RU"/>
              <a:pPr>
                <a:defRPr/>
              </a:pPr>
              <a:t>25.06.2017</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CFFD8722-2EC1-41F5-AB14-4C8626507CC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00DC9D41-6C87-45E5-9442-B587EF59490E}" type="datetimeFigureOut">
              <a:rPr lang="ru-RU"/>
              <a:pPr>
                <a:defRPr/>
              </a:pPr>
              <a:t>25.06.2017</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781F8A05-A3C2-486F-B3F7-006FE7D4B42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fld id="{8DCC0071-F70C-4843-840F-9E915B2A95C5}" type="datetimeFigureOut">
              <a:rPr lang="ru-RU"/>
              <a:pPr>
                <a:defRPr/>
              </a:pPr>
              <a:t>25.06.2017</a:t>
            </a:fld>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D7585CF9-11F9-4CAF-B587-7EC7370EDA6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fld id="{96899A5C-9EB7-4481-BAB7-F67E8FD3FCA6}" type="datetimeFigureOut">
              <a:rPr lang="ru-RU"/>
              <a:pPr>
                <a:defRPr/>
              </a:pPr>
              <a:t>25.06.2017</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8B4E3377-CC6B-4685-923D-CE7C8678E84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fld id="{2DE78CBF-EF55-4F87-9EFE-F86D463D89A9}" type="datetimeFigureOut">
              <a:rPr lang="ru-RU"/>
              <a:pPr>
                <a:defRPr/>
              </a:pPr>
              <a:t>25.06.2017</a:t>
            </a:fld>
            <a:endParaRPr lang="ru-RU"/>
          </a:p>
        </p:txBody>
      </p:sp>
      <p:sp>
        <p:nvSpPr>
          <p:cNvPr id="8" name="Rectangle 9"/>
          <p:cNvSpPr>
            <a:spLocks noGrp="1" noChangeArrowheads="1"/>
          </p:cNvSpPr>
          <p:nvPr>
            <p:ph type="ftr" sz="quarter" idx="11"/>
          </p:nvPr>
        </p:nvSpPr>
        <p:spPr>
          <a:ln/>
        </p:spPr>
        <p:txBody>
          <a:bodyPr/>
          <a:lstStyle>
            <a:lvl1pPr>
              <a:defRPr/>
            </a:lvl1pPr>
          </a:lstStyle>
          <a:p>
            <a:pPr>
              <a:defRPr/>
            </a:pPr>
            <a:endParaRPr lang="ru-RU"/>
          </a:p>
        </p:txBody>
      </p:sp>
      <p:sp>
        <p:nvSpPr>
          <p:cNvPr id="9" name="Rectangle 10"/>
          <p:cNvSpPr>
            <a:spLocks noGrp="1" noChangeArrowheads="1"/>
          </p:cNvSpPr>
          <p:nvPr>
            <p:ph type="sldNum" sz="quarter" idx="12"/>
          </p:nvPr>
        </p:nvSpPr>
        <p:spPr>
          <a:ln/>
        </p:spPr>
        <p:txBody>
          <a:bodyPr/>
          <a:lstStyle>
            <a:lvl1pPr>
              <a:defRPr/>
            </a:lvl1pPr>
          </a:lstStyle>
          <a:p>
            <a:pPr>
              <a:defRPr/>
            </a:pPr>
            <a:fld id="{1EF9FBEF-686B-4F21-94D8-1549656719F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pPr>
              <a:defRPr/>
            </a:pPr>
            <a:fld id="{4B6A97A8-110A-40CD-BE0E-6A43A62B696B}" type="datetimeFigureOut">
              <a:rPr lang="ru-RU"/>
              <a:pPr>
                <a:defRPr/>
              </a:pPr>
              <a:t>25.06.2017</a:t>
            </a:fld>
            <a:endParaRPr lang="ru-RU"/>
          </a:p>
        </p:txBody>
      </p:sp>
      <p:sp>
        <p:nvSpPr>
          <p:cNvPr id="4" name="Rectangle 9"/>
          <p:cNvSpPr>
            <a:spLocks noGrp="1" noChangeArrowheads="1"/>
          </p:cNvSpPr>
          <p:nvPr>
            <p:ph type="ftr" sz="quarter" idx="11"/>
          </p:nvPr>
        </p:nvSpPr>
        <p:spPr>
          <a:ln/>
        </p:spPr>
        <p:txBody>
          <a:bodyPr/>
          <a:lstStyle>
            <a:lvl1pPr>
              <a:defRPr/>
            </a:lvl1pPr>
          </a:lstStyle>
          <a:p>
            <a:pPr>
              <a:defRPr/>
            </a:pPr>
            <a:endParaRPr lang="ru-RU"/>
          </a:p>
        </p:txBody>
      </p:sp>
      <p:sp>
        <p:nvSpPr>
          <p:cNvPr id="5" name="Rectangle 10"/>
          <p:cNvSpPr>
            <a:spLocks noGrp="1" noChangeArrowheads="1"/>
          </p:cNvSpPr>
          <p:nvPr>
            <p:ph type="sldNum" sz="quarter" idx="12"/>
          </p:nvPr>
        </p:nvSpPr>
        <p:spPr>
          <a:ln/>
        </p:spPr>
        <p:txBody>
          <a:bodyPr/>
          <a:lstStyle>
            <a:lvl1pPr>
              <a:defRPr/>
            </a:lvl1pPr>
          </a:lstStyle>
          <a:p>
            <a:pPr>
              <a:defRPr/>
            </a:pPr>
            <a:fld id="{B3EC5BFD-4658-4FDF-801F-69B1F80C5E2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925EA8C1-E290-4DF4-A05C-F08BF290FA2D}" type="datetimeFigureOut">
              <a:rPr lang="ru-RU"/>
              <a:pPr>
                <a:defRPr/>
              </a:pPr>
              <a:t>25.06.2017</a:t>
            </a:fld>
            <a:endParaRPr lang="ru-RU"/>
          </a:p>
        </p:txBody>
      </p:sp>
      <p:sp>
        <p:nvSpPr>
          <p:cNvPr id="3" name="Rectangle 9"/>
          <p:cNvSpPr>
            <a:spLocks noGrp="1" noChangeArrowheads="1"/>
          </p:cNvSpPr>
          <p:nvPr>
            <p:ph type="ftr" sz="quarter" idx="11"/>
          </p:nvPr>
        </p:nvSpPr>
        <p:spPr>
          <a:ln/>
        </p:spPr>
        <p:txBody>
          <a:bodyPr/>
          <a:lstStyle>
            <a:lvl1pPr>
              <a:defRPr/>
            </a:lvl1pPr>
          </a:lstStyle>
          <a:p>
            <a:pPr>
              <a:defRPr/>
            </a:pPr>
            <a:endParaRPr lang="ru-RU"/>
          </a:p>
        </p:txBody>
      </p:sp>
      <p:sp>
        <p:nvSpPr>
          <p:cNvPr id="4" name="Rectangle 10"/>
          <p:cNvSpPr>
            <a:spLocks noGrp="1" noChangeArrowheads="1"/>
          </p:cNvSpPr>
          <p:nvPr>
            <p:ph type="sldNum" sz="quarter" idx="12"/>
          </p:nvPr>
        </p:nvSpPr>
        <p:spPr>
          <a:ln/>
        </p:spPr>
        <p:txBody>
          <a:bodyPr/>
          <a:lstStyle>
            <a:lvl1pPr>
              <a:defRPr/>
            </a:lvl1pPr>
          </a:lstStyle>
          <a:p>
            <a:pPr>
              <a:defRPr/>
            </a:pPr>
            <a:fld id="{CD4B42AD-AE7F-4BFB-8153-664F4A47B82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4676CEDC-7F20-4B39-9F85-C4FCD88EEA4C}" type="datetimeFigureOut">
              <a:rPr lang="ru-RU"/>
              <a:pPr>
                <a:defRPr/>
              </a:pPr>
              <a:t>25.06.2017</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D23FC660-5DF5-4586-BE23-413BD65ECD3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8C70245A-8D6E-4F58-AB9F-106396C4C0C2}" type="datetimeFigureOut">
              <a:rPr lang="ru-RU"/>
              <a:pPr>
                <a:defRPr/>
              </a:pPr>
              <a:t>25.06.2017</a:t>
            </a:fld>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20A34CAF-111D-4783-880E-D3F98A61EA9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7065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ru-RU" sz="2400">
                <a:latin typeface="Times New Roman" pitchFamily="18" charset="0"/>
              </a:endParaRPr>
            </a:p>
          </p:txBody>
        </p:sp>
        <p:sp>
          <p:nvSpPr>
            <p:cNvPr id="7066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ru-RU" sz="2400">
                <a:latin typeface="Times New Roman" pitchFamily="18" charset="0"/>
              </a:endParaRPr>
            </a:p>
          </p:txBody>
        </p:sp>
        <p:sp>
          <p:nvSpPr>
            <p:cNvPr id="7066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ru-RU"/>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06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C2A7C56A-21B7-4142-A8F0-BBC5823738A4}" type="datetimeFigureOut">
              <a:rPr lang="ru-RU"/>
              <a:pPr>
                <a:defRPr/>
              </a:pPr>
              <a:t>25.06.2017</a:t>
            </a:fld>
            <a:endParaRPr lang="ru-RU"/>
          </a:p>
        </p:txBody>
      </p:sp>
      <p:sp>
        <p:nvSpPr>
          <p:cNvPr id="706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p>
        </p:txBody>
      </p:sp>
      <p:sp>
        <p:nvSpPr>
          <p:cNvPr id="706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902B7BA5-76AB-4442-9C9F-8FB8277DDFE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idx="4294967295"/>
          </p:nvPr>
        </p:nvSpPr>
        <p:spPr>
          <a:xfrm>
            <a:off x="684213" y="0"/>
            <a:ext cx="7772400" cy="1470025"/>
          </a:xfrm>
        </p:spPr>
        <p:txBody>
          <a:bodyPr/>
          <a:lstStyle/>
          <a:p>
            <a:pPr eaLnBrk="1" hangingPunct="1"/>
            <a:r>
              <a:rPr lang="en-US" sz="4600" smtClean="0"/>
              <a:t>That’s My Village </a:t>
            </a:r>
            <a:endParaRPr lang="ru-RU" sz="4600" smtClean="0"/>
          </a:p>
        </p:txBody>
      </p:sp>
      <p:sp>
        <p:nvSpPr>
          <p:cNvPr id="13314" name="Подзаголовок 2"/>
          <p:cNvSpPr>
            <a:spLocks noGrp="1"/>
          </p:cNvSpPr>
          <p:nvPr>
            <p:ph type="subTitle" idx="4294967295"/>
          </p:nvPr>
        </p:nvSpPr>
        <p:spPr>
          <a:xfrm>
            <a:off x="1371600" y="3886200"/>
            <a:ext cx="6400800" cy="2495550"/>
          </a:xfrm>
        </p:spPr>
        <p:txBody>
          <a:bodyPr/>
          <a:lstStyle/>
          <a:p>
            <a:pPr marL="0" indent="0" eaLnBrk="1" hangingPunct="1">
              <a:buFont typeface="Wingdings" pitchFamily="2" charset="2"/>
              <a:buNone/>
            </a:pPr>
            <a:r>
              <a:rPr lang="en-US" b="1" dirty="0" smtClean="0"/>
              <a:t>Presentation was prepared</a:t>
            </a:r>
            <a:r>
              <a:rPr lang="ru-RU" b="1" dirty="0" smtClean="0"/>
              <a:t> </a:t>
            </a:r>
            <a:r>
              <a:rPr lang="en-US" b="1" dirty="0" smtClean="0"/>
              <a:t>by</a:t>
            </a:r>
            <a:r>
              <a:rPr lang="ru-RU" b="1" dirty="0" smtClean="0"/>
              <a:t>:</a:t>
            </a:r>
          </a:p>
          <a:p>
            <a:pPr marL="0" indent="0" algn="r" eaLnBrk="1" hangingPunct="1">
              <a:buFont typeface="Wingdings" pitchFamily="2" charset="2"/>
              <a:buNone/>
            </a:pPr>
            <a:r>
              <a:rPr lang="en-US" b="1" dirty="0" err="1" smtClean="0">
                <a:solidFill>
                  <a:srgbClr val="898989"/>
                </a:solidFill>
              </a:rPr>
              <a:t>Altunin</a:t>
            </a:r>
            <a:r>
              <a:rPr lang="en-US" b="1" dirty="0" smtClean="0">
                <a:solidFill>
                  <a:srgbClr val="898989"/>
                </a:solidFill>
              </a:rPr>
              <a:t> </a:t>
            </a:r>
            <a:r>
              <a:rPr lang="en-US" b="1" smtClean="0">
                <a:solidFill>
                  <a:srgbClr val="898989"/>
                </a:solidFill>
              </a:rPr>
              <a:t>Iliya</a:t>
            </a:r>
            <a:endParaRPr lang="en-US" b="1" dirty="0" smtClean="0">
              <a:solidFill>
                <a:srgbClr val="898989"/>
              </a:solidFill>
            </a:endParaRPr>
          </a:p>
          <a:p>
            <a:pPr marL="0" indent="0" eaLnBrk="1" hangingPunct="1">
              <a:buFont typeface="Wingdings" pitchFamily="2" charset="2"/>
              <a:buNone/>
            </a:pPr>
            <a:endParaRPr lang="ru-RU" b="1" dirty="0" smtClean="0">
              <a:solidFill>
                <a:srgbClr val="898989"/>
              </a:solidFill>
            </a:endParaRPr>
          </a:p>
        </p:txBody>
      </p:sp>
      <p:pic>
        <p:nvPicPr>
          <p:cNvPr id="13315" name="Picture 2"/>
          <p:cNvPicPr>
            <a:picLocks noChangeAspect="1" noChangeArrowheads="1"/>
          </p:cNvPicPr>
          <p:nvPr/>
        </p:nvPicPr>
        <p:blipFill>
          <a:blip r:embed="rId2"/>
          <a:srcRect/>
          <a:stretch>
            <a:fillRect/>
          </a:stretch>
        </p:blipFill>
        <p:spPr bwMode="auto">
          <a:xfrm>
            <a:off x="2843213" y="1484313"/>
            <a:ext cx="3384550" cy="225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idx="4294967295"/>
          </p:nvPr>
        </p:nvSpPr>
        <p:spPr/>
        <p:txBody>
          <a:bodyPr/>
          <a:lstStyle/>
          <a:p>
            <a:pPr eaLnBrk="1" hangingPunct="1"/>
            <a:r>
              <a:rPr lang="en-US" smtClean="0"/>
              <a:t>Attraction</a:t>
            </a:r>
            <a:endParaRPr lang="ru-RU" smtClean="0"/>
          </a:p>
        </p:txBody>
      </p:sp>
      <p:sp>
        <p:nvSpPr>
          <p:cNvPr id="22530" name="Объект 2"/>
          <p:cNvSpPr>
            <a:spLocks noGrp="1"/>
          </p:cNvSpPr>
          <p:nvPr>
            <p:ph idx="4294967295"/>
          </p:nvPr>
        </p:nvSpPr>
        <p:spPr>
          <a:xfrm>
            <a:off x="609600" y="1600200"/>
            <a:ext cx="7707313" cy="4419600"/>
          </a:xfrm>
        </p:spPr>
        <p:txBody>
          <a:bodyPr/>
          <a:lstStyle/>
          <a:p>
            <a:pPr eaLnBrk="1" hangingPunct="1"/>
            <a:r>
              <a:rPr lang="en-US" smtClean="0"/>
              <a:t>The main attraction - this greenhouse. In every second yard in the village there are huge greenhouses are grown tomatoes, cucumbers and other vegetables, the sale of which is the basis of the well-being of the vast villagers.</a:t>
            </a:r>
            <a:endParaRPr lang="ru-RU" smtClean="0"/>
          </a:p>
        </p:txBody>
      </p:sp>
      <p:pic>
        <p:nvPicPr>
          <p:cNvPr id="22531" name="Picture 2"/>
          <p:cNvPicPr>
            <a:picLocks noChangeAspect="1" noChangeArrowheads="1"/>
          </p:cNvPicPr>
          <p:nvPr/>
        </p:nvPicPr>
        <p:blipFill>
          <a:blip r:embed="rId2"/>
          <a:srcRect/>
          <a:stretch>
            <a:fillRect/>
          </a:stretch>
        </p:blipFill>
        <p:spPr bwMode="auto">
          <a:xfrm>
            <a:off x="4284663" y="4581525"/>
            <a:ext cx="2663825" cy="156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idx="4294967295"/>
          </p:nvPr>
        </p:nvSpPr>
        <p:spPr>
          <a:xfrm>
            <a:off x="539750" y="1412875"/>
            <a:ext cx="8229600" cy="4525963"/>
          </a:xfrm>
        </p:spPr>
        <p:txBody>
          <a:bodyPr/>
          <a:lstStyle/>
          <a:p>
            <a:pPr eaLnBrk="1" hangingPunct="1"/>
            <a:r>
              <a:rPr lang="en-US" smtClean="0"/>
              <a:t>In the village we have Ascension Church, built in Romanesque style in 1839 (but service never been stopped). In Stalin's time was one of the three active churches in the area.</a:t>
            </a:r>
            <a:endParaRPr lang="ru-RU" smtClean="0"/>
          </a:p>
        </p:txBody>
      </p:sp>
      <p:pic>
        <p:nvPicPr>
          <p:cNvPr id="23554" name="Picture 2"/>
          <p:cNvPicPr>
            <a:picLocks noChangeAspect="1" noChangeArrowheads="1"/>
          </p:cNvPicPr>
          <p:nvPr/>
        </p:nvPicPr>
        <p:blipFill>
          <a:blip r:embed="rId2"/>
          <a:srcRect/>
          <a:stretch>
            <a:fillRect/>
          </a:stretch>
        </p:blipFill>
        <p:spPr bwMode="auto">
          <a:xfrm>
            <a:off x="6227763" y="3429000"/>
            <a:ext cx="1766887" cy="2665413"/>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1331913" y="3933825"/>
            <a:ext cx="3816350" cy="200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4294967295"/>
          </p:nvPr>
        </p:nvSpPr>
        <p:spPr>
          <a:xfrm>
            <a:off x="395288" y="1341438"/>
            <a:ext cx="4681537" cy="3455987"/>
          </a:xfrm>
        </p:spPr>
        <p:txBody>
          <a:bodyPr/>
          <a:lstStyle/>
          <a:p>
            <a:pPr eaLnBrk="1" hangingPunct="1">
              <a:lnSpc>
                <a:spcPct val="90000"/>
              </a:lnSpc>
            </a:pPr>
            <a:r>
              <a:rPr lang="en-US" sz="2700" smtClean="0"/>
              <a:t>In the center of the village there is a museum, a cultural center with national theater, Gagarin's cinema. Another attraction of the village is the home of youth organizations. When DHS has various youth organizations. In July, near the village festival of bard them Tarabrina.</a:t>
            </a:r>
            <a:endParaRPr lang="ru-RU" sz="2700" smtClean="0"/>
          </a:p>
        </p:txBody>
      </p:sp>
      <p:pic>
        <p:nvPicPr>
          <p:cNvPr id="24578" name="Picture 2"/>
          <p:cNvPicPr>
            <a:picLocks noChangeAspect="1" noChangeArrowheads="1"/>
          </p:cNvPicPr>
          <p:nvPr/>
        </p:nvPicPr>
        <p:blipFill>
          <a:blip r:embed="rId2"/>
          <a:srcRect/>
          <a:stretch>
            <a:fillRect/>
          </a:stretch>
        </p:blipFill>
        <p:spPr bwMode="auto">
          <a:xfrm>
            <a:off x="5219700" y="3860800"/>
            <a:ext cx="2952750" cy="2216150"/>
          </a:xfrm>
          <a:prstGeom prst="rect">
            <a:avLst/>
          </a:prstGeom>
          <a:noFill/>
          <a:ln w="9525">
            <a:noFill/>
            <a:miter lim="800000"/>
            <a:headEnd/>
            <a:tailEnd/>
          </a:ln>
        </p:spPr>
      </p:pic>
      <p:pic>
        <p:nvPicPr>
          <p:cNvPr id="24579" name="Picture 5"/>
          <p:cNvPicPr>
            <a:picLocks noChangeAspect="1" noChangeArrowheads="1"/>
          </p:cNvPicPr>
          <p:nvPr/>
        </p:nvPicPr>
        <p:blipFill>
          <a:blip r:embed="rId3"/>
          <a:srcRect/>
          <a:stretch>
            <a:fillRect/>
          </a:stretch>
        </p:blipFill>
        <p:spPr bwMode="auto">
          <a:xfrm>
            <a:off x="5219700" y="1484313"/>
            <a:ext cx="3240088"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p:txBody>
          <a:bodyPr/>
          <a:lstStyle/>
          <a:p>
            <a:pPr eaLnBrk="1" hangingPunct="1"/>
            <a:r>
              <a:rPr lang="en-US" smtClean="0"/>
              <a:t>Notable natives</a:t>
            </a:r>
            <a:endParaRPr lang="ru-RU" smtClean="0"/>
          </a:p>
        </p:txBody>
      </p:sp>
      <p:sp>
        <p:nvSpPr>
          <p:cNvPr id="25602" name="Объект 2"/>
          <p:cNvSpPr>
            <a:spLocks noGrp="1"/>
          </p:cNvSpPr>
          <p:nvPr>
            <p:ph idx="4294967295"/>
          </p:nvPr>
        </p:nvSpPr>
        <p:spPr>
          <a:xfrm>
            <a:off x="609600" y="1600200"/>
            <a:ext cx="3962400" cy="4419600"/>
          </a:xfrm>
        </p:spPr>
        <p:txBody>
          <a:bodyPr/>
          <a:lstStyle/>
          <a:p>
            <a:pPr eaLnBrk="1" hangingPunct="1"/>
            <a:r>
              <a:rPr lang="en-US" smtClean="0"/>
              <a:t>Kuchta, Oleg V. - actor and singer, Honoured Artist of Russia.</a:t>
            </a:r>
            <a:endParaRPr lang="ru-RU" smtClean="0"/>
          </a:p>
        </p:txBody>
      </p:sp>
      <p:pic>
        <p:nvPicPr>
          <p:cNvPr id="25603" name="Picture 2"/>
          <p:cNvPicPr>
            <a:picLocks noChangeAspect="1" noChangeArrowheads="1"/>
          </p:cNvPicPr>
          <p:nvPr/>
        </p:nvPicPr>
        <p:blipFill>
          <a:blip r:embed="rId2"/>
          <a:srcRect/>
          <a:stretch>
            <a:fillRect/>
          </a:stretch>
        </p:blipFill>
        <p:spPr bwMode="auto">
          <a:xfrm>
            <a:off x="5003800" y="1557338"/>
            <a:ext cx="3236913"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WordArt 4"/>
          <p:cNvSpPr>
            <a:spLocks noChangeArrowheads="1" noChangeShapeType="1" noTextEdit="1"/>
          </p:cNvSpPr>
          <p:nvPr/>
        </p:nvSpPr>
        <p:spPr bwMode="auto">
          <a:xfrm rot="-532000">
            <a:off x="684213" y="3141663"/>
            <a:ext cx="7813675" cy="8001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Thank you for your attention</a:t>
            </a:r>
            <a:endParaRPr lang="ru-RU"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idx="4294967295"/>
          </p:nvPr>
        </p:nvSpPr>
        <p:spPr/>
        <p:txBody>
          <a:bodyPr/>
          <a:lstStyle/>
          <a:p>
            <a:pPr eaLnBrk="1" hangingPunct="1"/>
            <a:r>
              <a:rPr lang="en-US" smtClean="0"/>
              <a:t>First impressions of </a:t>
            </a:r>
            <a:br>
              <a:rPr lang="en-US" smtClean="0"/>
            </a:br>
            <a:r>
              <a:rPr lang="en-US" smtClean="0"/>
              <a:t>Kinel-Cherkassу</a:t>
            </a:r>
            <a:endParaRPr lang="ru-RU" smtClean="0"/>
          </a:p>
        </p:txBody>
      </p:sp>
      <p:pic>
        <p:nvPicPr>
          <p:cNvPr id="14338" name="Picture 2" descr="C:\Users\Admin\Downloads\573b67888a9d70c7bee147e19ad749fc-300x191.jpg"/>
          <p:cNvPicPr>
            <a:picLocks noGrp="1" noChangeAspect="1" noChangeArrowheads="1"/>
          </p:cNvPicPr>
          <p:nvPr>
            <p:ph idx="4294967295"/>
          </p:nvPr>
        </p:nvPicPr>
        <p:blipFill>
          <a:blip r:embed="rId2"/>
          <a:srcRect/>
          <a:stretch>
            <a:fillRect/>
          </a:stretch>
        </p:blipFill>
        <p:spPr>
          <a:xfrm>
            <a:off x="611188" y="1484313"/>
            <a:ext cx="3619500" cy="2303462"/>
          </a:xfrm>
        </p:spPr>
      </p:pic>
      <p:pic>
        <p:nvPicPr>
          <p:cNvPr id="14339" name="Picture 3" descr="C:\Users\Admin\Downloads\1327566.jpg"/>
          <p:cNvPicPr>
            <a:picLocks noChangeAspect="1" noChangeArrowheads="1"/>
          </p:cNvPicPr>
          <p:nvPr/>
        </p:nvPicPr>
        <p:blipFill>
          <a:blip r:embed="rId3"/>
          <a:srcRect/>
          <a:stretch>
            <a:fillRect/>
          </a:stretch>
        </p:blipFill>
        <p:spPr bwMode="auto">
          <a:xfrm>
            <a:off x="4716463" y="1484313"/>
            <a:ext cx="3609975" cy="2303462"/>
          </a:xfrm>
          <a:prstGeom prst="rect">
            <a:avLst/>
          </a:prstGeom>
          <a:noFill/>
          <a:ln w="9525">
            <a:noFill/>
            <a:miter lim="800000"/>
            <a:headEnd/>
            <a:tailEnd/>
          </a:ln>
        </p:spPr>
      </p:pic>
      <p:sp>
        <p:nvSpPr>
          <p:cNvPr id="14340" name="Прямоугольник 2"/>
          <p:cNvSpPr>
            <a:spLocks noChangeArrowheads="1"/>
          </p:cNvSpPr>
          <p:nvPr/>
        </p:nvSpPr>
        <p:spPr bwMode="auto">
          <a:xfrm>
            <a:off x="611188" y="4287838"/>
            <a:ext cx="7540625" cy="1201737"/>
          </a:xfrm>
          <a:prstGeom prst="rect">
            <a:avLst/>
          </a:prstGeom>
          <a:noFill/>
          <a:ln w="9525">
            <a:noFill/>
            <a:miter lim="800000"/>
            <a:headEnd/>
            <a:tailEnd/>
          </a:ln>
        </p:spPr>
        <p:txBody>
          <a:bodyPr>
            <a:spAutoFit/>
          </a:bodyPr>
          <a:lstStyle/>
          <a:p>
            <a:r>
              <a:rPr lang="en-US" dirty="0">
                <a:latin typeface="Calibri" pitchFamily="34" charset="0"/>
              </a:rPr>
              <a:t>At the entrance </a:t>
            </a:r>
            <a:r>
              <a:rPr lang="en-US" dirty="0" smtClean="0">
                <a:latin typeface="Calibri" pitchFamily="34" charset="0"/>
              </a:rPr>
              <a:t>to </a:t>
            </a:r>
            <a:r>
              <a:rPr lang="en-US" dirty="0" err="1">
                <a:latin typeface="Calibri" pitchFamily="34" charset="0"/>
              </a:rPr>
              <a:t>Kinel</a:t>
            </a:r>
            <a:r>
              <a:rPr lang="en-US" dirty="0">
                <a:latin typeface="Calibri" pitchFamily="34" charset="0"/>
              </a:rPr>
              <a:t>-Cherkassy, primarily striking a market in which mainly sell tomatoes, as well as the emblem of the village. Bird depicted on the emblem symbolizes freedom, because </a:t>
            </a:r>
            <a:r>
              <a:rPr lang="en-US" dirty="0" err="1">
                <a:latin typeface="Calibri" pitchFamily="34" charset="0"/>
              </a:rPr>
              <a:t>Kinel</a:t>
            </a:r>
            <a:r>
              <a:rPr lang="en-US" dirty="0">
                <a:latin typeface="Calibri" pitchFamily="34" charset="0"/>
              </a:rPr>
              <a:t>-Cherkassy settlement was free, unencumbered serfdom.</a:t>
            </a:r>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idx="4294967295"/>
          </p:nvPr>
        </p:nvSpPr>
        <p:spPr>
          <a:xfrm>
            <a:off x="195263" y="228600"/>
            <a:ext cx="8015287" cy="793750"/>
          </a:xfrm>
        </p:spPr>
        <p:txBody>
          <a:bodyPr/>
          <a:lstStyle/>
          <a:p>
            <a:pPr eaLnBrk="1" hangingPunct="1"/>
            <a:r>
              <a:rPr lang="en-US" smtClean="0"/>
              <a:t>Geographical position</a:t>
            </a:r>
            <a:endParaRPr lang="ru-RU" smtClean="0"/>
          </a:p>
        </p:txBody>
      </p:sp>
      <p:sp>
        <p:nvSpPr>
          <p:cNvPr id="15362" name="Объект 2"/>
          <p:cNvSpPr>
            <a:spLocks noGrp="1"/>
          </p:cNvSpPr>
          <p:nvPr>
            <p:ph idx="4294967295"/>
          </p:nvPr>
        </p:nvSpPr>
        <p:spPr>
          <a:xfrm>
            <a:off x="539750" y="1484313"/>
            <a:ext cx="8229600" cy="2405062"/>
          </a:xfrm>
        </p:spPr>
        <p:txBody>
          <a:bodyPr/>
          <a:lstStyle/>
          <a:p>
            <a:pPr eaLnBrk="1" hangingPunct="1">
              <a:lnSpc>
                <a:spcPct val="80000"/>
              </a:lnSpc>
            </a:pPr>
            <a:r>
              <a:rPr lang="en-US" sz="2700" dirty="0" err="1" smtClean="0"/>
              <a:t>Kinel</a:t>
            </a:r>
            <a:r>
              <a:rPr lang="en-US" sz="2700" dirty="0" smtClean="0"/>
              <a:t>-Cherkassy - the village, the administrative center of </a:t>
            </a:r>
            <a:r>
              <a:rPr lang="en-US" sz="2700" dirty="0" err="1" smtClean="0"/>
              <a:t>Kinel</a:t>
            </a:r>
            <a:r>
              <a:rPr lang="en-US" sz="2700" dirty="0" smtClean="0"/>
              <a:t>-Cherkassy region of Samara region of Russia. </a:t>
            </a:r>
          </a:p>
          <a:p>
            <a:pPr eaLnBrk="1" hangingPunct="1">
              <a:lnSpc>
                <a:spcPct val="80000"/>
              </a:lnSpc>
            </a:pPr>
            <a:r>
              <a:rPr lang="en-US" sz="2700" dirty="0" smtClean="0"/>
              <a:t>The largest village in the Volga region, the 29th in Russia in general. </a:t>
            </a:r>
          </a:p>
          <a:p>
            <a:pPr eaLnBrk="1" hangingPunct="1">
              <a:lnSpc>
                <a:spcPct val="80000"/>
              </a:lnSpc>
            </a:pPr>
            <a:r>
              <a:rPr lang="en-US" sz="2700" dirty="0" err="1" smtClean="0"/>
              <a:t>Kinel</a:t>
            </a:r>
            <a:r>
              <a:rPr lang="en-US" sz="2700" dirty="0" smtClean="0"/>
              <a:t>-Cherkassy village located 110 km east of Samara on the river </a:t>
            </a:r>
            <a:r>
              <a:rPr lang="en-US" sz="2700" dirty="0" err="1" smtClean="0"/>
              <a:t>Bolshoy</a:t>
            </a:r>
            <a:r>
              <a:rPr lang="en-US" sz="2700" dirty="0" smtClean="0"/>
              <a:t> </a:t>
            </a:r>
            <a:r>
              <a:rPr lang="en-US" sz="2700" dirty="0" err="1" smtClean="0"/>
              <a:t>Kinel</a:t>
            </a:r>
            <a:r>
              <a:rPr lang="en-US" sz="2700" dirty="0" smtClean="0"/>
              <a:t>.</a:t>
            </a:r>
            <a:endParaRPr lang="ru-RU" sz="2700" dirty="0" smtClean="0"/>
          </a:p>
        </p:txBody>
      </p:sp>
      <p:pic>
        <p:nvPicPr>
          <p:cNvPr id="15363" name="Picture 2"/>
          <p:cNvPicPr>
            <a:picLocks noChangeAspect="1" noChangeArrowheads="1"/>
          </p:cNvPicPr>
          <p:nvPr/>
        </p:nvPicPr>
        <p:blipFill>
          <a:blip r:embed="rId2"/>
          <a:srcRect/>
          <a:stretch>
            <a:fillRect/>
          </a:stretch>
        </p:blipFill>
        <p:spPr bwMode="auto">
          <a:xfrm>
            <a:off x="2700338" y="4005263"/>
            <a:ext cx="3529012"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idx="4294967295"/>
          </p:nvPr>
        </p:nvSpPr>
        <p:spPr/>
        <p:txBody>
          <a:bodyPr/>
          <a:lstStyle/>
          <a:p>
            <a:pPr eaLnBrk="1" hangingPunct="1"/>
            <a:r>
              <a:rPr lang="en-US" smtClean="0"/>
              <a:t>Population</a:t>
            </a:r>
            <a:endParaRPr lang="ru-RU" smtClean="0"/>
          </a:p>
        </p:txBody>
      </p:sp>
      <p:sp>
        <p:nvSpPr>
          <p:cNvPr id="16386" name="Объект 2"/>
          <p:cNvSpPr>
            <a:spLocks noGrp="1"/>
          </p:cNvSpPr>
          <p:nvPr>
            <p:ph idx="4294967295"/>
          </p:nvPr>
        </p:nvSpPr>
        <p:spPr>
          <a:xfrm>
            <a:off x="468313" y="1341438"/>
            <a:ext cx="8229600" cy="2447925"/>
          </a:xfrm>
        </p:spPr>
        <p:txBody>
          <a:bodyPr/>
          <a:lstStyle/>
          <a:p>
            <a:pPr marL="0" indent="0" eaLnBrk="1" hangingPunct="1">
              <a:lnSpc>
                <a:spcPct val="80000"/>
              </a:lnSpc>
              <a:buFont typeface="Wingdings" pitchFamily="2" charset="2"/>
              <a:buNone/>
            </a:pPr>
            <a:r>
              <a:rPr lang="en-US" sz="2500" smtClean="0"/>
              <a:t>Of the total population under working age 7988 people, including 4068 - and 3920 men - women; working-age population - 29,306 people, including men - 15 211, women - 14 095; working age 10,644 people, 2,909 - and 7,735 men - women. </a:t>
            </a:r>
          </a:p>
          <a:p>
            <a:pPr marL="0" indent="0" eaLnBrk="1" hangingPunct="1">
              <a:lnSpc>
                <a:spcPct val="80000"/>
              </a:lnSpc>
              <a:buFont typeface="Wingdings" pitchFamily="2" charset="2"/>
              <a:buNone/>
            </a:pPr>
            <a:r>
              <a:rPr lang="en-US" sz="2500" smtClean="0"/>
              <a:t>     The average life expectancy in the region of 63.82 years for men - 57.27 years for women - 71.38.</a:t>
            </a:r>
            <a:endParaRPr lang="ru-RU" sz="2500" smtClean="0"/>
          </a:p>
        </p:txBody>
      </p:sp>
      <p:pic>
        <p:nvPicPr>
          <p:cNvPr id="16387" name="Picture 5"/>
          <p:cNvPicPr>
            <a:picLocks noChangeAspect="1" noChangeArrowheads="1"/>
          </p:cNvPicPr>
          <p:nvPr/>
        </p:nvPicPr>
        <p:blipFill>
          <a:blip r:embed="rId2"/>
          <a:srcRect/>
          <a:stretch>
            <a:fillRect/>
          </a:stretch>
        </p:blipFill>
        <p:spPr bwMode="auto">
          <a:xfrm>
            <a:off x="2268538" y="3627438"/>
            <a:ext cx="4319587"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idx="4294967295"/>
          </p:nvPr>
        </p:nvSpPr>
        <p:spPr/>
        <p:txBody>
          <a:bodyPr/>
          <a:lstStyle/>
          <a:p>
            <a:pPr eaLnBrk="1" hangingPunct="1"/>
            <a:r>
              <a:rPr lang="en-US" smtClean="0"/>
              <a:t>Transportation</a:t>
            </a:r>
            <a:endParaRPr lang="ru-RU" smtClean="0"/>
          </a:p>
        </p:txBody>
      </p:sp>
      <p:sp>
        <p:nvSpPr>
          <p:cNvPr id="17410" name="Объект 2"/>
          <p:cNvSpPr>
            <a:spLocks noGrp="1"/>
          </p:cNvSpPr>
          <p:nvPr>
            <p:ph idx="4294967295"/>
          </p:nvPr>
        </p:nvSpPr>
        <p:spPr>
          <a:xfrm>
            <a:off x="609600" y="1600200"/>
            <a:ext cx="7924800" cy="2209800"/>
          </a:xfrm>
        </p:spPr>
        <p:txBody>
          <a:bodyPr/>
          <a:lstStyle/>
          <a:p>
            <a:pPr eaLnBrk="1" hangingPunct="1">
              <a:lnSpc>
                <a:spcPct val="80000"/>
              </a:lnSpc>
            </a:pPr>
            <a:r>
              <a:rPr lang="en-US" sz="2500" smtClean="0"/>
              <a:t>In the southern part of the village is a railway station on the highway Drop "Samara-Ufa", through which several pairs of trains per day and more than a dozen stops distance trains. Near the train station, the bus station, serving more than a dozen coaches.</a:t>
            </a:r>
            <a:r>
              <a:rPr lang="ru-RU" sz="2500" smtClean="0"/>
              <a:t> </a:t>
            </a:r>
            <a:r>
              <a:rPr lang="en-US" sz="2500" smtClean="0"/>
              <a:t>Public transport in rural areas is provided by bus and taxi fleets.</a:t>
            </a:r>
            <a:endParaRPr lang="ru-RU" sz="2500" smtClean="0"/>
          </a:p>
          <a:p>
            <a:pPr eaLnBrk="1" hangingPunct="1">
              <a:lnSpc>
                <a:spcPct val="80000"/>
              </a:lnSpc>
            </a:pPr>
            <a:endParaRPr lang="ru-RU" sz="2500" smtClean="0"/>
          </a:p>
        </p:txBody>
      </p:sp>
      <p:pic>
        <p:nvPicPr>
          <p:cNvPr id="17411" name="Picture 4"/>
          <p:cNvPicPr>
            <a:picLocks noChangeAspect="1" noChangeArrowheads="1"/>
          </p:cNvPicPr>
          <p:nvPr/>
        </p:nvPicPr>
        <p:blipFill>
          <a:blip r:embed="rId2"/>
          <a:srcRect/>
          <a:stretch>
            <a:fillRect/>
          </a:stretch>
        </p:blipFill>
        <p:spPr bwMode="auto">
          <a:xfrm>
            <a:off x="4859338" y="3789363"/>
            <a:ext cx="3095625" cy="2279650"/>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971550" y="3860800"/>
            <a:ext cx="338455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idx="4294967295"/>
          </p:nvPr>
        </p:nvSpPr>
        <p:spPr/>
        <p:txBody>
          <a:bodyPr/>
          <a:lstStyle/>
          <a:p>
            <a:pPr eaLnBrk="1" hangingPunct="1"/>
            <a:r>
              <a:rPr lang="en-US" smtClean="0"/>
              <a:t>Infrastructure</a:t>
            </a:r>
            <a:endParaRPr lang="ru-RU" smtClean="0"/>
          </a:p>
        </p:txBody>
      </p:sp>
      <p:sp>
        <p:nvSpPr>
          <p:cNvPr id="18434" name="Объект 2"/>
          <p:cNvSpPr>
            <a:spLocks noGrp="1"/>
          </p:cNvSpPr>
          <p:nvPr>
            <p:ph idx="4294967295"/>
          </p:nvPr>
        </p:nvSpPr>
        <p:spPr>
          <a:xfrm>
            <a:off x="609600" y="1600200"/>
            <a:ext cx="7924800" cy="1787525"/>
          </a:xfrm>
        </p:spPr>
        <p:txBody>
          <a:bodyPr/>
          <a:lstStyle/>
          <a:p>
            <a:pPr eaLnBrk="1" hangingPunct="1">
              <a:lnSpc>
                <a:spcPct val="80000"/>
              </a:lnSpc>
            </a:pPr>
            <a:r>
              <a:rPr lang="en-US" sz="2700" smtClean="0"/>
              <a:t>On the eastern outskirts of the village located resort “Kolos", which annually going children from around the area. In the south-eastern outskirts of the village was part of a military helicopter, but it was disbanded in 2010.</a:t>
            </a:r>
            <a:endParaRPr lang="ru-RU" sz="2700" smtClean="0"/>
          </a:p>
        </p:txBody>
      </p:sp>
      <p:pic>
        <p:nvPicPr>
          <p:cNvPr id="18435" name="Picture 2"/>
          <p:cNvPicPr>
            <a:picLocks noChangeAspect="1" noChangeArrowheads="1"/>
          </p:cNvPicPr>
          <p:nvPr/>
        </p:nvPicPr>
        <p:blipFill>
          <a:blip r:embed="rId2"/>
          <a:srcRect/>
          <a:stretch>
            <a:fillRect/>
          </a:stretch>
        </p:blipFill>
        <p:spPr bwMode="auto">
          <a:xfrm>
            <a:off x="1042988" y="3716338"/>
            <a:ext cx="3744912" cy="2322512"/>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5003800" y="3789363"/>
            <a:ext cx="3382963" cy="207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idx="4294967295"/>
          </p:nvPr>
        </p:nvSpPr>
        <p:spPr/>
        <p:txBody>
          <a:bodyPr/>
          <a:lstStyle/>
          <a:p>
            <a:pPr eaLnBrk="1" hangingPunct="1"/>
            <a:r>
              <a:rPr lang="en-US" smtClean="0"/>
              <a:t>Media</a:t>
            </a:r>
            <a:endParaRPr lang="ru-RU" smtClean="0"/>
          </a:p>
        </p:txBody>
      </p:sp>
      <p:sp>
        <p:nvSpPr>
          <p:cNvPr id="19458" name="Объект 2"/>
          <p:cNvSpPr>
            <a:spLocks noGrp="1"/>
          </p:cNvSpPr>
          <p:nvPr>
            <p:ph idx="4294967295"/>
          </p:nvPr>
        </p:nvSpPr>
        <p:spPr/>
        <p:txBody>
          <a:bodyPr/>
          <a:lstStyle/>
          <a:p>
            <a:pPr eaLnBrk="1" hangingPunct="1"/>
            <a:r>
              <a:rPr lang="en-US" smtClean="0"/>
              <a:t>There is a local newspaper "Working Life", which was started in 1930. It focuses on the various events, activities in the village.</a:t>
            </a:r>
            <a:endParaRPr lang="ru-R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idx="4294967295"/>
          </p:nvPr>
        </p:nvSpPr>
        <p:spPr/>
        <p:txBody>
          <a:bodyPr/>
          <a:lstStyle/>
          <a:p>
            <a:pPr eaLnBrk="1" hangingPunct="1"/>
            <a:r>
              <a:rPr lang="en-US" smtClean="0"/>
              <a:t>Education </a:t>
            </a:r>
            <a:endParaRPr lang="ru-RU" smtClean="0"/>
          </a:p>
        </p:txBody>
      </p:sp>
      <p:sp>
        <p:nvSpPr>
          <p:cNvPr id="20482" name="Объект 2"/>
          <p:cNvSpPr>
            <a:spLocks noGrp="1"/>
          </p:cNvSpPr>
          <p:nvPr>
            <p:ph idx="4294967295"/>
          </p:nvPr>
        </p:nvSpPr>
        <p:spPr/>
        <p:txBody>
          <a:bodyPr/>
          <a:lstStyle/>
          <a:p>
            <a:pPr marL="0" indent="0" eaLnBrk="1" hangingPunct="1">
              <a:buFont typeface="Wingdings" pitchFamily="2" charset="2"/>
              <a:buNone/>
            </a:pPr>
            <a:r>
              <a:rPr lang="en-US" smtClean="0"/>
              <a:t>The village has 3 full secondary education schools, College of Medicine, Agricultural College.</a:t>
            </a:r>
          </a:p>
          <a:p>
            <a:pPr marL="0" indent="0" eaLnBrk="1" hangingPunct="1">
              <a:buFont typeface="Wingdings" pitchFamily="2" charset="2"/>
              <a:buNone/>
            </a:pPr>
            <a:endParaRPr lang="en-US" smtClean="0"/>
          </a:p>
          <a:p>
            <a:pPr marL="0" indent="0" eaLnBrk="1" hangingPunct="1">
              <a:buFont typeface="Wingdings" pitchFamily="2" charset="2"/>
              <a:buNone/>
            </a:pPr>
            <a:endParaRPr lang="en-US" smtClean="0"/>
          </a:p>
          <a:p>
            <a:pPr marL="0" indent="0" eaLnBrk="1" hangingPunct="1">
              <a:buFont typeface="Wingdings" pitchFamily="2" charset="2"/>
              <a:buNone/>
            </a:pPr>
            <a:endParaRPr lang="ru-RU" smtClean="0"/>
          </a:p>
        </p:txBody>
      </p:sp>
      <p:pic>
        <p:nvPicPr>
          <p:cNvPr id="20483" name="Picture 2"/>
          <p:cNvPicPr>
            <a:picLocks noChangeAspect="1" noChangeArrowheads="1"/>
          </p:cNvPicPr>
          <p:nvPr/>
        </p:nvPicPr>
        <p:blipFill>
          <a:blip r:embed="rId2"/>
          <a:srcRect/>
          <a:stretch>
            <a:fillRect/>
          </a:stretch>
        </p:blipFill>
        <p:spPr bwMode="auto">
          <a:xfrm>
            <a:off x="827088" y="3644900"/>
            <a:ext cx="3267075" cy="2454275"/>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4284663" y="3644900"/>
            <a:ext cx="3816350"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idx="4294967295"/>
          </p:nvPr>
        </p:nvSpPr>
        <p:spPr/>
        <p:txBody>
          <a:bodyPr/>
          <a:lstStyle/>
          <a:p>
            <a:pPr eaLnBrk="1" hangingPunct="1"/>
            <a:r>
              <a:rPr lang="en-US" smtClean="0"/>
              <a:t>Medicine</a:t>
            </a:r>
            <a:endParaRPr lang="ru-RU" smtClean="0"/>
          </a:p>
        </p:txBody>
      </p:sp>
      <p:sp>
        <p:nvSpPr>
          <p:cNvPr id="21506" name="Объект 2"/>
          <p:cNvSpPr>
            <a:spLocks noGrp="1"/>
          </p:cNvSpPr>
          <p:nvPr>
            <p:ph idx="4294967295"/>
          </p:nvPr>
        </p:nvSpPr>
        <p:spPr/>
        <p:txBody>
          <a:bodyPr/>
          <a:lstStyle/>
          <a:p>
            <a:pPr eaLnBrk="1" hangingPunct="1"/>
            <a:r>
              <a:rPr lang="en-US" smtClean="0"/>
              <a:t>The village has polyclinic and hospital</a:t>
            </a:r>
            <a:endParaRPr lang="ru-RU" smtClean="0"/>
          </a:p>
        </p:txBody>
      </p:sp>
      <p:pic>
        <p:nvPicPr>
          <p:cNvPr id="21507" name="Picture 2"/>
          <p:cNvPicPr>
            <a:picLocks noChangeAspect="1" noChangeArrowheads="1"/>
          </p:cNvPicPr>
          <p:nvPr/>
        </p:nvPicPr>
        <p:blipFill>
          <a:blip r:embed="rId2"/>
          <a:srcRect/>
          <a:stretch>
            <a:fillRect/>
          </a:stretch>
        </p:blipFill>
        <p:spPr bwMode="auto">
          <a:xfrm>
            <a:off x="2987675" y="2924175"/>
            <a:ext cx="3024188"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кругленный">
  <a:themeElements>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Скругленный">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Скругленный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Скругленный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Скругленный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Скругленный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Скругленный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Скругленный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Radial</Template>
  <TotalTime>655</TotalTime>
  <Words>465</Words>
  <Application>Microsoft Office PowerPoint</Application>
  <PresentationFormat>Экран (4:3)</PresentationFormat>
  <Paragraphs>30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Скругленный</vt:lpstr>
      <vt:lpstr>That’s My Village </vt:lpstr>
      <vt:lpstr>First impressions of  Kinel-Cherkassу</vt:lpstr>
      <vt:lpstr>Geographical position</vt:lpstr>
      <vt:lpstr>Population</vt:lpstr>
      <vt:lpstr>Transportation</vt:lpstr>
      <vt:lpstr>Infrastructure</vt:lpstr>
      <vt:lpstr>Media</vt:lpstr>
      <vt:lpstr>Education </vt:lpstr>
      <vt:lpstr>Medicine</vt:lpstr>
      <vt:lpstr>Attraction</vt:lpstr>
      <vt:lpstr>Презентация PowerPoint</vt:lpstr>
      <vt:lpstr>Презентация PowerPoint</vt:lpstr>
      <vt:lpstr>Notable natives</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Village Profile</dc:title>
  <dc:creator>Admin</dc:creator>
  <cp:lastModifiedBy>Admin</cp:lastModifiedBy>
  <cp:revision>37</cp:revision>
  <dcterms:created xsi:type="dcterms:W3CDTF">2014-04-12T16:40:40Z</dcterms:created>
  <dcterms:modified xsi:type="dcterms:W3CDTF">2017-06-25T07:04:10Z</dcterms:modified>
</cp:coreProperties>
</file>