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4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6/26/2017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772400" cy="29718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Восстановительные технологии в работе с детьми-сиротами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4572000"/>
            <a:ext cx="4495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5"/>
                </a:solidFill>
              </a:rPr>
              <a:t>Сергунцова Елена Александровна, социальный педагог МКОУ Детский дом №1 </a:t>
            </a:r>
            <a:r>
              <a:rPr lang="ru-RU" sz="1800" dirty="0" err="1" smtClean="0">
                <a:solidFill>
                  <a:schemeClr val="accent5"/>
                </a:solidFill>
              </a:rPr>
              <a:t>г.Гурьевска</a:t>
            </a:r>
            <a:endParaRPr lang="ru-RU" sz="180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435608" y="228600"/>
            <a:ext cx="7498080" cy="609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опыта   проведения примирительных программ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b="1" dirty="0" smtClean="0"/>
              <a:t>      </a:t>
            </a:r>
          </a:p>
          <a:p>
            <a:pPr algn="just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          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лужба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примирения помогает подросткам осознать причины конфликтов и пути их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мирного  преодоления.   Примирительные   программы  проводятся только добровольно.  Важно то, что ситуация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разрешается  самими участниками в ходе </a:t>
            </a: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их диалога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. Большое внимание уделяется чувствам сторон, в первую очередь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чувствам пострадавшего.</a:t>
            </a:r>
          </a:p>
          <a:p>
            <a:pPr algn="just">
              <a:buNone/>
            </a:pPr>
            <a:r>
              <a:rPr lang="en-US" sz="4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1. Информацию о конфликтной  ситуации  была  получена  от воспитателя  старшей группы мальчиков детского дома.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2. Фабула ситуации: два воспитанника подрались из – за компьютера, один не хотел уступать место другому.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3.   Сначала произошла встреча с «обидчиком», был установлен контакт, отражены чувства  такие как вредность, злость, стыд. «Обидчику» была предложена примирительная встреча, но он не сразу на нее согласился, сказав, что подумает и подойдет сам.  Медиатор  спросила, сколько ему нужно времени, чтобы подумать, «обидчик» сказал  до обеда. 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4.   Затем состоялась предварительная встреча с «Потерпевшим». Был установлен контакт, отражены чувства удивление, обида, боль, месть . На мое предложение примириться «Потерпевший» согласился сразу.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5.  И вот состоялась примирительная встреча с обеими сторонами. На этой встречи стороны высказали друг другу свои чувства и потребности, примирительная встреча закончилась рукопожатием.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6.  По завершению примирительной программы была заполнена учетная карточка.</a:t>
            </a: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Принципы проведения восстановительных программ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Добровольность участия сторон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Стороны участвуют во встрече добровольно, принуждение, в какой бы форме оно не было, недопустимо.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Информированность сторон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медиатор обязан предоставить сторонам всю необходимую информацию о сути восстановительной программы, её процессе и возможных последствиях.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Нейтральность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ведущего (медиатора). Ведущий должен быть нейтрален к сторонам.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Конфиденциальность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Исключение составляет информация, связанная с возможной угрозой жизни либо возможности совершения преступления, об этом  ведущий заранее ставит участников в известность.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Ответственность.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за результат программ восстановительного разрешения конфликтов и криминальных ситуаций несут участвующие в ней стороны конфликта.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172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/>
              <a:t>   </a:t>
            </a:r>
            <a:r>
              <a:rPr lang="ru-RU" sz="2000" b="1" dirty="0" smtClean="0"/>
              <a:t>		Мир детства уникален, а волшебная страна этого мира- игра. Игра -  дело серьезное, в ней дети проходят школу жизни, познают окружающий мир, учатся  человеческим отношениям. Именно, игра - первый и надежный помощник воспитания ребят, делающий их жизнь счастливой и осмысленной, дающий возможность дружеского</a:t>
            </a:r>
            <a:r>
              <a:rPr lang="en-US" sz="2000" b="1" dirty="0" smtClean="0"/>
              <a:t> </a:t>
            </a:r>
            <a:r>
              <a:rPr lang="ru-RU" sz="2000" b="1" dirty="0" smtClean="0"/>
              <a:t>бесконфликтного общения. Игры проводятся в форме занятий-тренингов, что позволяет развить творческое воображение, раскрепостить фантазию, научить владеть словом.</a:t>
            </a:r>
            <a:endParaRPr lang="ru-RU" sz="2000" dirty="0" smtClean="0"/>
          </a:p>
          <a:p>
            <a:pPr algn="just">
              <a:buNone/>
            </a:pPr>
            <a:r>
              <a:rPr lang="en-US" sz="2000" b="1" dirty="0" smtClean="0"/>
              <a:t>   </a:t>
            </a:r>
            <a:r>
              <a:rPr lang="ru-RU" sz="2000" b="1" dirty="0" smtClean="0"/>
              <a:t>		В детском доме  организуются акции «Дорогою добра»,  где ребята путешествуют по разным дорогам, одна из которых «Дорога примирения». 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572000"/>
            <a:ext cx="324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159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Решение трудных ситуаций. Из практики.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486400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Ситуация 1. </a:t>
            </a:r>
            <a:r>
              <a:rPr lang="ru-RU" sz="1400" b="1" u="sng" dirty="0" smtClean="0"/>
              <a:t>В группе детей-дошкольников конфликт: два ребенка не могут поделить игрушку.</a:t>
            </a:r>
          </a:p>
          <a:p>
            <a:pPr>
              <a:buNone/>
            </a:pPr>
            <a:r>
              <a:rPr lang="ru-RU" sz="1400" i="1" u="sng" dirty="0" smtClean="0"/>
              <a:t>Способы разрешения ситуации: </a:t>
            </a:r>
          </a:p>
          <a:p>
            <a:pPr>
              <a:buFont typeface="Wingdings" pitchFamily="2" charset="2"/>
              <a:buChar char="ü"/>
            </a:pPr>
            <a:r>
              <a:rPr lang="ru-RU" sz="1400" b="1" u="sng" dirty="0" smtClean="0"/>
              <a:t>Компромисс:</a:t>
            </a:r>
            <a:r>
              <a:rPr lang="ru-RU" sz="1400" u="sng" dirty="0" smtClean="0"/>
              <a:t> </a:t>
            </a:r>
            <a:r>
              <a:rPr lang="ru-RU" sz="1400" dirty="0" smtClean="0"/>
              <a:t>воспитатель, пользуясь своим авторитетом, устанавливает очередность игры детей с данной игрушкой, предлагая другую игрушку второму ребенку.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u="sng" dirty="0" smtClean="0"/>
              <a:t>Сотрудничество:</a:t>
            </a:r>
            <a:r>
              <a:rPr lang="ru-RU" sz="1400" dirty="0" smtClean="0"/>
              <a:t> вовлечь детей в совместную игру, добавить другие игрушки, тем самым, переключить внимание детей от причины ссоры и расширить сферу игровой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1400" i="1" dirty="0" smtClean="0"/>
              <a:t>Ситуация 2. </a:t>
            </a:r>
            <a:r>
              <a:rPr lang="ru-RU" sz="1400" b="1" u="sng" dirty="0" smtClean="0"/>
              <a:t>Отказ девочки делать уборку в комнате.</a:t>
            </a:r>
          </a:p>
          <a:p>
            <a:pPr>
              <a:buFont typeface="Arial" pitchFamily="34" charset="0"/>
              <a:buChar char="•"/>
            </a:pPr>
            <a:r>
              <a:rPr lang="ru-RU" sz="1400" i="1" dirty="0" smtClean="0"/>
              <a:t>Ситуация 3. </a:t>
            </a:r>
            <a:r>
              <a:rPr lang="ru-RU" sz="1400" b="1" u="sng" dirty="0" smtClean="0"/>
              <a:t>Подросток отказывается делать уроки, требует, чтобы его отпустили гулять.</a:t>
            </a:r>
          </a:p>
          <a:p>
            <a:pPr>
              <a:buNone/>
            </a:pPr>
            <a:r>
              <a:rPr lang="ru-RU" sz="1400" u="sng" dirty="0" smtClean="0"/>
              <a:t>Рекомендации к разрешению ситуаций №2-3.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Большинство конфликтов с детьми подросткового возраста связано с непониманием необходимости изменить требования к подростку: расширить границы его возможностей, дать больше свободы распоряжаться своим временем, но в то же время возложить ответственность за свои поступки и др. Важно выяснить, что хочет сам подросток, каких изменений в требованиях к нему он ожидает, попытаться найти компромисс между требованиями взрослых и претензиями ребенка, каждой стороне объяснить свои позиции, достичь договоренности об удовлетворении новых потребностей подростка и выполнении им конкретных требований взрослых. Лучше если договоренность оформляется письменно и обе стороны выражают свое </a:t>
            </a:r>
            <a:r>
              <a:rPr lang="ru-RU" sz="1400" i="1" dirty="0" smtClean="0"/>
              <a:t>согласие.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i="1" dirty="0" smtClean="0"/>
              <a:t>Ситуация 4. </a:t>
            </a:r>
            <a:r>
              <a:rPr lang="ru-RU" sz="1400" b="1" u="sng" dirty="0" smtClean="0"/>
              <a:t>Дети постоянно спорят, потому что хотят смотреть разные передачи по телевизору.</a:t>
            </a:r>
          </a:p>
          <a:p>
            <a:pPr>
              <a:buNone/>
            </a:pPr>
            <a:r>
              <a:rPr lang="ru-RU" sz="1400" i="1" u="sng" dirty="0" smtClean="0"/>
              <a:t>Способы разрешения ситуации:  </a:t>
            </a:r>
          </a:p>
          <a:p>
            <a:pPr algn="just">
              <a:buNone/>
            </a:pPr>
            <a:r>
              <a:rPr lang="ru-RU" sz="1400" dirty="0" smtClean="0"/>
              <a:t>         Заранее по согласованию с детьми определить время для просмотра передач в режиме дня предусмотреть другие интересные занятия (спортивные, интеллектуальные, развлекательные и т.д.) – </a:t>
            </a:r>
            <a:r>
              <a:rPr lang="ru-RU" sz="1400" b="1" dirty="0" smtClean="0"/>
              <a:t>компромисс.</a:t>
            </a:r>
          </a:p>
          <a:p>
            <a:pPr>
              <a:buNone/>
            </a:pPr>
            <a:endParaRPr lang="ru-RU" sz="14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 smtClean="0"/>
              <a:t>Ситуация 5. </a:t>
            </a:r>
            <a:r>
              <a:rPr lang="ru-RU" sz="1400" b="1" u="sng" dirty="0" smtClean="0"/>
              <a:t>Мальчик 13 лет воспитывается в приемной семье. Дома у него сложились хорошие отношения с замещающими родителями и их сыном, а в школе постоянные конфликты с детьми и учителями, неуспеваемость и нежелание исправляться</a:t>
            </a:r>
          </a:p>
          <a:p>
            <a:pPr algn="just">
              <a:buNone/>
            </a:pPr>
            <a:r>
              <a:rPr lang="ru-RU" sz="1400" i="1" u="sng" dirty="0" smtClean="0"/>
              <a:t>Способы разрешения ситуации: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Для ребенка важно, чтобы его приняли, полюбили в новой семье, где ему тепло и уютно в окружении близких людей. Показывать себя с хорошей стороны в школе мальчик не стремиться, </a:t>
            </a:r>
            <a:r>
              <a:rPr lang="ru-RU" sz="1400" dirty="0" err="1" smtClean="0"/>
              <a:t>неуспешность</a:t>
            </a:r>
            <a:r>
              <a:rPr lang="ru-RU" sz="1400" dirty="0" smtClean="0"/>
              <a:t> в учебе способствует конфликтами с учителями и детьми, неприятностями в новой семье ребенка, что еще более усугубляет негатив мальчика к школе и нежелание исправляться. Поэтому замещающим родителям необходимо убедить ребенка, насколько важным для семьи является его учеба. Члены семьи смогут поддержать и оказать помощь в ликвидации неуспеваемости, радоваться вместе с ребенком даже небольшим его успехам. В вашем желании помочь ребенку необходима </a:t>
            </a:r>
            <a:r>
              <a:rPr lang="ru-RU" sz="1400" b="1" dirty="0" smtClean="0"/>
              <a:t>тактика сотрудничества</a:t>
            </a:r>
            <a:r>
              <a:rPr lang="ru-RU" sz="1400" dirty="0" smtClean="0"/>
              <a:t>, не только с самим ребенком, но и с педагогами школы. Возможно, для того, чтобы ликвидировать пробелы в знаниях, необходимо будет составить индивидуальные планы занятий со сроками сдачи зачетов и предусмотренной ответственностью «ребенок-родитель-педагог». Так как мальчику 13 лет, то необходимо задумываться над будущей профессией и строить планы на взрослую жизнь. Позитивные планы на будущее обязательно должны быть связаны с успешной учебой.</a:t>
            </a:r>
          </a:p>
          <a:p>
            <a:pPr algn="just"/>
            <a:r>
              <a:rPr lang="ru-RU" sz="1400" dirty="0" smtClean="0"/>
              <a:t>так можно сразу разрешить ситуацию в свою пользу и доказать свое лидерство. Слабой стороне приходится уступать, молчать, «глотать слезы», терпеть несправедливость и поступать аналогично с более слабым ребенком. Одним из приемлемых способов разрешений подобных ситуация является </a:t>
            </a:r>
            <a:r>
              <a:rPr lang="ru-RU" sz="1400" b="1" dirty="0" smtClean="0"/>
              <a:t>посредничество</a:t>
            </a:r>
            <a:r>
              <a:rPr lang="ru-RU" sz="1400" dirty="0" smtClean="0"/>
              <a:t>. Посредником может выступать воспитатель, который был свидетелем данной ситуации. В роли посредника воспитатель будет организовывать взаимодействие между конфликтующими сторонами, способствовать тому, чтобы подростки захотели вступить в диалог с целью разрешения конфликта; помогать им выслушать позиции  друг друга, осознать доверие и наметить новые формы взаимоотношений, при необходимости составить договоренность в письменной форме.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Рекомендуется организовать обучение детей группы  конструктивным способам разрешения конфликтов, проводить занятия-дискуссии типа «драки «за» и «против».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304800"/>
            <a:ext cx="7543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Ситуация 7. </a:t>
            </a:r>
            <a:r>
              <a:rPr lang="ru-RU" sz="1400" b="1" u="sng" dirty="0" smtClean="0"/>
              <a:t>Таня пожаловалась Данилу, что её «донимает» Андрей. Данил «заступился» за сестру, избив Андрея.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i="1" u="sng" dirty="0" smtClean="0"/>
              <a:t>Способы разрешения ситуации: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Программа примирения жертвы и обидчика (правонарушителя): в рамках реализации данной программы предполагается организация работы с жертвой (Андреем) и двумя обидчиками (Таня и Данил) при участии в разрешении ситуации ближайшего социального окружения. Программа примирения будет способствовать нормализации разрушенных взаимоотношений, разрешению ситуации самими участниками, даст возможность жертве и обидчику (правонарушителю) обсудить то, что произошло, и найти для создавшейся ситуации решение, составить договоренность о дальнейших взаимоотношения и возмещении ущерба. Участие в программе примирения – добровольное решение как для жертвы, так и для обидчика (правонарушителя). Ведущий (медиатор) сохраняет нейтральную позицию его задача заключается в том, чтобы помогать общению; права принимать решение он не имеет. Участники сами определяют как разрешить создавшуюся ситуацию, имеют возможность задавать вопросы, рассказывать о своих чувствах поп поводу ситуации и её последствий, принимать решение.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На примирительной встрече жертва </a:t>
            </a:r>
          </a:p>
          <a:p>
            <a:pPr algn="just"/>
            <a:r>
              <a:rPr lang="ru-RU" sz="1400" dirty="0" smtClean="0"/>
              <a:t>получает возможность: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Встретиться со своим обидчиком;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Донести до своего обидчика какие чувства испытывает по поводу ситуации и её последствий;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Задать вопросы и получить ответы;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Разрешить спорные моменты;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Получить свое слово в разрешении</a:t>
            </a:r>
          </a:p>
          <a:p>
            <a:pPr algn="just"/>
            <a:r>
              <a:rPr lang="ru-RU" sz="1400" dirty="0" smtClean="0"/>
              <a:t> ситуации и определении последствий.</a:t>
            </a:r>
          </a:p>
          <a:p>
            <a:pPr algn="just"/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657600"/>
            <a:ext cx="40401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670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7663" y="4343400"/>
            <a:ext cx="7498080" cy="2209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Жить без конфликтов невозможна, они всегда будут, особенно в детском доме, где живут подростки. Конфликтные ситуации будут возникать и тогда, когда воспитанники выйдут  из детского дома и  между близкими и совсем незнакомыми людьми. Этот процесс неизбежен, но если уметь правильно выходить из конфликтной ситуации, контролировать свои эмоции и анализировать свои действия, то тогда получаешь новый путь к самосовершенствованию.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Восстановительные технологии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/>
                </a:solidFill>
              </a:rPr>
              <a:t>Восстановительные технологии – практические формы гуманитарной деятельности по разрешению конфликтных и криминальных ситуаций.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/>
                </a:solidFill>
              </a:rPr>
              <a:t>Целью внедрения восстановительных технологий и восстановительного подхода к разрешению конфликтов является работа по профилактике конфликтных ситуаций среди воспитанников, сотрудников детского дома и замещающих родителей, основными направлениями которой: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5"/>
                </a:solidFill>
              </a:rPr>
              <a:t>примирение жертвы и правонарушителя (случаи воровства, драки, проявление жестокости, оскорблений);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5"/>
                </a:solidFill>
              </a:rPr>
              <a:t>примирение в семье (разрешение конфликтов в детско-родительских отношениях);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5"/>
                </a:solidFill>
              </a:rPr>
              <a:t>круг «заботы» (отношение в семье практически разрушены, ситуация представляет угрозу жизни и здоровью ребенка, решается вопрос об изъятии ребенка из семьи).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5"/>
                </a:solidFill>
              </a:rPr>
              <a:t>Одним из важных направлений является работа по профилактике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/>
                </a:solidFill>
              </a:rPr>
              <a:t>      конфликтных ситуаций среди воспитанников и сотрудников детского дома.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/>
                </a:solidFill>
              </a:rPr>
              <a:t> </a:t>
            </a:r>
            <a:endParaRPr lang="ru-RU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28600"/>
            <a:ext cx="749808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/>
            </a:r>
            <a:br>
              <a:rPr lang="ru-RU" dirty="0" smtClean="0">
                <a:solidFill>
                  <a:schemeClr val="accent5"/>
                </a:solidFill>
              </a:rPr>
            </a:br>
            <a:r>
              <a:rPr lang="ru-RU" dirty="0" smtClean="0">
                <a:solidFill>
                  <a:schemeClr val="accent5"/>
                </a:solidFill>
              </a:rPr>
              <a:t/>
            </a:r>
            <a:br>
              <a:rPr lang="ru-RU" dirty="0" smtClean="0">
                <a:solidFill>
                  <a:schemeClr val="accent5"/>
                </a:solidFill>
              </a:rPr>
            </a:br>
            <a:r>
              <a:rPr lang="ru-RU" b="1" dirty="0" smtClean="0">
                <a:solidFill>
                  <a:schemeClr val="accent5"/>
                </a:solidFill>
              </a:rPr>
              <a:t>Цель работы по профилактике       конфликтных ситуаций среди воспитанников и сотрудников детского дома.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5"/>
                </a:solidFill>
              </a:rPr>
              <a:t/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971800"/>
            <a:ext cx="7498080" cy="327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воспитание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положительных</a:t>
            </a:r>
            <a:endParaRPr lang="en-US" b="1" i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качеств</a:t>
            </a:r>
            <a:r>
              <a:rPr lang="en-US" b="1" i="1" dirty="0" smtClean="0">
                <a:solidFill>
                  <a:schemeClr val="accent2"/>
                </a:solidFill>
              </a:rPr>
              <a:t> и </a:t>
            </a:r>
            <a:r>
              <a:rPr lang="en-US" b="1" i="1" dirty="0" err="1" smtClean="0">
                <a:solidFill>
                  <a:schemeClr val="accent2"/>
                </a:solidFill>
              </a:rPr>
              <a:t>укрепление</a:t>
            </a:r>
            <a:endParaRPr lang="en-US" b="1" i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нравственных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принципов</a:t>
            </a:r>
            <a:r>
              <a:rPr lang="en-US" b="1" i="1" dirty="0" smtClean="0">
                <a:solidFill>
                  <a:schemeClr val="accent2"/>
                </a:solidFill>
              </a:rPr>
              <a:t> у</a:t>
            </a: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молодых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людей</a:t>
            </a:r>
            <a:r>
              <a:rPr lang="en-US" b="1" i="1" dirty="0" smtClean="0">
                <a:solidFill>
                  <a:schemeClr val="accent2"/>
                </a:solidFill>
              </a:rPr>
              <a:t> с </a:t>
            </a:r>
            <a:r>
              <a:rPr lang="en-US" b="1" i="1" dirty="0" err="1" smtClean="0">
                <a:solidFill>
                  <a:schemeClr val="accent2"/>
                </a:solidFill>
              </a:rPr>
              <a:t>тем</a:t>
            </a:r>
            <a:r>
              <a:rPr lang="en-US" b="1" i="1" dirty="0" smtClean="0">
                <a:solidFill>
                  <a:schemeClr val="accent2"/>
                </a:solidFill>
              </a:rPr>
              <a:t>, </a:t>
            </a:r>
            <a:r>
              <a:rPr lang="en-US" b="1" i="1" dirty="0" err="1" smtClean="0">
                <a:solidFill>
                  <a:schemeClr val="accent2"/>
                </a:solidFill>
              </a:rPr>
              <a:t>чтобы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они</a:t>
            </a:r>
            <a:endParaRPr lang="en-US" b="1" i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могли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вырасти</a:t>
            </a:r>
            <a:r>
              <a:rPr lang="en-US" b="1" i="1" dirty="0" smtClean="0">
                <a:solidFill>
                  <a:schemeClr val="accent2"/>
                </a:solidFill>
              </a:rPr>
              <a:t> в </a:t>
            </a:r>
            <a:r>
              <a:rPr lang="en-US" b="1" i="1" dirty="0" err="1" smtClean="0">
                <a:solidFill>
                  <a:schemeClr val="accent2"/>
                </a:solidFill>
              </a:rPr>
              <a:t>здоровых</a:t>
            </a:r>
            <a:r>
              <a:rPr lang="en-US" b="1" i="1" dirty="0" smtClean="0">
                <a:solidFill>
                  <a:schemeClr val="accent2"/>
                </a:solidFill>
              </a:rPr>
              <a:t>,</a:t>
            </a:r>
          </a:p>
          <a:p>
            <a:pPr algn="ctr">
              <a:buNone/>
            </a:pPr>
            <a:r>
              <a:rPr lang="en-US" b="1" i="1" dirty="0" err="1" smtClean="0">
                <a:solidFill>
                  <a:schemeClr val="accent2"/>
                </a:solidFill>
              </a:rPr>
              <a:t>счастливых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членов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>
                <a:solidFill>
                  <a:schemeClr val="accent2"/>
                </a:solidFill>
              </a:rPr>
              <a:t>общества</a:t>
            </a:r>
            <a:r>
              <a:rPr lang="en-US" b="1" i="1" dirty="0" smtClean="0">
                <a:solidFill>
                  <a:schemeClr val="accent2"/>
                </a:solidFill>
              </a:rPr>
              <a:t>.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Техники и навыки восстановительных процедур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u="sng" dirty="0" smtClean="0"/>
              <a:t>Навыки слушания и ведения беседы: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Активное слушание;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Перефразирование (эхо-техника);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accent5"/>
                </a:solidFill>
              </a:rPr>
              <a:t>Резюмирование</a:t>
            </a:r>
            <a:r>
              <a:rPr lang="ru-RU" b="1" dirty="0" smtClean="0">
                <a:solidFill>
                  <a:schemeClr val="accent5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Сообщение и восприятие чувств;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Переход от клеймящего к восстанавливающему стыду.</a:t>
            </a:r>
          </a:p>
          <a:p>
            <a:pPr>
              <a:buNone/>
            </a:pPr>
            <a:r>
              <a:rPr lang="ru-RU" i="1" u="sng" dirty="0" smtClean="0"/>
              <a:t>Техники организации диалога: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chemeClr val="accent5"/>
                </a:solidFill>
              </a:rPr>
              <a:t>Переформулирование</a:t>
            </a:r>
            <a:r>
              <a:rPr lang="ru-RU" b="1" dirty="0" smtClean="0">
                <a:solidFill>
                  <a:schemeClr val="accent5"/>
                </a:solidFill>
              </a:rPr>
              <a:t> негативных высказываний;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Проверка понимания сторон;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Переход от разговора с ведущим (медиатором) к диалогу сторон;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Мозговой штурм;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/>
                </a:solidFill>
              </a:rPr>
              <a:t>Типы вопросов (открытые, закрытые, разъяснительные, риторические).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Опыт и возможности применения восстановительных технологий в работе с детьми-сиротами социальных педагогов Центра содействия семейному устройству, подготовки и сопровождения замещающих семей МКОУ Детский дом №1 г.Гурьевска и замещающих родителей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7244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Гурьевском районе более 90% детей-сирот и детей, оставшихся без попечения родителей, воспитывающихся в замещающих семьях. В МКОУ Детский дом №1 г.Гурьевска в основном остались подростки, которых трудно пристроить в семьи по разным причинам (различные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дивиации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поведении, нежелание жить в семье и др.).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связи со сложностями и  особенностями воспитания детей-сирот в детском доме, замещающих семьях возникла необходимость в подготовке специалистов Центра содействия семейному устройству, подготовки и сопровождения замещающих семей МКОУ Детский дом №1 г.Гурьевска и замещающих родителей эффективным технологиям разрешения конфликтных ситуаций.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Освоение восстановительных технологий позволяет специалистам и родителям замещающих семей использовать их в повседневной работе с детьми-сиротами, а карательный способ разрешения конфликтных ситуаций применять только в исключительных случаях (изъятие из семьи, административное, уголовное наказание).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C:\Documents and Settings\Педагог\Рабочий стол\МЕДИАЦИЯ\5.jpeg"/>
          <p:cNvPicPr/>
          <p:nvPr/>
        </p:nvPicPr>
        <p:blipFill>
          <a:blip r:embed="rId2"/>
          <a:srcRect l="4810" t="6200" r="3474" b="10417"/>
          <a:stretch>
            <a:fillRect/>
          </a:stretch>
        </p:blipFill>
        <p:spPr bwMode="auto">
          <a:xfrm>
            <a:off x="1295400" y="228600"/>
            <a:ext cx="7696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9577442">
            <a:off x="3878449" y="4385181"/>
            <a:ext cx="940006" cy="446785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6397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Проблемы отмечаемые замещающими родителями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1828800" y="1143000"/>
            <a:ext cx="23622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Дошкольный возраст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4495800" y="2133600"/>
            <a:ext cx="1981200" cy="990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Младший школьный возраст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6934200" y="2209800"/>
            <a:ext cx="2133600" cy="1066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Ранний подростковый возраст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343400" y="3352800"/>
            <a:ext cx="2133600" cy="1143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Подростковый возраст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24400" y="1029854"/>
            <a:ext cx="411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Отсутствие знаний, программ по работе с отставанием, запущенностью;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(жалобы воспитателей ДОУ на плохое поведение, агрессивность)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0514587">
            <a:off x="4201750" y="1292659"/>
            <a:ext cx="521544" cy="481081"/>
          </a:xfrm>
          <a:prstGeom prst="rightArrow">
            <a:avLst>
              <a:gd name="adj1" fmla="val 100000"/>
              <a:gd name="adj2" fmla="val 699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90600" y="2133600"/>
            <a:ext cx="2895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Побеги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Гиперактивность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(жалобы воспитателей ДОУ на плохое поведение, агрессивность)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Влечение к противоположному полу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Воровство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Конфликты в классе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Ссоры и драки друг с другом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Попрошайничество</a:t>
            </a:r>
            <a:endParaRPr lang="ru-RU" sz="1400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886200" y="2514600"/>
            <a:ext cx="685800" cy="609600"/>
          </a:xfrm>
          <a:prstGeom prst="rightArrow">
            <a:avLst>
              <a:gd name="adj1" fmla="val 8030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90600" y="4724400"/>
            <a:ext cx="4648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Неуверенность, скрытость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Ранние половые отношения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Кражи, побеги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Негативное отношение, конкуренция и соперничество братьями, сестрами и кровными детьми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сквернословие с приемными родителями и учителями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употребление алкоголя, курение</a:t>
            </a:r>
          </a:p>
          <a:p>
            <a:pPr algn="just">
              <a:buFont typeface="Wingdings" pitchFamily="2" charset="2"/>
              <a:buChar char="§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10400" y="3962400"/>
            <a:ext cx="2133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Побеги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Воровство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err="1" smtClean="0"/>
              <a:t>Гиперактивность</a:t>
            </a:r>
            <a:endParaRPr lang="ru-RU" dirty="0" smtClean="0"/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Ложь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Ссоры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7772400" y="3352800"/>
            <a:ext cx="685800" cy="533400"/>
          </a:xfrm>
          <a:prstGeom prst="rightArrow">
            <a:avLst>
              <a:gd name="adj1" fmla="val 84632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Ситуации: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609600"/>
            <a:ext cx="7498080" cy="56388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Соня (воспитанница детского дома) вернулась из школы в порванной куртке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Андрей  (воспитанник детского дома) получил за контрольную работу по математике двойку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990600"/>
          <a:ext cx="7696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371600"/>
                <a:gridCol w="1371600"/>
                <a:gridCol w="2133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воспитателя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 - сообщение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и поведение ребенка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 - сообщение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и поведение ребенка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Возмущение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 знаешь сколько стоит куртка? Ты </a:t>
                      </a:r>
                      <a:r>
                        <a:rPr lang="ru-RU" sz="1400" dirty="0" err="1" smtClean="0"/>
                        <a:t>неряха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Обижается, оправдывается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Мне неприятно, когда дети так небрежно относятся к своим вещам. Как завтра такую испорченную куртку одевать?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Чувствует стыд, предлагает починить свою куртку.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9200" y="4191000"/>
          <a:ext cx="7772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417320"/>
                <a:gridCol w="1371600"/>
                <a:gridCol w="2057400"/>
                <a:gridCol w="13716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воспитателя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Ты - сообщение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и поведение ребенка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Я - сообщение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и поведение ребенка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Досада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Опять ты хуже всех! Бестолочь!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Обижается, злится, плачет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 расстроена, что важная тема совсем не усвоена. Что будем делать?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Переживает, задумывается об исправлении оценки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2400"/>
            <a:ext cx="7498080" cy="63246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Женя 16 лет (приемный ребенок)  первый раз пришел домой в нетрезвом состоянии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Вова (приемный ребенок)  потерял новую дорогую шапку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457200"/>
          <a:ext cx="7620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066800"/>
                <a:gridCol w="2438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приемных родителей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 - сообщение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и поведение ребенка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 –</a:t>
                      </a:r>
                    </a:p>
                    <a:p>
                      <a:r>
                        <a:rPr lang="ru-RU" sz="1400" dirty="0" smtClean="0"/>
                        <a:t> сообщение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Чувства и поведение ребенка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Злость, страх, обида, истерика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Как ты мог?! Кто из тебя получится?! Хочешь стать пьяницей как твои родители?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Агрессия, хамство, демонстративное поведение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Мне страшно за твое здоровье.</a:t>
                      </a:r>
                      <a:r>
                        <a:rPr lang="ru-RU" sz="1400" baseline="0" dirty="0" smtClean="0"/>
                        <a:t> В таком состоянии чаще всего попадают в неприятные ситуации. Сейчас тебе необходимо лечь спать. (О поведении ребенка необходимо будет поговорить, но при другом его состоянии)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Понимает, что родители расстроены из-за его состояния, соглашается лечь спать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71600" y="3657600"/>
          <a:ext cx="762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24000"/>
                <a:gridCol w="1219200"/>
                <a:gridCol w="1981200"/>
                <a:gridCol w="16764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приемных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Ты - сообщение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и поведение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 –</a:t>
                      </a:r>
                    </a:p>
                    <a:p>
                      <a:r>
                        <a:rPr lang="ru-RU" sz="1400" dirty="0" smtClean="0"/>
                        <a:t> сообщение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Чувства и поведение ребенка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Злость, обида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Растяпа! Ты совсем не ценишь мою заботу</a:t>
                      </a:r>
                      <a:r>
                        <a:rPr lang="ru-RU" sz="1400" baseline="0" dirty="0" smtClean="0"/>
                        <a:t> о тебе! Растешь безответственным! Будешь ходить теперь в старой шапке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Обижается, злится, плачет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 сильно расстроена из-за потери шапки, ведь она стоит больших денег и так тебе нравилась,</a:t>
                      </a:r>
                      <a:r>
                        <a:rPr lang="ru-RU" sz="1400" baseline="0" dirty="0" smtClean="0"/>
                        <a:t> ты сам её выбирал. Что теперь будем делать?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Переживает, согласен носить старую шапку, чтобы загладить свою вину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608</TotalTime>
  <Words>2067</Words>
  <Application>Microsoft Office PowerPoint</Application>
  <PresentationFormat>Экран (4:3)</PresentationFormat>
  <Paragraphs>178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Восстановительные технологии в работе с детьми-сиротами</vt:lpstr>
      <vt:lpstr>Восстановительные технологии</vt:lpstr>
      <vt:lpstr>  Цель работы по профилактике       конфликтных ситуаций среди воспитанников и сотрудников детского дома.  </vt:lpstr>
      <vt:lpstr>Техники и навыки восстановительных процедур</vt:lpstr>
      <vt:lpstr>Опыт и возможности применения восстановительных технологий в работе с детьми-сиротами социальных педагогов Центра содействия семейному устройству, подготовки и сопровождения замещающих семей МКОУ Детский дом №1 г.Гурьевска и замещающих родителей</vt:lpstr>
      <vt:lpstr>Презентация PowerPoint</vt:lpstr>
      <vt:lpstr>Проблемы отмечаемые замещающими родителями</vt:lpstr>
      <vt:lpstr>Ситуации:</vt:lpstr>
      <vt:lpstr>Презентация PowerPoint</vt:lpstr>
      <vt:lpstr>Из опыта   проведения примирительных программ</vt:lpstr>
      <vt:lpstr>Принципы проведения восстановительных программ</vt:lpstr>
      <vt:lpstr>Презентация PowerPoint</vt:lpstr>
      <vt:lpstr>Решение трудных ситуаций. Из практики.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Восстановительные технологии в работе с детьми-сиротами</dc:title>
  <cp:lastModifiedBy>admin</cp:lastModifiedBy>
  <cp:revision>56</cp:revision>
  <dcterms:modified xsi:type="dcterms:W3CDTF">2017-06-26T02:10:30Z</dcterms:modified>
</cp:coreProperties>
</file>