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74" r:id="rId7"/>
    <p:sldId id="262" r:id="rId8"/>
    <p:sldId id="263" r:id="rId9"/>
    <p:sldId id="275" r:id="rId10"/>
    <p:sldId id="276" r:id="rId11"/>
    <p:sldId id="277" r:id="rId12"/>
    <p:sldId id="264" r:id="rId13"/>
    <p:sldId id="265" r:id="rId14"/>
    <p:sldId id="267" r:id="rId15"/>
    <p:sldId id="268" r:id="rId16"/>
    <p:sldId id="269" r:id="rId17"/>
    <p:sldId id="270" r:id="rId18"/>
    <p:sldId id="271" r:id="rId19"/>
  </p:sldIdLst>
  <p:sldSz cx="10440988" cy="7561263"/>
  <p:notesSz cx="9144000" cy="6858000"/>
  <p:defaultTextStyle>
    <a:defPPr>
      <a:defRPr lang="ru-RU"/>
    </a:defPPr>
    <a:lvl1pPr marL="0" algn="l" defTabSz="1028700" rtl="0" eaLnBrk="1" latinLnBrk="0" hangingPunct="1">
      <a:defRPr sz="2000" kern="1200">
        <a:solidFill>
          <a:schemeClr val="tx1"/>
        </a:solidFill>
        <a:latin typeface="+mn-lt"/>
        <a:ea typeface="+mn-ea"/>
        <a:cs typeface="+mn-cs"/>
      </a:defRPr>
    </a:lvl1pPr>
    <a:lvl2pPr marL="514350" algn="l" defTabSz="1028700" rtl="0" eaLnBrk="1" latinLnBrk="0" hangingPunct="1">
      <a:defRPr sz="2000" kern="1200">
        <a:solidFill>
          <a:schemeClr val="tx1"/>
        </a:solidFill>
        <a:latin typeface="+mn-lt"/>
        <a:ea typeface="+mn-ea"/>
        <a:cs typeface="+mn-cs"/>
      </a:defRPr>
    </a:lvl2pPr>
    <a:lvl3pPr marL="1028700" algn="l" defTabSz="1028700" rtl="0" eaLnBrk="1" latinLnBrk="0" hangingPunct="1">
      <a:defRPr sz="2000" kern="1200">
        <a:solidFill>
          <a:schemeClr val="tx1"/>
        </a:solidFill>
        <a:latin typeface="+mn-lt"/>
        <a:ea typeface="+mn-ea"/>
        <a:cs typeface="+mn-cs"/>
      </a:defRPr>
    </a:lvl3pPr>
    <a:lvl4pPr marL="1543050" algn="l" defTabSz="1028700" rtl="0" eaLnBrk="1" latinLnBrk="0" hangingPunct="1">
      <a:defRPr sz="2000" kern="1200">
        <a:solidFill>
          <a:schemeClr val="tx1"/>
        </a:solidFill>
        <a:latin typeface="+mn-lt"/>
        <a:ea typeface="+mn-ea"/>
        <a:cs typeface="+mn-cs"/>
      </a:defRPr>
    </a:lvl4pPr>
    <a:lvl5pPr marL="2057400" algn="l" defTabSz="1028700" rtl="0" eaLnBrk="1" latinLnBrk="0" hangingPunct="1">
      <a:defRPr sz="2000" kern="1200">
        <a:solidFill>
          <a:schemeClr val="tx1"/>
        </a:solidFill>
        <a:latin typeface="+mn-lt"/>
        <a:ea typeface="+mn-ea"/>
        <a:cs typeface="+mn-cs"/>
      </a:defRPr>
    </a:lvl5pPr>
    <a:lvl6pPr marL="2571750" algn="l" defTabSz="1028700" rtl="0" eaLnBrk="1" latinLnBrk="0" hangingPunct="1">
      <a:defRPr sz="2000" kern="1200">
        <a:solidFill>
          <a:schemeClr val="tx1"/>
        </a:solidFill>
        <a:latin typeface="+mn-lt"/>
        <a:ea typeface="+mn-ea"/>
        <a:cs typeface="+mn-cs"/>
      </a:defRPr>
    </a:lvl6pPr>
    <a:lvl7pPr marL="3086100" algn="l" defTabSz="1028700" rtl="0" eaLnBrk="1" latinLnBrk="0" hangingPunct="1">
      <a:defRPr sz="2000" kern="1200">
        <a:solidFill>
          <a:schemeClr val="tx1"/>
        </a:solidFill>
        <a:latin typeface="+mn-lt"/>
        <a:ea typeface="+mn-ea"/>
        <a:cs typeface="+mn-cs"/>
      </a:defRPr>
    </a:lvl7pPr>
    <a:lvl8pPr marL="3600450" algn="l" defTabSz="1028700" rtl="0" eaLnBrk="1" latinLnBrk="0" hangingPunct="1">
      <a:defRPr sz="2000" kern="1200">
        <a:solidFill>
          <a:schemeClr val="tx1"/>
        </a:solidFill>
        <a:latin typeface="+mn-lt"/>
        <a:ea typeface="+mn-ea"/>
        <a:cs typeface="+mn-cs"/>
      </a:defRPr>
    </a:lvl8pPr>
    <a:lvl9pPr marL="4114800" algn="l" defTabSz="1028700"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AFF"/>
    <a:srgbClr val="1CC224"/>
    <a:srgbClr val="CC0000"/>
  </p:clrMru>
</p:presentationPr>
</file>

<file path=ppt/tableStyles.xml><?xml version="1.0" encoding="utf-8"?>
<a:tblStyleLst xmlns:a="http://schemas.openxmlformats.org/drawingml/2006/main" def="{5C22544A-7EE6-4342-B048-85BDC9FD1C3A}">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76" y="828"/>
      </p:cViewPr>
      <p:guideLst>
        <p:guide orient="horz" pos="2382"/>
        <p:guide pos="3289"/>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5142438"/>
            <a:ext cx="10449083"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2870" tIns="51435" rIns="102870" bIns="51435" anchor="ctr"/>
          <a:lstStyle>
            <a:extLst/>
          </a:lstStyle>
          <a:p>
            <a:pPr algn="ctr" eaLnBrk="1" latinLnBrk="0" hangingPunct="1"/>
            <a:endParaRPr kumimoji="0" lang="en-US"/>
          </a:p>
        </p:txBody>
      </p:sp>
      <p:sp>
        <p:nvSpPr>
          <p:cNvPr id="9" name="Заголовок 8"/>
          <p:cNvSpPr>
            <a:spLocks noGrp="1"/>
          </p:cNvSpPr>
          <p:nvPr>
            <p:ph type="ctrTitle"/>
          </p:nvPr>
        </p:nvSpPr>
        <p:spPr>
          <a:xfrm>
            <a:off x="783074" y="1932325"/>
            <a:ext cx="8874840" cy="2017396"/>
          </a:xfrm>
        </p:spPr>
        <p:txBody>
          <a:bodyPr vert="horz" anchor="b">
            <a:normAutofit/>
            <a:scene3d>
              <a:camera prst="orthographicFront"/>
              <a:lightRig rig="soft" dir="t"/>
            </a:scene3d>
            <a:sp3d prstMaterial="softEdge">
              <a:bevelT w="25400" h="25400"/>
            </a:sp3d>
          </a:bodyPr>
          <a:lstStyle>
            <a:lvl1pPr algn="r">
              <a:defRPr sz="54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783074" y="3981964"/>
            <a:ext cx="8874840" cy="1322729"/>
          </a:xfrm>
        </p:spPr>
        <p:txBody>
          <a:bodyPr lIns="51435" rIns="51435"/>
          <a:lstStyle>
            <a:lvl1pPr marL="0" marR="72009" indent="0" algn="r">
              <a:buNone/>
              <a:defRPr>
                <a:solidFill>
                  <a:schemeClr val="tx2"/>
                </a:solidFill>
              </a:defRPr>
            </a:lvl1pPr>
            <a:lvl2pPr marL="514350" indent="0" algn="ctr">
              <a:buNone/>
            </a:lvl2pPr>
            <a:lvl3pPr marL="1028700" indent="0" algn="ctr">
              <a:buNone/>
            </a:lvl3pPr>
            <a:lvl4pPr marL="1543050" indent="0" algn="ctr">
              <a:buNone/>
            </a:lvl4pPr>
            <a:lvl5pPr marL="2057400" indent="0" algn="ctr">
              <a:buNone/>
            </a:lvl5pPr>
            <a:lvl6pPr marL="2571750" indent="0" algn="ctr">
              <a:buNone/>
            </a:lvl6pPr>
            <a:lvl7pPr marL="3086100" indent="0" algn="ctr">
              <a:buNone/>
            </a:lvl7pPr>
            <a:lvl8pPr marL="3600450" indent="0" algn="ctr">
              <a:buNone/>
            </a:lvl8pPr>
            <a:lvl9pPr marL="41148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4298" y="5460912"/>
            <a:ext cx="10445287" cy="2108166"/>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9F24C409-1642-463A-8A87-CF1AC5DCB11D}" type="datetimeFigureOut">
              <a:rPr lang="ru-RU" smtClean="0"/>
              <a:pPr/>
              <a:t>07.04.2016</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D2EA8569-E2BD-457F-BA0C-CB5C988D903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22050" y="1633234"/>
            <a:ext cx="9396889" cy="4835847"/>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EA8569-E2BD-457F-BA0C-CB5C988D903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814770" y="302804"/>
            <a:ext cx="2029587" cy="6166278"/>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22050" y="302805"/>
            <a:ext cx="7221683" cy="6166277"/>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EA8569-E2BD-457F-BA0C-CB5C988D903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EA8569-E2BD-457F-BA0C-CB5C988D903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4838" y="1168382"/>
            <a:ext cx="8874840" cy="2016337"/>
          </a:xfrm>
        </p:spPr>
        <p:txBody>
          <a:bodyPr vert="horz" anchor="b">
            <a:normAutofit/>
            <a:scene3d>
              <a:camera prst="orthographicFront"/>
              <a:lightRig rig="soft" dir="t"/>
            </a:scene3d>
            <a:sp3d prstMaterial="softEdge">
              <a:bevelT w="25400" h="25400"/>
            </a:sp3d>
          </a:bodyPr>
          <a:lstStyle>
            <a:lvl1pPr algn="r">
              <a:buNone/>
              <a:defRPr sz="54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479112" y="3232349"/>
            <a:ext cx="5220494" cy="1604081"/>
          </a:xfrm>
        </p:spPr>
        <p:txBody>
          <a:bodyPr lIns="102870" rIns="102870" anchor="t"/>
          <a:lstStyle>
            <a:lvl1pPr marL="0" indent="0" algn="l">
              <a:buNone/>
              <a:defRPr sz="26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D2EA8569-E2BD-457F-BA0C-CB5C988D9038}" type="slidenum">
              <a:rPr lang="ru-RU" smtClean="0"/>
              <a:pPr/>
              <a:t>‹#›</a:t>
            </a:fld>
            <a:endParaRPr lang="ru-RU"/>
          </a:p>
        </p:txBody>
      </p:sp>
      <p:sp>
        <p:nvSpPr>
          <p:cNvPr id="7" name="Нашивка 6"/>
          <p:cNvSpPr/>
          <p:nvPr/>
        </p:nvSpPr>
        <p:spPr>
          <a:xfrm>
            <a:off x="4152508" y="3313672"/>
            <a:ext cx="208820"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anchor="ctr"/>
          <a:lstStyle>
            <a:extLst/>
          </a:lstStyle>
          <a:p>
            <a:pPr algn="l" eaLnBrk="1" latinLnBrk="0" hangingPunct="1"/>
            <a:endParaRPr kumimoji="0" lang="en-US"/>
          </a:p>
        </p:txBody>
      </p:sp>
      <p:sp>
        <p:nvSpPr>
          <p:cNvPr id="8" name="Нашивка 7"/>
          <p:cNvSpPr/>
          <p:nvPr/>
        </p:nvSpPr>
        <p:spPr>
          <a:xfrm>
            <a:off x="3939650" y="3313672"/>
            <a:ext cx="208820"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522050" y="1633233"/>
            <a:ext cx="4611436" cy="4990084"/>
          </a:xfrm>
        </p:spPr>
        <p:txBody>
          <a:bodyPr/>
          <a:lstStyle>
            <a:lvl1pPr>
              <a:defRPr sz="3200"/>
            </a:lvl1pPr>
            <a:lvl2pPr>
              <a:defRPr sz="2700"/>
            </a:lvl2pPr>
            <a:lvl3pPr>
              <a:defRPr sz="23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307502" y="1633233"/>
            <a:ext cx="4611436" cy="4990084"/>
          </a:xfrm>
        </p:spPr>
        <p:txBody>
          <a:bodyPr/>
          <a:lstStyle>
            <a:lvl1pPr>
              <a:defRPr sz="3200"/>
            </a:lvl1pPr>
            <a:lvl2pPr>
              <a:defRPr sz="2700"/>
            </a:lvl2pPr>
            <a:lvl3pPr>
              <a:defRPr sz="23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2EA8569-E2BD-457F-BA0C-CB5C988D903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50" y="301050"/>
            <a:ext cx="9396889" cy="1260211"/>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22049" y="5964997"/>
            <a:ext cx="4613250" cy="840140"/>
          </a:xfrm>
          <a:solidFill>
            <a:schemeClr val="accent1"/>
          </a:solidFill>
          <a:ln w="9652">
            <a:solidFill>
              <a:schemeClr val="accent1"/>
            </a:solidFill>
            <a:miter lim="800000"/>
          </a:ln>
        </p:spPr>
        <p:txBody>
          <a:bodyPr lIns="205740" anchor="ctr"/>
          <a:lstStyle>
            <a:lvl1pPr marL="0" indent="0">
              <a:buNone/>
              <a:defRPr sz="2700" b="0">
                <a:solidFill>
                  <a:schemeClr val="bg1"/>
                </a:solidFill>
              </a:defRPr>
            </a:lvl1pPr>
            <a:lvl2pPr>
              <a:buNone/>
              <a:defRPr sz="23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303878" y="5964997"/>
            <a:ext cx="4615062" cy="840140"/>
          </a:xfrm>
          <a:solidFill>
            <a:schemeClr val="accent1"/>
          </a:solidFill>
          <a:ln w="9652">
            <a:solidFill>
              <a:schemeClr val="accent1"/>
            </a:solidFill>
            <a:miter lim="800000"/>
          </a:ln>
        </p:spPr>
        <p:txBody>
          <a:bodyPr lIns="205740" anchor="ctr"/>
          <a:lstStyle>
            <a:lvl1pPr marL="0" indent="0">
              <a:buNone/>
              <a:defRPr sz="2700" b="0">
                <a:solidFill>
                  <a:schemeClr val="bg1"/>
                </a:solidFill>
              </a:defRPr>
            </a:lvl1pPr>
            <a:lvl2pPr>
              <a:buNone/>
              <a:defRPr sz="2300" b="1"/>
            </a:lvl2pPr>
            <a:lvl3pPr>
              <a:buNone/>
              <a:defRPr sz="2000" b="1"/>
            </a:lvl3pPr>
            <a:lvl4pPr>
              <a:buNone/>
              <a:defRPr sz="1800" b="1"/>
            </a:lvl4pPr>
            <a:lvl5pPr>
              <a:buNone/>
              <a:defRPr sz="18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522049" y="1592402"/>
            <a:ext cx="4613250" cy="4345976"/>
          </a:xfrm>
          <a:ln>
            <a:noFill/>
            <a:prstDash val="sysDash"/>
            <a:miter lim="800000"/>
          </a:ln>
        </p:spPr>
        <p:txBody>
          <a:bodyPr/>
          <a:lstStyle>
            <a:lvl1pPr>
              <a:defRPr sz="2700"/>
            </a:lvl1pPr>
            <a:lvl2pPr>
              <a:defRPr sz="23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5303877" y="1592402"/>
            <a:ext cx="4615062" cy="4345976"/>
          </a:xfrm>
          <a:ln>
            <a:noFill/>
            <a:prstDash val="sysDash"/>
            <a:miter lim="800000"/>
          </a:ln>
        </p:spPr>
        <p:txBody>
          <a:bodyPr/>
          <a:lstStyle>
            <a:lvl1pPr>
              <a:spcBef>
                <a:spcPts val="0"/>
              </a:spcBef>
              <a:defRPr sz="2700"/>
            </a:lvl1pPr>
            <a:lvl2pPr>
              <a:defRPr sz="23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D2EA8569-E2BD-457F-BA0C-CB5C988D903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D2EA8569-E2BD-457F-BA0C-CB5C988D903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9F24C409-1642-463A-8A87-CF1AC5DCB11D}" type="datetimeFigureOut">
              <a:rPr lang="ru-RU" smtClean="0"/>
              <a:pPr/>
              <a:t>07.04.2016</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D2EA8569-E2BD-457F-BA0C-CB5C988D903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4099" y="5376898"/>
            <a:ext cx="8542994" cy="504084"/>
          </a:xfrm>
        </p:spPr>
        <p:txBody>
          <a:bodyPr vert="horz" anchor="t">
            <a:noAutofit/>
            <a:sp3d prstMaterial="softEdge">
              <a:bevelT w="0" h="0"/>
            </a:sp3d>
          </a:bodyPr>
          <a:lstStyle>
            <a:lvl1pPr algn="r">
              <a:buNone/>
              <a:defRPr sz="28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046478" y="5904248"/>
            <a:ext cx="4538349" cy="1008168"/>
          </a:xfrm>
        </p:spPr>
        <p:txBody>
          <a:bodyPr/>
          <a:lstStyle>
            <a:lvl1pPr marL="0" indent="0" algn="r">
              <a:buNone/>
              <a:defRPr sz="1800"/>
            </a:lvl1pPr>
            <a:lvl2pPr>
              <a:buNone/>
              <a:defRPr sz="1400"/>
            </a:lvl2pPr>
            <a:lvl3pPr>
              <a:buNone/>
              <a:defRPr sz="1100"/>
            </a:lvl3pPr>
            <a:lvl4pPr>
              <a:buNone/>
              <a:defRPr sz="1000"/>
            </a:lvl4pPr>
            <a:lvl5pPr>
              <a:buNone/>
              <a:defRPr sz="10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044099" y="302451"/>
            <a:ext cx="8540728" cy="5040842"/>
          </a:xfrm>
        </p:spPr>
        <p:txBody>
          <a:bodyPr/>
          <a:lstStyle>
            <a:lvl1pPr>
              <a:defRPr sz="3600"/>
            </a:lvl1pPr>
            <a:lvl2pPr>
              <a:defRPr sz="3200"/>
            </a:lvl2pPr>
            <a:lvl3pPr>
              <a:defRPr sz="2700"/>
            </a:lvl3pPr>
            <a:lvl4pPr>
              <a:defRPr sz="2300"/>
            </a:lvl4pPr>
            <a:lvl5pPr>
              <a:defRPr sz="23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7681197" y="7065056"/>
            <a:ext cx="2192607" cy="403267"/>
          </a:xfrm>
        </p:spPr>
        <p:txBody>
          <a:bodyPr/>
          <a:lstStyle>
            <a:extLst/>
          </a:lstStyle>
          <a:p>
            <a:fld id="{9F24C409-1642-463A-8A87-CF1AC5DCB11D}" type="datetimeFigureOut">
              <a:rPr lang="ru-RU" smtClean="0"/>
              <a:pPr/>
              <a:t>07.04.2016</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D2EA8569-E2BD-457F-BA0C-CB5C988D903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303105" y="6001603"/>
            <a:ext cx="8178774" cy="714706"/>
          </a:xfrm>
          <a:noFill/>
        </p:spPr>
        <p:txBody>
          <a:bodyPr lIns="102870" tIns="0" rIns="102870" anchor="t"/>
          <a:lstStyle>
            <a:lvl1pPr marL="0" marR="20574" indent="0" algn="r">
              <a:buNone/>
              <a:defRPr sz="1600"/>
            </a:lvl1pPr>
            <a:lvl2pPr>
              <a:defRPr sz="1400"/>
            </a:lvl2pPr>
            <a:lvl3pPr>
              <a:defRPr sz="1100"/>
            </a:lvl3pPr>
            <a:lvl4pPr>
              <a:defRPr sz="1000"/>
            </a:lvl4pPr>
            <a:lvl5pPr>
              <a:defRPr sz="10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61025" y="209449"/>
            <a:ext cx="9918939" cy="4839208"/>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6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9F24C409-1642-463A-8A87-CF1AC5DCB11D}" type="datetimeFigureOut">
              <a:rPr lang="ru-RU" smtClean="0"/>
              <a:pPr/>
              <a:t>07.04.2016</a:t>
            </a:fld>
            <a:endParaRPr lang="ru-RU"/>
          </a:p>
        </p:txBody>
      </p:sp>
      <p:sp>
        <p:nvSpPr>
          <p:cNvPr id="6" name="Нижний колонтитул 5"/>
          <p:cNvSpPr>
            <a:spLocks noGrp="1"/>
          </p:cNvSpPr>
          <p:nvPr>
            <p:ph type="ftr" sz="quarter" idx="11"/>
          </p:nvPr>
        </p:nvSpPr>
        <p:spPr>
          <a:xfrm>
            <a:off x="5001344" y="7065056"/>
            <a:ext cx="2684102" cy="402567"/>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D2EA8569-E2BD-457F-BA0C-CB5C988D9038}" type="slidenum">
              <a:rPr lang="ru-RU" smtClean="0"/>
              <a:pPr/>
              <a:t>‹#›</a:t>
            </a:fld>
            <a:endParaRPr lang="ru-RU"/>
          </a:p>
        </p:txBody>
      </p:sp>
      <p:sp>
        <p:nvSpPr>
          <p:cNvPr id="2" name="Заголовок 1"/>
          <p:cNvSpPr>
            <a:spLocks noGrp="1"/>
          </p:cNvSpPr>
          <p:nvPr>
            <p:ph type="title"/>
          </p:nvPr>
        </p:nvSpPr>
        <p:spPr>
          <a:xfrm>
            <a:off x="261025" y="5364023"/>
            <a:ext cx="9220854" cy="620372"/>
          </a:xfrm>
          <a:noFill/>
        </p:spPr>
        <p:txBody>
          <a:bodyPr anchor="t">
            <a:sp3d prstMaterial="softEdge"/>
          </a:bodyPr>
          <a:lstStyle>
            <a:lvl1pPr marR="0" algn="r">
              <a:buNone/>
              <a:defRPr sz="34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570090" y="6554568"/>
            <a:ext cx="5641404" cy="101552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2870" tIns="51435" rIns="102870" bIns="51435" anchor="t" compatLnSpc="1"/>
          <a:lstStyle>
            <a:extLst/>
          </a:lstStyle>
          <a:p>
            <a:endParaRPr kumimoji="0" lang="en-US"/>
          </a:p>
        </p:txBody>
      </p:sp>
      <p:sp>
        <p:nvSpPr>
          <p:cNvPr id="9" name="Полилиния 8"/>
          <p:cNvSpPr>
            <a:spLocks/>
          </p:cNvSpPr>
          <p:nvPr/>
        </p:nvSpPr>
        <p:spPr bwMode="auto">
          <a:xfrm>
            <a:off x="554612" y="6548035"/>
            <a:ext cx="4213906" cy="10291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2870" tIns="51435" rIns="102870" bIns="51435" anchor="t" compatLnSpc="1"/>
          <a:lstStyle>
            <a:extLst/>
          </a:lstStyle>
          <a:p>
            <a:endParaRPr kumimoji="0" lang="en-US"/>
          </a:p>
        </p:txBody>
      </p:sp>
      <p:sp>
        <p:nvSpPr>
          <p:cNvPr id="10" name="Прямоугольный треугольник 9"/>
          <p:cNvSpPr>
            <a:spLocks/>
          </p:cNvSpPr>
          <p:nvPr/>
        </p:nvSpPr>
        <p:spPr bwMode="auto">
          <a:xfrm>
            <a:off x="-6899" y="6385125"/>
            <a:ext cx="3884899" cy="1191707"/>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2870" tIns="51435" rIns="102870" bIns="51435"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10547" y="6381250"/>
            <a:ext cx="3888548" cy="11955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9893032" y="5499986"/>
            <a:ext cx="208820"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anchor="ctr"/>
          <a:lstStyle>
            <a:extLst/>
          </a:lstStyle>
          <a:p>
            <a:pPr algn="l" eaLnBrk="1" latinLnBrk="0" hangingPunct="1"/>
            <a:endParaRPr kumimoji="0" lang="en-US"/>
          </a:p>
        </p:txBody>
      </p:sp>
      <p:sp>
        <p:nvSpPr>
          <p:cNvPr id="13" name="Нашивка 12"/>
          <p:cNvSpPr/>
          <p:nvPr/>
        </p:nvSpPr>
        <p:spPr>
          <a:xfrm>
            <a:off x="9680175" y="5499986"/>
            <a:ext cx="208820" cy="252042"/>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570090" y="6554568"/>
            <a:ext cx="5641404" cy="101552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2870" tIns="51435" rIns="102870" bIns="51435" anchor="t" compatLnSpc="1"/>
          <a:lstStyle>
            <a:extLst/>
          </a:lstStyle>
          <a:p>
            <a:endParaRPr kumimoji="0" lang="en-US"/>
          </a:p>
        </p:txBody>
      </p:sp>
      <p:sp>
        <p:nvSpPr>
          <p:cNvPr id="12" name="Полилиния 11"/>
          <p:cNvSpPr>
            <a:spLocks/>
          </p:cNvSpPr>
          <p:nvPr/>
        </p:nvSpPr>
        <p:spPr bwMode="auto">
          <a:xfrm>
            <a:off x="554612" y="6548035"/>
            <a:ext cx="4213906" cy="102917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2870" tIns="51435" rIns="102870" bIns="51435" anchor="t" compatLnSpc="1"/>
          <a:lstStyle>
            <a:extLst/>
          </a:lstStyle>
          <a:p>
            <a:endParaRPr kumimoji="0" lang="en-US"/>
          </a:p>
        </p:txBody>
      </p:sp>
      <p:sp>
        <p:nvSpPr>
          <p:cNvPr id="14" name="Прямоугольный треугольник 13"/>
          <p:cNvSpPr>
            <a:spLocks/>
          </p:cNvSpPr>
          <p:nvPr/>
        </p:nvSpPr>
        <p:spPr bwMode="auto">
          <a:xfrm>
            <a:off x="-6899" y="6385125"/>
            <a:ext cx="3884899" cy="1191707"/>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2870" tIns="51435" rIns="102870" bIns="51435"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10547" y="6381250"/>
            <a:ext cx="3888548" cy="11955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522050" y="302801"/>
            <a:ext cx="9396889" cy="1260211"/>
          </a:xfrm>
          <a:prstGeom prst="rect">
            <a:avLst/>
          </a:prstGeom>
        </p:spPr>
        <p:txBody>
          <a:bodyPr vert="horz" lIns="102870" tIns="51435" rIns="102870" bIns="51435"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522050" y="1633233"/>
            <a:ext cx="9396889" cy="4990084"/>
          </a:xfrm>
          <a:prstGeom prst="rect">
            <a:avLst/>
          </a:prstGeom>
        </p:spPr>
        <p:txBody>
          <a:bodyPr vert="horz" lIns="102870" tIns="51435" rIns="102870" bIns="51435">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7681197" y="7065056"/>
            <a:ext cx="2192607" cy="403267"/>
          </a:xfrm>
          <a:prstGeom prst="rect">
            <a:avLst/>
          </a:prstGeom>
        </p:spPr>
        <p:txBody>
          <a:bodyPr vert="horz" lIns="102870" tIns="51435" rIns="102870" bIns="51435" anchor="b"/>
          <a:lstStyle>
            <a:lvl1pPr algn="l" eaLnBrk="1" latinLnBrk="0" hangingPunct="1">
              <a:defRPr kumimoji="0" sz="1100">
                <a:solidFill>
                  <a:schemeClr val="tx1"/>
                </a:solidFill>
              </a:defRPr>
            </a:lvl1pPr>
            <a:extLst/>
          </a:lstStyle>
          <a:p>
            <a:fld id="{9F24C409-1642-463A-8A87-CF1AC5DCB11D}" type="datetimeFigureOut">
              <a:rPr lang="ru-RU" smtClean="0"/>
              <a:pPr/>
              <a:t>07.04.2016</a:t>
            </a:fld>
            <a:endParaRPr lang="ru-RU"/>
          </a:p>
        </p:txBody>
      </p:sp>
      <p:sp>
        <p:nvSpPr>
          <p:cNvPr id="22" name="Нижний колонтитул 21"/>
          <p:cNvSpPr>
            <a:spLocks noGrp="1"/>
          </p:cNvSpPr>
          <p:nvPr>
            <p:ph type="ftr" sz="quarter" idx="3"/>
          </p:nvPr>
        </p:nvSpPr>
        <p:spPr>
          <a:xfrm>
            <a:off x="5001344" y="7065056"/>
            <a:ext cx="2684102" cy="402567"/>
          </a:xfrm>
          <a:prstGeom prst="rect">
            <a:avLst/>
          </a:prstGeom>
        </p:spPr>
        <p:txBody>
          <a:bodyPr vert="horz" lIns="102870" tIns="51435" rIns="102870" bIns="51435" anchor="b"/>
          <a:lstStyle>
            <a:lvl1pPr algn="r" eaLnBrk="1" latinLnBrk="0" hangingPunct="1">
              <a:defRPr kumimoji="0" sz="1100">
                <a:solidFill>
                  <a:schemeClr val="tx1"/>
                </a:solidFill>
              </a:defRPr>
            </a:lvl1pPr>
            <a:extLst/>
          </a:lstStyle>
          <a:p>
            <a:endParaRPr lang="ru-RU"/>
          </a:p>
        </p:txBody>
      </p:sp>
      <p:sp>
        <p:nvSpPr>
          <p:cNvPr id="18" name="Номер слайда 17"/>
          <p:cNvSpPr>
            <a:spLocks noGrp="1"/>
          </p:cNvSpPr>
          <p:nvPr>
            <p:ph type="sldNum" sz="quarter" idx="4"/>
          </p:nvPr>
        </p:nvSpPr>
        <p:spPr>
          <a:xfrm>
            <a:off x="9873804" y="7065056"/>
            <a:ext cx="417640" cy="402567"/>
          </a:xfrm>
          <a:prstGeom prst="rect">
            <a:avLst/>
          </a:prstGeom>
        </p:spPr>
        <p:txBody>
          <a:bodyPr vert="horz" lIns="102870" tIns="51435" rIns="102870" bIns="51435" anchor="b"/>
          <a:lstStyle>
            <a:lvl1pPr algn="r" eaLnBrk="1" latinLnBrk="0" hangingPunct="1">
              <a:defRPr kumimoji="0" sz="1100" b="0">
                <a:solidFill>
                  <a:schemeClr val="tx1"/>
                </a:solidFill>
              </a:defRPr>
            </a:lvl1pPr>
            <a:extLst/>
          </a:lstStyle>
          <a:p>
            <a:fld id="{D2EA8569-E2BD-457F-BA0C-CB5C988D903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11480" indent="-288036" algn="l" rtl="0" eaLnBrk="1" latinLnBrk="0" hangingPunct="1">
        <a:spcBef>
          <a:spcPts val="450"/>
        </a:spcBef>
        <a:spcAft>
          <a:spcPts val="0"/>
        </a:spcAft>
        <a:buClr>
          <a:schemeClr val="accent1"/>
        </a:buClr>
        <a:buSzPct val="68000"/>
        <a:buFont typeface="Wingdings 3"/>
        <a:buChar char=""/>
        <a:defRPr kumimoji="0" sz="3000" kern="1200">
          <a:solidFill>
            <a:schemeClr val="tx1"/>
          </a:solidFill>
          <a:latin typeface="+mn-lt"/>
          <a:ea typeface="+mn-ea"/>
          <a:cs typeface="+mn-cs"/>
        </a:defRPr>
      </a:lvl1pPr>
      <a:lvl2pPr marL="699516" indent="-257175" algn="l" rtl="0" eaLnBrk="1" latinLnBrk="0" hangingPunct="1">
        <a:spcBef>
          <a:spcPts val="365"/>
        </a:spcBef>
        <a:buClr>
          <a:schemeClr val="accent1"/>
        </a:buClr>
        <a:buFont typeface="Verdana"/>
        <a:buChar char="◦"/>
        <a:defRPr kumimoji="0" sz="2600" kern="1200">
          <a:solidFill>
            <a:schemeClr val="tx1"/>
          </a:solidFill>
          <a:latin typeface="+mn-lt"/>
          <a:ea typeface="+mn-ea"/>
          <a:cs typeface="+mn-cs"/>
        </a:defRPr>
      </a:lvl2pPr>
      <a:lvl3pPr marL="966978" indent="-257175" algn="l" rtl="0" eaLnBrk="1" latinLnBrk="0" hangingPunct="1">
        <a:spcBef>
          <a:spcPts val="394"/>
        </a:spcBef>
        <a:buClr>
          <a:schemeClr val="accent2"/>
        </a:buClr>
        <a:buSzPct val="100000"/>
        <a:buFont typeface="Wingdings 2"/>
        <a:buChar char=""/>
        <a:defRPr kumimoji="0" sz="2400" kern="1200">
          <a:solidFill>
            <a:schemeClr val="tx1"/>
          </a:solidFill>
          <a:latin typeface="+mn-lt"/>
          <a:ea typeface="+mn-ea"/>
          <a:cs typeface="+mn-cs"/>
        </a:defRPr>
      </a:lvl3pPr>
      <a:lvl4pPr marL="1285875" indent="-257175" algn="l" rtl="0" eaLnBrk="1" latinLnBrk="0" hangingPunct="1">
        <a:spcBef>
          <a:spcPts val="394"/>
        </a:spcBef>
        <a:buClr>
          <a:schemeClr val="accent2"/>
        </a:buClr>
        <a:buFont typeface="Wingdings 2"/>
        <a:buChar char=""/>
        <a:defRPr kumimoji="0" sz="2100" kern="1200">
          <a:solidFill>
            <a:schemeClr val="tx1"/>
          </a:solidFill>
          <a:latin typeface="+mn-lt"/>
          <a:ea typeface="+mn-ea"/>
          <a:cs typeface="+mn-cs"/>
        </a:defRPr>
      </a:lvl4pPr>
      <a:lvl5pPr marL="1543050" indent="-257175" algn="l" rtl="0" eaLnBrk="1" latinLnBrk="0" hangingPunct="1">
        <a:spcBef>
          <a:spcPts val="394"/>
        </a:spcBef>
        <a:buClr>
          <a:schemeClr val="accent2"/>
        </a:buClr>
        <a:buFont typeface="Wingdings 2"/>
        <a:buChar char=""/>
        <a:defRPr kumimoji="0" sz="2000" kern="1200">
          <a:solidFill>
            <a:schemeClr val="tx1"/>
          </a:solidFill>
          <a:latin typeface="+mn-lt"/>
          <a:ea typeface="+mn-ea"/>
          <a:cs typeface="+mn-cs"/>
        </a:defRPr>
      </a:lvl5pPr>
      <a:lvl6pPr marL="1800225" indent="-257175" algn="l" rtl="0" eaLnBrk="1" latinLnBrk="0" hangingPunct="1">
        <a:spcBef>
          <a:spcPts val="394"/>
        </a:spcBef>
        <a:buClr>
          <a:schemeClr val="accent3"/>
        </a:buClr>
        <a:buFont typeface="Wingdings 2"/>
        <a:buChar char=""/>
        <a:defRPr kumimoji="0" sz="2000" kern="1200">
          <a:solidFill>
            <a:schemeClr val="tx1"/>
          </a:solidFill>
          <a:latin typeface="+mn-lt"/>
          <a:ea typeface="+mn-ea"/>
          <a:cs typeface="+mn-cs"/>
        </a:defRPr>
      </a:lvl6pPr>
      <a:lvl7pPr marL="2057400" indent="-257175" algn="l" rtl="0" eaLnBrk="1" latinLnBrk="0" hangingPunct="1">
        <a:spcBef>
          <a:spcPts val="394"/>
        </a:spcBef>
        <a:buClr>
          <a:schemeClr val="accent3"/>
        </a:buClr>
        <a:buFont typeface="Wingdings 2"/>
        <a:buChar char=""/>
        <a:defRPr kumimoji="0" sz="1800" kern="1200">
          <a:solidFill>
            <a:schemeClr val="tx1"/>
          </a:solidFill>
          <a:latin typeface="+mn-lt"/>
          <a:ea typeface="+mn-ea"/>
          <a:cs typeface="+mn-cs"/>
        </a:defRPr>
      </a:lvl7pPr>
      <a:lvl8pPr marL="2314575" indent="-257175" algn="l" rtl="0" eaLnBrk="1" latinLnBrk="0" hangingPunct="1">
        <a:spcBef>
          <a:spcPts val="394"/>
        </a:spcBef>
        <a:buClr>
          <a:schemeClr val="accent3"/>
        </a:buClr>
        <a:buFont typeface="Wingdings 2"/>
        <a:buChar char=""/>
        <a:defRPr kumimoji="0" sz="1800" kern="1200">
          <a:solidFill>
            <a:schemeClr val="tx1"/>
          </a:solidFill>
          <a:latin typeface="+mn-lt"/>
          <a:ea typeface="+mn-ea"/>
          <a:cs typeface="+mn-cs"/>
        </a:defRPr>
      </a:lvl8pPr>
      <a:lvl9pPr marL="2571750" indent="-257175" algn="l" rtl="0" eaLnBrk="1" latinLnBrk="0" hangingPunct="1">
        <a:spcBef>
          <a:spcPts val="394"/>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14350" algn="l" rtl="0" eaLnBrk="1" latinLnBrk="0" hangingPunct="1">
        <a:defRPr kumimoji="0" kern="1200">
          <a:solidFill>
            <a:schemeClr val="tx1"/>
          </a:solidFill>
          <a:latin typeface="+mn-lt"/>
          <a:ea typeface="+mn-ea"/>
          <a:cs typeface="+mn-cs"/>
        </a:defRPr>
      </a:lvl2pPr>
      <a:lvl3pPr marL="1028700" algn="l" rtl="0" eaLnBrk="1" latinLnBrk="0" hangingPunct="1">
        <a:defRPr kumimoji="0" kern="1200">
          <a:solidFill>
            <a:schemeClr val="tx1"/>
          </a:solidFill>
          <a:latin typeface="+mn-lt"/>
          <a:ea typeface="+mn-ea"/>
          <a:cs typeface="+mn-cs"/>
        </a:defRPr>
      </a:lvl3pPr>
      <a:lvl4pPr marL="1543050" algn="l" rtl="0" eaLnBrk="1" latinLnBrk="0" hangingPunct="1">
        <a:defRPr kumimoji="0" kern="1200">
          <a:solidFill>
            <a:schemeClr val="tx1"/>
          </a:solidFill>
          <a:latin typeface="+mn-lt"/>
          <a:ea typeface="+mn-ea"/>
          <a:cs typeface="+mn-cs"/>
        </a:defRPr>
      </a:lvl4pPr>
      <a:lvl5pPr marL="2057400" algn="l" rtl="0" eaLnBrk="1" latinLnBrk="0" hangingPunct="1">
        <a:defRPr kumimoji="0" kern="1200">
          <a:solidFill>
            <a:schemeClr val="tx1"/>
          </a:solidFill>
          <a:latin typeface="+mn-lt"/>
          <a:ea typeface="+mn-ea"/>
          <a:cs typeface="+mn-cs"/>
        </a:defRPr>
      </a:lvl5pPr>
      <a:lvl6pPr marL="2571750" algn="l" rtl="0" eaLnBrk="1" latinLnBrk="0" hangingPunct="1">
        <a:defRPr kumimoji="0" kern="1200">
          <a:solidFill>
            <a:schemeClr val="tx1"/>
          </a:solidFill>
          <a:latin typeface="+mn-lt"/>
          <a:ea typeface="+mn-ea"/>
          <a:cs typeface="+mn-cs"/>
        </a:defRPr>
      </a:lvl6pPr>
      <a:lvl7pPr marL="3086100" algn="l" rtl="0" eaLnBrk="1" latinLnBrk="0" hangingPunct="1">
        <a:defRPr kumimoji="0" kern="1200">
          <a:solidFill>
            <a:schemeClr val="tx1"/>
          </a:solidFill>
          <a:latin typeface="+mn-lt"/>
          <a:ea typeface="+mn-ea"/>
          <a:cs typeface="+mn-cs"/>
        </a:defRPr>
      </a:lvl7pPr>
      <a:lvl8pPr marL="3600450" algn="l" rtl="0" eaLnBrk="1" latinLnBrk="0" hangingPunct="1">
        <a:defRPr kumimoji="0" kern="1200">
          <a:solidFill>
            <a:schemeClr val="tx1"/>
          </a:solidFill>
          <a:latin typeface="+mn-lt"/>
          <a:ea typeface="+mn-ea"/>
          <a:cs typeface="+mn-cs"/>
        </a:defRPr>
      </a:lvl8pPr>
      <a:lvl9pPr marL="41148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C:\Users\Admin\Desktop\21f8c10c5e49%20&#1074;%20&#1075;&#1086;&#1089;&#1090;.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3" cstate="print"/>
          <a:stretch>
            <a:fillRect/>
          </a:stretch>
        </p:blipFill>
        <p:spPr>
          <a:xfrm>
            <a:off x="65" y="3441"/>
            <a:ext cx="10440858" cy="7554380"/>
          </a:xfrm>
          <a:prstGeom prst="rect">
            <a:avLst/>
          </a:prstGeom>
          <a:effectLst>
            <a:glow rad="228600">
              <a:schemeClr val="accent3">
                <a:satMod val="175000"/>
                <a:alpha val="40000"/>
              </a:schemeClr>
            </a:glow>
          </a:effectLst>
        </p:spPr>
      </p:pic>
      <p:sp>
        <p:nvSpPr>
          <p:cNvPr id="3" name="TextBox 2"/>
          <p:cNvSpPr txBox="1"/>
          <p:nvPr/>
        </p:nvSpPr>
        <p:spPr>
          <a:xfrm>
            <a:off x="1434280" y="1494615"/>
            <a:ext cx="7429552" cy="714380"/>
          </a:xfrm>
          <a:prstGeom prst="rect">
            <a:avLst/>
          </a:prstGeom>
          <a:noFill/>
        </p:spPr>
        <p:txBody>
          <a:bodyPr wrap="none" rtlCol="0">
            <a:prstTxWarp prst="textPlain">
              <a:avLst/>
            </a:prstTxWarp>
            <a:spAutoFit/>
          </a:bodyPr>
          <a:lstStyle/>
          <a:p>
            <a:r>
              <a:rPr lang="ru-RU" dirty="0" smtClean="0">
                <a:solidFill>
                  <a:srgbClr val="7030A0"/>
                </a:solidFill>
                <a:latin typeface="Arnold BocklinC" pitchFamily="2" charset="0"/>
              </a:rPr>
              <a:t>ПРОЕКТНАЯ  ДЕЯТЕЛЬНОСТЬ</a:t>
            </a:r>
            <a:endParaRPr lang="ru-RU" dirty="0">
              <a:solidFill>
                <a:srgbClr val="7030A0"/>
              </a:solidFill>
              <a:latin typeface="Arnold BocklinC" pitchFamily="2" charset="0"/>
            </a:endParaRPr>
          </a:p>
        </p:txBody>
      </p:sp>
      <p:sp>
        <p:nvSpPr>
          <p:cNvPr id="4" name="TextBox 3"/>
          <p:cNvSpPr txBox="1"/>
          <p:nvPr/>
        </p:nvSpPr>
        <p:spPr>
          <a:xfrm>
            <a:off x="719900" y="2566185"/>
            <a:ext cx="8929750" cy="2000264"/>
          </a:xfrm>
          <a:prstGeom prst="rect">
            <a:avLst/>
          </a:prstGeom>
          <a:noFill/>
          <a:effectLst/>
        </p:spPr>
        <p:txBody>
          <a:bodyPr wrap="none" rtlCol="0">
            <a:prstTxWarp prst="textDeflateBottom">
              <a:avLst/>
            </a:prstTxWarp>
            <a:spAutoFit/>
          </a:bodyPr>
          <a:lstStyle/>
          <a:p>
            <a:r>
              <a:rPr lang="ru-RU" spc="300" dirty="0" smtClean="0">
                <a:solidFill>
                  <a:srgbClr val="C00000"/>
                </a:solidFill>
                <a:latin typeface="English Rose" pitchFamily="2" charset="0"/>
              </a:rPr>
              <a:t>«</a:t>
            </a:r>
            <a:r>
              <a:rPr lang="ru-RU" dirty="0" smtClean="0">
                <a:solidFill>
                  <a:srgbClr val="C00000"/>
                </a:solidFill>
                <a:latin typeface="Wooden Ship Decorated" pitchFamily="2" charset="0"/>
              </a:rPr>
              <a:t>ЭТИ  ПРЕЛЕСТНЫЕ  СКАЗКИ</a:t>
            </a:r>
            <a:r>
              <a:rPr lang="ru-RU" spc="300" dirty="0" smtClean="0">
                <a:solidFill>
                  <a:srgbClr val="C00000"/>
                </a:solidFill>
                <a:latin typeface="English Rose" pitchFamily="2" charset="0"/>
              </a:rPr>
              <a:t>»</a:t>
            </a:r>
            <a:endParaRPr lang="ru-RU" spc="300" dirty="0">
              <a:solidFill>
                <a:srgbClr val="C00000"/>
              </a:solidFill>
              <a:latin typeface="English Rose" pitchFamily="2" charset="0"/>
            </a:endParaRPr>
          </a:p>
        </p:txBody>
      </p:sp>
      <p:sp>
        <p:nvSpPr>
          <p:cNvPr id="5" name="TextBox 4"/>
          <p:cNvSpPr txBox="1"/>
          <p:nvPr/>
        </p:nvSpPr>
        <p:spPr>
          <a:xfrm>
            <a:off x="2005784" y="4209259"/>
            <a:ext cx="6357982" cy="571504"/>
          </a:xfrm>
          <a:prstGeom prst="rect">
            <a:avLst/>
          </a:prstGeom>
          <a:noFill/>
        </p:spPr>
        <p:txBody>
          <a:bodyPr wrap="none" rtlCol="0">
            <a:prstTxWarp prst="textPlain">
              <a:avLst/>
            </a:prstTxWarp>
            <a:spAutoFit/>
          </a:bodyPr>
          <a:lstStyle/>
          <a:p>
            <a:r>
              <a:rPr lang="ru-RU" spc="600" dirty="0" smtClean="0">
                <a:ln>
                  <a:solidFill>
                    <a:srgbClr val="1CC224"/>
                  </a:solidFill>
                </a:ln>
                <a:solidFill>
                  <a:srgbClr val="92D050"/>
                </a:solidFill>
                <a:latin typeface="a_CampusDoubleOutline" pitchFamily="2" charset="0"/>
              </a:rPr>
              <a:t>ВТОРАЯ  МЛАДШАЯ  ГРУППА</a:t>
            </a:r>
            <a:endParaRPr lang="ru-RU" spc="600" dirty="0">
              <a:ln>
                <a:solidFill>
                  <a:srgbClr val="1CC224"/>
                </a:solidFill>
              </a:ln>
              <a:solidFill>
                <a:srgbClr val="92D050"/>
              </a:solidFill>
              <a:latin typeface="a_CampusDoubleOutline" pitchFamily="2" charset="0"/>
            </a:endParaRPr>
          </a:p>
        </p:txBody>
      </p:sp>
      <p:pic>
        <p:nvPicPr>
          <p:cNvPr id="8" name="21f8c10c5e49 в гост.mp3">
            <a:hlinkClick r:id="" action="ppaction://media"/>
          </p:cNvPr>
          <p:cNvPicPr>
            <a:picLocks noRot="1" noChangeAspect="1"/>
          </p:cNvPicPr>
          <p:nvPr>
            <a:audioFile r:link="rId1"/>
          </p:nvPr>
        </p:nvPicPr>
        <p:blipFill>
          <a:blip r:embed="rId4" cstate="print"/>
          <a:stretch>
            <a:fillRect/>
          </a:stretch>
        </p:blipFill>
        <p:spPr>
          <a:xfrm>
            <a:off x="719900" y="6709589"/>
            <a:ext cx="304800" cy="304800"/>
          </a:xfrm>
          <a:prstGeom prst="rect">
            <a:avLst/>
          </a:prstGeom>
        </p:spPr>
      </p:pic>
    </p:spTree>
  </p:cSld>
  <p:clrMapOvr>
    <a:masterClrMapping/>
  </p:clrMapOvr>
  <p:transition spd="slow" advClick="0" advTm="2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0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3" dur="1000"/>
                                        <p:tgtEl>
                                          <p:spTgt spid="3">
                                            <p:txEl>
                                              <p:pRg st="0" end="0"/>
                                            </p:txEl>
                                          </p:spTgt>
                                        </p:tgtEl>
                                        <p:attrNameLst>
                                          <p:attrName>style.color</p:attrName>
                                        </p:attrNameLst>
                                      </p:cBhvr>
                                      <p:tavLst>
                                        <p:tav tm="50000">
                                          <p:val>
                                            <p:clrVal>
                                              <a:schemeClr val="hlink"/>
                                            </p:clrVal>
                                          </p:val>
                                        </p:tav>
                                        <p:tav tm="0">
                                          <p:val>
                                            <p:clrVal>
                                              <a:schemeClr val="accent2"/>
                                            </p:clrVal>
                                          </p:val>
                                        </p:tav>
                                      </p:tavLst>
                                    </p:anim>
                                    <p:anim calcmode="discrete" valueType="clr">
                                      <p:cBhvr>
                                        <p:cTn id="14" dur="10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5" dur="1000"/>
                                        <p:tgtEl>
                                          <p:spTgt spid="3">
                                            <p:txEl>
                                              <p:pRg st="0" end="0"/>
                                            </p:txEl>
                                          </p:spTgt>
                                        </p:tgtEl>
                                        <p:attrNameLst>
                                          <p:attrName>fill.type</p:attrName>
                                        </p:attrNameLst>
                                      </p:cBhvr>
                                      <p:to>
                                        <p:strVal val="solid"/>
                                      </p:to>
                                    </p:set>
                                  </p:childTnLst>
                                </p:cTn>
                              </p:par>
                            </p:childTnLst>
                          </p:cTn>
                        </p:par>
                        <p:par>
                          <p:cTn id="16" fill="hold">
                            <p:stCondLst>
                              <p:cond delay="1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4000"/>
                            </p:stCondLst>
                            <p:childTnLst>
                              <p:par>
                                <p:cTn id="23" presetID="2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3000" fill="hold"/>
                                        <p:tgtEl>
                                          <p:spTgt spid="4"/>
                                        </p:tgtEl>
                                        <p:attrNameLst>
                                          <p:attrName>ppt_x</p:attrName>
                                        </p:attrNameLst>
                                      </p:cBhvr>
                                      <p:tavLst>
                                        <p:tav tm="0">
                                          <p:val>
                                            <p:strVal val="#ppt_x-.2"/>
                                          </p:val>
                                        </p:tav>
                                        <p:tav tm="100000">
                                          <p:val>
                                            <p:strVal val="#ppt_x"/>
                                          </p:val>
                                        </p:tav>
                                      </p:tavLst>
                                    </p:anim>
                                    <p:anim calcmode="lin" valueType="num">
                                      <p:cBhvr>
                                        <p:cTn id="26" dur="3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28"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220098" y="851673"/>
            <a:ext cx="5786478" cy="1214446"/>
          </a:xfrm>
          <a:prstGeom prst="rect">
            <a:avLst/>
          </a:prstGeom>
        </p:spPr>
        <p:txBody>
          <a:bodyPr wrap="none">
            <a:prstTxWarp prst="textPlain">
              <a:avLst/>
            </a:prstTxWarp>
            <a:spAutoFit/>
          </a:bodyPr>
          <a:lstStyle/>
          <a:p>
            <a:r>
              <a:rPr lang="ru-RU" dirty="0" smtClean="0">
                <a:solidFill>
                  <a:srgbClr val="7030A0"/>
                </a:solidFill>
              </a:rPr>
              <a:t>Продолжительность  проекта</a:t>
            </a:r>
            <a:endParaRPr lang="ru-RU" dirty="0"/>
          </a:p>
        </p:txBody>
      </p:sp>
      <p:sp>
        <p:nvSpPr>
          <p:cNvPr id="4" name="TextBox 3"/>
          <p:cNvSpPr txBox="1"/>
          <p:nvPr/>
        </p:nvSpPr>
        <p:spPr>
          <a:xfrm>
            <a:off x="1434280" y="2423309"/>
            <a:ext cx="7643866" cy="785818"/>
          </a:xfrm>
          <a:prstGeom prst="rect">
            <a:avLst/>
          </a:prstGeom>
          <a:noFill/>
        </p:spPr>
        <p:txBody>
          <a:bodyPr wrap="square" rtlCol="0">
            <a:prstTxWarp prst="textPlain">
              <a:avLst/>
            </a:prstTxWarp>
            <a:spAutoFit/>
          </a:bodyPr>
          <a:lstStyle/>
          <a:p>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КРАТКОСРОЧНЫЙ  -  одна  неделя.</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pic>
        <p:nvPicPr>
          <p:cNvPr id="5" name="Рисунок 4" descr="8803833-cute-cartoon-clock--Stock-Photo.png"/>
          <p:cNvPicPr>
            <a:picLocks noChangeAspect="1"/>
          </p:cNvPicPr>
          <p:nvPr/>
        </p:nvPicPr>
        <p:blipFill>
          <a:blip r:embed="rId3" cstate="print"/>
          <a:srcRect l="6730" t="15745" r="10336" b="13942"/>
          <a:stretch>
            <a:fillRect/>
          </a:stretch>
        </p:blipFill>
        <p:spPr>
          <a:xfrm>
            <a:off x="6363502" y="3780631"/>
            <a:ext cx="3286148" cy="2786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2000"/>
                                        <p:tgtEl>
                                          <p:spTgt spid="4"/>
                                        </p:tgtEl>
                                      </p:cBhvr>
                                    </p:animEffect>
                                  </p:childTnLst>
                                </p:cTn>
                              </p:par>
                              <p:par>
                                <p:cTn id="11" presetID="21"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8)">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648726" y="780235"/>
            <a:ext cx="5143536" cy="1000132"/>
          </a:xfrm>
          <a:prstGeom prst="rect">
            <a:avLst/>
          </a:prstGeom>
        </p:spPr>
        <p:txBody>
          <a:bodyPr wrap="none">
            <a:prstTxWarp prst="textPlain">
              <a:avLst/>
            </a:prstTxWarp>
            <a:spAutoFit/>
          </a:bodyPr>
          <a:lstStyle/>
          <a:p>
            <a:r>
              <a:rPr lang="ru-RU" dirty="0" smtClean="0">
                <a:solidFill>
                  <a:srgbClr val="7030A0"/>
                </a:solidFill>
              </a:rPr>
              <a:t>Предмет  исследования.</a:t>
            </a:r>
            <a:endParaRPr lang="ru-RU" dirty="0"/>
          </a:p>
        </p:txBody>
      </p:sp>
      <p:sp>
        <p:nvSpPr>
          <p:cNvPr id="4" name="TextBox 3"/>
          <p:cNvSpPr txBox="1"/>
          <p:nvPr/>
        </p:nvSpPr>
        <p:spPr>
          <a:xfrm>
            <a:off x="3005916" y="2637623"/>
            <a:ext cx="4500594" cy="1714512"/>
          </a:xfrm>
          <a:prstGeom prst="rect">
            <a:avLst/>
          </a:prstGeom>
          <a:noFill/>
          <a:effectLst/>
        </p:spPr>
        <p:txBody>
          <a:bodyPr wrap="none" rtlCol="0">
            <a:prstTxWarp prst="textPlain">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b="1" cap="all" dirty="0" smtClean="0">
                <a:ln/>
                <a:solidFill>
                  <a:schemeClr val="accent2">
                    <a:lumMod val="60000"/>
                    <a:lumOff val="40000"/>
                  </a:schemeClr>
                </a:solidFill>
                <a:effectLst>
                  <a:reflection blurRad="10000" stA="55000" endPos="48000" dist="500" dir="5400000" sy="-100000" algn="bl" rotWithShape="0"/>
                </a:effectLst>
              </a:rPr>
              <a:t>СКАЗКИ</a:t>
            </a:r>
            <a:endParaRPr lang="ru-RU" b="1" cap="all" dirty="0">
              <a:ln/>
              <a:solidFill>
                <a:schemeClr val="accent2">
                  <a:lumMod val="60000"/>
                  <a:lumOff val="40000"/>
                </a:schemeClr>
              </a:solidFill>
              <a:effectLst>
                <a:reflection blurRad="10000" stA="55000" endPos="48000" dist="500" dir="5400000" sy="-100000" algn="bl" rotWithShape="0"/>
              </a:effectLst>
            </a:endParaRPr>
          </a:p>
        </p:txBody>
      </p:sp>
      <p:pic>
        <p:nvPicPr>
          <p:cNvPr id="5" name="Рисунок 4" descr="28723428.png"/>
          <p:cNvPicPr>
            <a:picLocks noChangeAspect="1"/>
          </p:cNvPicPr>
          <p:nvPr/>
        </p:nvPicPr>
        <p:blipFill>
          <a:blip r:embed="rId3" cstate="print"/>
          <a:stretch>
            <a:fillRect/>
          </a:stretch>
        </p:blipFill>
        <p:spPr>
          <a:xfrm>
            <a:off x="7792262" y="2923375"/>
            <a:ext cx="2027744" cy="3880060"/>
          </a:xfrm>
          <a:prstGeom prst="rect">
            <a:avLst/>
          </a:prstGeom>
        </p:spPr>
      </p:pic>
      <p:pic>
        <p:nvPicPr>
          <p:cNvPr id="6" name="Рисунок 5" descr="0_87ae8_684430ed_orig.png"/>
          <p:cNvPicPr>
            <a:picLocks noChangeAspect="1"/>
          </p:cNvPicPr>
          <p:nvPr/>
        </p:nvPicPr>
        <p:blipFill>
          <a:blip r:embed="rId4" cstate="print"/>
          <a:stretch>
            <a:fillRect/>
          </a:stretch>
        </p:blipFill>
        <p:spPr>
          <a:xfrm>
            <a:off x="505586" y="565921"/>
            <a:ext cx="1975050" cy="2857520"/>
          </a:xfrm>
          <a:prstGeom prst="rect">
            <a:avLst/>
          </a:prstGeom>
        </p:spPr>
      </p:pic>
      <p:pic>
        <p:nvPicPr>
          <p:cNvPr id="7" name="Рисунок 6" descr="kolobok17.png"/>
          <p:cNvPicPr>
            <a:picLocks noChangeAspect="1"/>
          </p:cNvPicPr>
          <p:nvPr/>
        </p:nvPicPr>
        <p:blipFill>
          <a:blip r:embed="rId5" cstate="print"/>
          <a:stretch>
            <a:fillRect/>
          </a:stretch>
        </p:blipFill>
        <p:spPr>
          <a:xfrm flipH="1">
            <a:off x="8006576" y="851673"/>
            <a:ext cx="1800818" cy="1857388"/>
          </a:xfrm>
          <a:prstGeom prst="rect">
            <a:avLst/>
          </a:prstGeom>
        </p:spPr>
      </p:pic>
      <p:pic>
        <p:nvPicPr>
          <p:cNvPr id="8" name="Рисунок 7" descr="70026782_1296490115_03.png"/>
          <p:cNvPicPr>
            <a:picLocks noChangeAspect="1"/>
          </p:cNvPicPr>
          <p:nvPr/>
        </p:nvPicPr>
        <p:blipFill>
          <a:blip r:embed="rId6" cstate="print"/>
          <a:stretch>
            <a:fillRect/>
          </a:stretch>
        </p:blipFill>
        <p:spPr>
          <a:xfrm>
            <a:off x="791338" y="3566317"/>
            <a:ext cx="1928827" cy="3214710"/>
          </a:xfrm>
          <a:prstGeom prst="rect">
            <a:avLst/>
          </a:prstGeom>
        </p:spPr>
      </p:pic>
      <p:pic>
        <p:nvPicPr>
          <p:cNvPr id="9" name="Рисунок 8" descr="0_1144c8_ed64808a_orig.png"/>
          <p:cNvPicPr>
            <a:picLocks noChangeAspect="1"/>
          </p:cNvPicPr>
          <p:nvPr/>
        </p:nvPicPr>
        <p:blipFill>
          <a:blip r:embed="rId7" cstate="print"/>
          <a:stretch>
            <a:fillRect/>
          </a:stretch>
        </p:blipFill>
        <p:spPr>
          <a:xfrm>
            <a:off x="4934742" y="4780763"/>
            <a:ext cx="1349038" cy="2250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2000"/>
                                        <p:tgtEl>
                                          <p:spTgt spid="4"/>
                                        </p:tgtEl>
                                      </p:cBhvr>
                                    </p:animEffect>
                                  </p:childTnLst>
                                </p:cTn>
                              </p:par>
                              <p:par>
                                <p:cTn id="11" presetID="2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3000" fill="hold"/>
                                        <p:tgtEl>
                                          <p:spTgt spid="6"/>
                                        </p:tgtEl>
                                        <p:attrNameLst>
                                          <p:attrName>ppt_x</p:attrName>
                                        </p:attrNameLst>
                                      </p:cBhvr>
                                      <p:tavLst>
                                        <p:tav tm="0">
                                          <p:val>
                                            <p:strVal val="#ppt_x-.2"/>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5" dur="3000"/>
                                        <p:tgtEl>
                                          <p:spTgt spid="6"/>
                                        </p:tgtEl>
                                      </p:cBhvr>
                                    </p:animEffect>
                                  </p:childTnLst>
                                </p:cTn>
                              </p:par>
                              <p:par>
                                <p:cTn id="16" presetID="2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3000" fill="hold"/>
                                        <p:tgtEl>
                                          <p:spTgt spid="7"/>
                                        </p:tgtEl>
                                        <p:attrNameLst>
                                          <p:attrName>ppt_x</p:attrName>
                                        </p:attrNameLst>
                                      </p:cBhvr>
                                      <p:tavLst>
                                        <p:tav tm="0">
                                          <p:val>
                                            <p:strVal val="#ppt_x-.2"/>
                                          </p:val>
                                        </p:tav>
                                        <p:tav tm="100000">
                                          <p:val>
                                            <p:strVal val="#ppt_x"/>
                                          </p:val>
                                        </p:tav>
                                      </p:tavLst>
                                    </p:anim>
                                    <p:anim calcmode="lin" valueType="num">
                                      <p:cBhvr>
                                        <p:cTn id="19" dur="3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0" dur="3000"/>
                                        <p:tgtEl>
                                          <p:spTgt spid="7"/>
                                        </p:tgtEl>
                                      </p:cBhvr>
                                    </p:animEffect>
                                  </p:childTnLst>
                                </p:cTn>
                              </p:par>
                              <p:par>
                                <p:cTn id="21" presetID="2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3000" fill="hold"/>
                                        <p:tgtEl>
                                          <p:spTgt spid="8"/>
                                        </p:tgtEl>
                                        <p:attrNameLst>
                                          <p:attrName>ppt_x</p:attrName>
                                        </p:attrNameLst>
                                      </p:cBhvr>
                                      <p:tavLst>
                                        <p:tav tm="0">
                                          <p:val>
                                            <p:strVal val="#ppt_x-.2"/>
                                          </p:val>
                                        </p:tav>
                                        <p:tav tm="100000">
                                          <p:val>
                                            <p:strVal val="#ppt_x"/>
                                          </p:val>
                                        </p:tav>
                                      </p:tavLst>
                                    </p:anim>
                                    <p:anim calcmode="lin" valueType="num">
                                      <p:cBhvr>
                                        <p:cTn id="24" dur="3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5" dur="3000"/>
                                        <p:tgtEl>
                                          <p:spTgt spid="8"/>
                                        </p:tgtEl>
                                      </p:cBhvr>
                                    </p:animEffect>
                                  </p:childTnLst>
                                </p:cTn>
                              </p:par>
                              <p:par>
                                <p:cTn id="26" presetID="29"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3000" fill="hold"/>
                                        <p:tgtEl>
                                          <p:spTgt spid="9"/>
                                        </p:tgtEl>
                                        <p:attrNameLst>
                                          <p:attrName>ppt_x</p:attrName>
                                        </p:attrNameLst>
                                      </p:cBhvr>
                                      <p:tavLst>
                                        <p:tav tm="0">
                                          <p:val>
                                            <p:strVal val="#ppt_x-.2"/>
                                          </p:val>
                                        </p:tav>
                                        <p:tav tm="100000">
                                          <p:val>
                                            <p:strVal val="#ppt_x"/>
                                          </p:val>
                                        </p:tav>
                                      </p:tavLst>
                                    </p:anim>
                                    <p:anim calcmode="lin" valueType="num">
                                      <p:cBhvr>
                                        <p:cTn id="29" dur="3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0" dur="3000"/>
                                        <p:tgtEl>
                                          <p:spTgt spid="9"/>
                                        </p:tgtEl>
                                      </p:cBhvr>
                                    </p:animEffect>
                                  </p:childTnLst>
                                </p:cTn>
                              </p:par>
                              <p:par>
                                <p:cTn id="31" presetID="29"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3000" fill="hold"/>
                                        <p:tgtEl>
                                          <p:spTgt spid="5"/>
                                        </p:tgtEl>
                                        <p:attrNameLst>
                                          <p:attrName>ppt_x</p:attrName>
                                        </p:attrNameLst>
                                      </p:cBhvr>
                                      <p:tavLst>
                                        <p:tav tm="0">
                                          <p:val>
                                            <p:strVal val="#ppt_x-.2"/>
                                          </p:val>
                                        </p:tav>
                                        <p:tav tm="100000">
                                          <p:val>
                                            <p:strVal val="#ppt_x"/>
                                          </p:val>
                                        </p:tav>
                                      </p:tavLst>
                                    </p:anim>
                                    <p:anim calcmode="lin" valueType="num">
                                      <p:cBhvr>
                                        <p:cTn id="34" dur="3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0" y="0"/>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791602" y="708797"/>
            <a:ext cx="4500594" cy="1143008"/>
          </a:xfrm>
          <a:prstGeom prst="rect">
            <a:avLst/>
          </a:prstGeom>
        </p:spPr>
        <p:txBody>
          <a:bodyPr wrap="none">
            <a:prstTxWarp prst="textPlain">
              <a:avLst/>
            </a:prstTxWarp>
            <a:spAutoFit/>
          </a:bodyPr>
          <a:lstStyle/>
          <a:p>
            <a:r>
              <a:rPr lang="ru-RU" dirty="0" smtClean="0">
                <a:solidFill>
                  <a:srgbClr val="7030A0"/>
                </a:solidFill>
              </a:rPr>
              <a:t>Формы  реализации.</a:t>
            </a:r>
            <a:endParaRPr lang="ru-RU" dirty="0"/>
          </a:p>
        </p:txBody>
      </p:sp>
      <p:sp>
        <p:nvSpPr>
          <p:cNvPr id="6" name="TextBox 5"/>
          <p:cNvSpPr txBox="1"/>
          <p:nvPr/>
        </p:nvSpPr>
        <p:spPr>
          <a:xfrm>
            <a:off x="577024" y="1994681"/>
            <a:ext cx="9485411" cy="4093428"/>
          </a:xfrm>
          <a:prstGeom prst="rect">
            <a:avLst/>
          </a:prstGeom>
          <a:noFill/>
        </p:spPr>
        <p:txBody>
          <a:bodyPr wrap="square" rtlCol="0">
            <a:spAutoFit/>
          </a:bodyPr>
          <a:lstStyle/>
          <a:p>
            <a:pPr lvl="0" algn="just">
              <a:buClr>
                <a:schemeClr val="accent2">
                  <a:lumMod val="60000"/>
                  <a:lumOff val="40000"/>
                </a:schemeClr>
              </a:buClr>
              <a:buFont typeface="Wingdings" pitchFamily="2" charset="2"/>
              <a:buChar char="Ø"/>
            </a:pPr>
            <a:r>
              <a:rPr lang="ru-RU" sz="3000" dirty="0">
                <a:latin typeface="Times New Roman" pitchFamily="18" charset="0"/>
                <a:cs typeface="Times New Roman" pitchFamily="18" charset="0"/>
              </a:rPr>
              <a:t>Беседы с детьми и родителями; </a:t>
            </a:r>
            <a:endParaRPr lang="ru-RU" sz="3000" dirty="0" smtClean="0">
              <a:latin typeface="Times New Roman" pitchFamily="18" charset="0"/>
              <a:cs typeface="Times New Roman" pitchFamily="18" charset="0"/>
            </a:endParaRPr>
          </a:p>
          <a:p>
            <a:pPr algn="just">
              <a:buClr>
                <a:schemeClr val="accent2">
                  <a:lumMod val="60000"/>
                  <a:lumOff val="40000"/>
                </a:schemeClr>
              </a:buClr>
              <a:buFont typeface="Wingdings" pitchFamily="2" charset="2"/>
              <a:buChar char="Ø"/>
            </a:pPr>
            <a:r>
              <a:rPr lang="ru-RU" sz="3000" dirty="0" smtClean="0">
                <a:latin typeface="Times New Roman" pitchFamily="18" charset="0"/>
                <a:cs typeface="Times New Roman" pitchFamily="18" charset="0"/>
              </a:rPr>
              <a:t>Консультация для родителей через папки-передвижки.</a:t>
            </a:r>
          </a:p>
          <a:p>
            <a:pPr algn="just">
              <a:buClr>
                <a:schemeClr val="accent2">
                  <a:lumMod val="60000"/>
                  <a:lumOff val="40000"/>
                </a:schemeClr>
              </a:buClr>
              <a:buFont typeface="Wingdings" pitchFamily="2" charset="2"/>
              <a:buChar char="Ø"/>
            </a:pPr>
            <a:r>
              <a:rPr lang="ru-RU" sz="3000" dirty="0" smtClean="0">
                <a:latin typeface="Times New Roman" pitchFamily="18" charset="0"/>
                <a:cs typeface="Times New Roman" pitchFamily="18" charset="0"/>
              </a:rPr>
              <a:t>Организация тематических центров по проекту; </a:t>
            </a:r>
          </a:p>
          <a:p>
            <a:pPr lvl="0" algn="just">
              <a:buClr>
                <a:schemeClr val="accent2">
                  <a:lumMod val="60000"/>
                  <a:lumOff val="40000"/>
                </a:schemeClr>
              </a:buClr>
              <a:buFont typeface="Wingdings" pitchFamily="2" charset="2"/>
              <a:buChar char="Ø"/>
            </a:pPr>
            <a:r>
              <a:rPr lang="ru-RU" sz="3000" dirty="0" smtClean="0">
                <a:latin typeface="Times New Roman" pitchFamily="18" charset="0"/>
                <a:cs typeface="Times New Roman" pitchFamily="18" charset="0"/>
              </a:rPr>
              <a:t> Игровая </a:t>
            </a:r>
            <a:r>
              <a:rPr lang="ru-RU" sz="3000" dirty="0">
                <a:latin typeface="Times New Roman" pitchFamily="18" charset="0"/>
                <a:cs typeface="Times New Roman" pitchFamily="18" charset="0"/>
              </a:rPr>
              <a:t>деятельность; </a:t>
            </a:r>
          </a:p>
          <a:p>
            <a:pPr lvl="0" algn="just">
              <a:buClr>
                <a:schemeClr val="accent2">
                  <a:lumMod val="60000"/>
                  <a:lumOff val="40000"/>
                </a:schemeClr>
              </a:buClr>
              <a:buFont typeface="Wingdings" pitchFamily="2" charset="2"/>
              <a:buChar char="Ø"/>
            </a:pPr>
            <a:r>
              <a:rPr lang="ru-RU" sz="3000" dirty="0">
                <a:latin typeface="Times New Roman" pitchFamily="18" charset="0"/>
                <a:cs typeface="Times New Roman" pitchFamily="18" charset="0"/>
              </a:rPr>
              <a:t>Выполнение работ по изобразительной деятельности; </a:t>
            </a:r>
            <a:endParaRPr lang="ru-RU" sz="3000" dirty="0" smtClean="0">
              <a:latin typeface="Times New Roman" pitchFamily="18" charset="0"/>
              <a:cs typeface="Times New Roman" pitchFamily="18" charset="0"/>
            </a:endParaRPr>
          </a:p>
          <a:p>
            <a:pPr lvl="0" algn="just">
              <a:buClr>
                <a:schemeClr val="accent2">
                  <a:lumMod val="60000"/>
                  <a:lumOff val="40000"/>
                </a:schemeClr>
              </a:buClr>
              <a:buFont typeface="Wingdings" pitchFamily="2" charset="2"/>
              <a:buChar char="Ø"/>
            </a:pPr>
            <a:r>
              <a:rPr lang="ru-RU" sz="3000" dirty="0" smtClean="0">
                <a:latin typeface="Times New Roman" pitchFamily="18" charset="0"/>
                <a:cs typeface="Times New Roman" pitchFamily="18" charset="0"/>
              </a:rPr>
              <a:t>Чтение</a:t>
            </a:r>
            <a:r>
              <a:rPr lang="ru-RU" sz="3000" dirty="0">
                <a:latin typeface="Times New Roman" pitchFamily="18" charset="0"/>
                <a:cs typeface="Times New Roman" pitchFamily="18" charset="0"/>
              </a:rPr>
              <a:t>, прослушивание и просмотр </a:t>
            </a:r>
            <a:r>
              <a:rPr lang="ru-RU" sz="3000" dirty="0" smtClean="0">
                <a:latin typeface="Times New Roman" pitchFamily="18" charset="0"/>
                <a:cs typeface="Times New Roman" pitchFamily="18" charset="0"/>
              </a:rPr>
              <a:t>сказок.</a:t>
            </a:r>
          </a:p>
          <a:p>
            <a:pPr lvl="0" algn="just">
              <a:buClr>
                <a:schemeClr val="accent2">
                  <a:lumMod val="60000"/>
                  <a:lumOff val="40000"/>
                </a:schemeClr>
              </a:buClr>
              <a:buFont typeface="Wingdings" pitchFamily="2" charset="2"/>
              <a:buChar char="Ø"/>
            </a:pPr>
            <a:r>
              <a:rPr lang="ru-RU" sz="3000" dirty="0">
                <a:latin typeface="Times New Roman" pitchFamily="18" charset="0"/>
                <a:cs typeface="Times New Roman" pitchFamily="18" charset="0"/>
              </a:rPr>
              <a:t>Совместная деятельность по </a:t>
            </a:r>
            <a:r>
              <a:rPr lang="ru-RU" sz="3000" dirty="0" smtClean="0">
                <a:latin typeface="Times New Roman" pitchFamily="18" charset="0"/>
                <a:cs typeface="Times New Roman" pitchFamily="18" charset="0"/>
              </a:rPr>
              <a:t>конструированию.</a:t>
            </a:r>
          </a:p>
          <a:p>
            <a:pPr lvl="0" algn="just">
              <a:buClr>
                <a:schemeClr val="accent2">
                  <a:lumMod val="60000"/>
                  <a:lumOff val="40000"/>
                </a:schemeClr>
              </a:buClr>
              <a:buFont typeface="Wingdings" pitchFamily="2" charset="2"/>
              <a:buChar char="Ø"/>
            </a:pPr>
            <a:r>
              <a:rPr lang="ru-RU" sz="3000" dirty="0" smtClean="0">
                <a:latin typeface="Times New Roman" pitchFamily="18" charset="0"/>
                <a:cs typeface="Times New Roman" pitchFamily="18" charset="0"/>
              </a:rPr>
              <a:t>Организация </a:t>
            </a:r>
            <a:r>
              <a:rPr lang="ru-RU" sz="3000" dirty="0" err="1" smtClean="0">
                <a:latin typeface="Times New Roman" pitchFamily="18" charset="0"/>
                <a:cs typeface="Times New Roman" pitchFamily="18" charset="0"/>
              </a:rPr>
              <a:t>физдосугов</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1434280" y="708797"/>
            <a:ext cx="7429552" cy="1214446"/>
          </a:xfrm>
          <a:prstGeom prst="rect">
            <a:avLst/>
          </a:prstGeom>
        </p:spPr>
        <p:txBody>
          <a:bodyPr wrap="none">
            <a:prstTxWarp prst="textPlain">
              <a:avLst/>
            </a:prstTxWarp>
            <a:spAutoFit/>
          </a:bodyPr>
          <a:lstStyle/>
          <a:p>
            <a:r>
              <a:rPr lang="ru-RU" dirty="0" smtClean="0">
                <a:solidFill>
                  <a:srgbClr val="7030A0"/>
                </a:solidFill>
              </a:rPr>
              <a:t>Предметно-развивающая среда.</a:t>
            </a:r>
            <a:endParaRPr lang="ru-RU" dirty="0"/>
          </a:p>
        </p:txBody>
      </p:sp>
      <p:sp>
        <p:nvSpPr>
          <p:cNvPr id="7" name="TextBox 6"/>
          <p:cNvSpPr txBox="1"/>
          <p:nvPr/>
        </p:nvSpPr>
        <p:spPr>
          <a:xfrm rot="10800000" flipV="1">
            <a:off x="719900" y="2819444"/>
            <a:ext cx="8572560" cy="1815882"/>
          </a:xfrm>
          <a:prstGeom prst="rect">
            <a:avLst/>
          </a:prstGeom>
          <a:noFill/>
        </p:spPr>
        <p:txBody>
          <a:bodyPr wrap="square" rtlCol="0">
            <a:spAutoFit/>
          </a:bodyPr>
          <a:lstStyle/>
          <a:p>
            <a:pPr algn="just">
              <a:buClr>
                <a:schemeClr val="accent2">
                  <a:lumMod val="60000"/>
                  <a:lumOff val="40000"/>
                </a:schemeClr>
              </a:buClr>
              <a:buFont typeface="Wingdings" pitchFamily="2" charset="2"/>
              <a:buChar char="Ø"/>
            </a:pPr>
            <a:r>
              <a:rPr lang="ru-RU" sz="2800" dirty="0" smtClean="0">
                <a:latin typeface="Times New Roman" pitchFamily="18" charset="0"/>
                <a:cs typeface="Times New Roman" pitchFamily="18" charset="0"/>
              </a:rPr>
              <a:t>маски </a:t>
            </a:r>
            <a:r>
              <a:rPr lang="ru-RU" sz="2800" dirty="0">
                <a:latin typeface="Times New Roman" pitchFamily="18" charset="0"/>
                <a:cs typeface="Times New Roman" pitchFamily="18" charset="0"/>
              </a:rPr>
              <a:t>для сказок «Репка», «Теремок», </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Колобок»; </a:t>
            </a:r>
            <a:endParaRPr lang="ru-RU" sz="2800" dirty="0" smtClean="0">
              <a:latin typeface="Times New Roman" pitchFamily="18" charset="0"/>
              <a:cs typeface="Times New Roman" pitchFamily="18" charset="0"/>
            </a:endParaRPr>
          </a:p>
          <a:p>
            <a:pPr algn="just">
              <a:buClr>
                <a:schemeClr val="accent2">
                  <a:lumMod val="60000"/>
                  <a:lumOff val="40000"/>
                </a:schemeClr>
              </a:buClr>
              <a:buFont typeface="Wingdings" pitchFamily="2" charset="2"/>
              <a:buChar char="Ø"/>
            </a:pPr>
            <a:r>
              <a:rPr lang="ru-RU" sz="2800" dirty="0" smtClean="0">
                <a:latin typeface="Times New Roman" pitchFamily="18" charset="0"/>
                <a:cs typeface="Times New Roman" pitchFamily="18" charset="0"/>
              </a:rPr>
              <a:t>дидактическая </a:t>
            </a:r>
            <a:r>
              <a:rPr lang="ru-RU" sz="2800" dirty="0">
                <a:latin typeface="Times New Roman" pitchFamily="18" charset="0"/>
                <a:cs typeface="Times New Roman" pitchFamily="18" charset="0"/>
              </a:rPr>
              <a:t>игра «Найди героев сказки»; </a:t>
            </a:r>
          </a:p>
          <a:p>
            <a:pPr algn="just">
              <a:buClr>
                <a:schemeClr val="accent2">
                  <a:lumMod val="60000"/>
                  <a:lumOff val="40000"/>
                </a:schemeClr>
              </a:buClr>
              <a:buFont typeface="Wingdings" pitchFamily="2" charset="2"/>
              <a:buChar char="Ø"/>
            </a:pPr>
            <a:r>
              <a:rPr lang="ru-RU" sz="2800" dirty="0" smtClean="0">
                <a:latin typeface="Times New Roman" pitchFamily="18" charset="0"/>
                <a:cs typeface="Times New Roman" pitchFamily="18" charset="0"/>
              </a:rPr>
              <a:t>кукольный </a:t>
            </a:r>
            <a:r>
              <a:rPr lang="ru-RU" sz="2800" dirty="0">
                <a:latin typeface="Times New Roman" pitchFamily="18" charset="0"/>
                <a:cs typeface="Times New Roman" pitchFamily="18" charset="0"/>
              </a:rPr>
              <a:t>театр «Три поросенка</a:t>
            </a:r>
            <a:r>
              <a:rPr lang="ru-RU" sz="2800" dirty="0" smtClean="0">
                <a:latin typeface="Times New Roman" pitchFamily="18" charset="0"/>
                <a:cs typeface="Times New Roman" pitchFamily="18" charset="0"/>
              </a:rPr>
              <a:t>»;</a:t>
            </a:r>
          </a:p>
          <a:p>
            <a:pPr algn="just">
              <a:buClr>
                <a:schemeClr val="accent2">
                  <a:lumMod val="60000"/>
                  <a:lumOff val="40000"/>
                </a:schemeClr>
              </a:buClr>
              <a:buFont typeface="Wingdings" pitchFamily="2" charset="2"/>
              <a:buChar char="Ø"/>
            </a:pP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подборка раскрасок «Герои сказок»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vertic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505586" y="708797"/>
            <a:ext cx="9429816" cy="500066"/>
          </a:xfrm>
          <a:prstGeom prst="rect">
            <a:avLst/>
          </a:prstGeom>
        </p:spPr>
        <p:txBody>
          <a:bodyPr wrap="none">
            <a:prstTxWarp prst="textPlain">
              <a:avLst>
                <a:gd name="adj" fmla="val 50252"/>
              </a:avLst>
            </a:prstTxWarp>
            <a:spAutoFit/>
          </a:bodyPr>
          <a:lstStyle/>
          <a:p>
            <a:r>
              <a:rPr lang="ru-RU" dirty="0" smtClean="0">
                <a:solidFill>
                  <a:srgbClr val="7030A0"/>
                </a:solidFill>
              </a:rPr>
              <a:t>ЭТАПЫ  ОСУЩЕСТВЛЕНИЯ  ПРОЕКТА.</a:t>
            </a:r>
            <a:endParaRPr lang="ru-RU" dirty="0"/>
          </a:p>
        </p:txBody>
      </p:sp>
      <p:sp>
        <p:nvSpPr>
          <p:cNvPr id="6" name="TextBox 5"/>
          <p:cNvSpPr txBox="1"/>
          <p:nvPr/>
        </p:nvSpPr>
        <p:spPr>
          <a:xfrm>
            <a:off x="3434544" y="1637491"/>
            <a:ext cx="3286148" cy="428628"/>
          </a:xfrm>
          <a:prstGeom prst="rect">
            <a:avLst/>
          </a:prstGeom>
          <a:noFill/>
        </p:spPr>
        <p:txBody>
          <a:bodyPr wrap="none" rtlCol="0">
            <a:prstTxWarp prst="textPlain">
              <a:avLst/>
            </a:prstTxWarp>
            <a:spAutoFit/>
          </a:bodyPr>
          <a:lstStyle/>
          <a:p>
            <a:pPr algn="ctr"/>
            <a:r>
              <a:rPr lang="en-US" dirty="0" smtClean="0">
                <a:solidFill>
                  <a:schemeClr val="accent2">
                    <a:lumMod val="75000"/>
                  </a:schemeClr>
                </a:solidFill>
                <a:latin typeface="Times New Roman" pitchFamily="18" charset="0"/>
                <a:cs typeface="Times New Roman" pitchFamily="18" charset="0"/>
              </a:rPr>
              <a:t>I  </a:t>
            </a:r>
            <a:r>
              <a:rPr lang="ru-RU" dirty="0" smtClean="0">
                <a:solidFill>
                  <a:schemeClr val="accent2">
                    <a:lumMod val="75000"/>
                  </a:schemeClr>
                </a:solidFill>
                <a:latin typeface="Times New Roman" pitchFamily="18" charset="0"/>
                <a:cs typeface="Times New Roman" pitchFamily="18" charset="0"/>
              </a:rPr>
              <a:t>подготовительный</a:t>
            </a:r>
            <a:endParaRPr lang="ru-RU" dirty="0">
              <a:solidFill>
                <a:schemeClr val="accent2">
                  <a:lumMod val="75000"/>
                </a:schemeClr>
              </a:solidFill>
              <a:latin typeface="Times New Roman" pitchFamily="18" charset="0"/>
              <a:cs typeface="Times New Roman" pitchFamily="18" charset="0"/>
            </a:endParaRPr>
          </a:p>
        </p:txBody>
      </p:sp>
      <p:graphicFrame>
        <p:nvGraphicFramePr>
          <p:cNvPr id="7" name="Таблица 6"/>
          <p:cNvGraphicFramePr>
            <a:graphicFrameLocks noGrp="1"/>
          </p:cNvGraphicFramePr>
          <p:nvPr/>
        </p:nvGraphicFramePr>
        <p:xfrm>
          <a:off x="577024" y="2351871"/>
          <a:ext cx="9001188" cy="3393305"/>
        </p:xfrm>
        <a:graphic>
          <a:graphicData uri="http://schemas.openxmlformats.org/drawingml/2006/table">
            <a:tbl>
              <a:tblPr>
                <a:tableStyleId>{2D5ABB26-0587-4C30-8999-92F81FD0307C}</a:tableStyleId>
              </a:tblPr>
              <a:tblGrid>
                <a:gridCol w="9001188"/>
              </a:tblGrid>
              <a:tr h="3393305">
                <a:tc>
                  <a:txBody>
                    <a:bodyPr/>
                    <a:lstStyle/>
                    <a:p>
                      <a:pPr algn="l">
                        <a:lnSpc>
                          <a:spcPct val="100000"/>
                        </a:lnSpc>
                        <a:spcBef>
                          <a:spcPts val="750"/>
                        </a:spcBef>
                        <a:spcAft>
                          <a:spcPts val="750"/>
                        </a:spcAft>
                      </a:pPr>
                      <a:r>
                        <a:rPr lang="ru-RU" sz="2800" dirty="0" smtClean="0">
                          <a:latin typeface="Times New Roman" pitchFamily="18" charset="0"/>
                          <a:cs typeface="Times New Roman" pitchFamily="18" charset="0"/>
                        </a:rPr>
                        <a:t>Изучение литературы по теме.</a:t>
                      </a:r>
                      <a:endParaRPr lang="ru-RU" sz="2800" dirty="0" smtClean="0">
                        <a:latin typeface="Times New Roman" pitchFamily="18" charset="0"/>
                        <a:ea typeface="Calibri"/>
                        <a:cs typeface="Times New Roman" pitchFamily="18" charset="0"/>
                      </a:endParaRPr>
                    </a:p>
                    <a:p>
                      <a:pPr algn="l">
                        <a:lnSpc>
                          <a:spcPct val="100000"/>
                        </a:lnSpc>
                        <a:spcBef>
                          <a:spcPts val="750"/>
                        </a:spcBef>
                        <a:spcAft>
                          <a:spcPts val="750"/>
                        </a:spcAft>
                      </a:pPr>
                      <a:r>
                        <a:rPr lang="ru-RU" sz="2800" dirty="0" smtClean="0">
                          <a:latin typeface="Times New Roman" pitchFamily="18" charset="0"/>
                          <a:cs typeface="Times New Roman" pitchFamily="18" charset="0"/>
                        </a:rPr>
                        <a:t>Уточнение формулировок проблемы, темы, целей и задач.</a:t>
                      </a:r>
                      <a:endParaRPr lang="ru-RU" sz="2800" dirty="0" smtClean="0">
                        <a:latin typeface="Times New Roman" pitchFamily="18" charset="0"/>
                        <a:ea typeface="Calibri"/>
                        <a:cs typeface="Times New Roman" pitchFamily="18" charset="0"/>
                      </a:endParaRPr>
                    </a:p>
                    <a:p>
                      <a:pPr algn="l">
                        <a:lnSpc>
                          <a:spcPct val="100000"/>
                        </a:lnSpc>
                        <a:spcBef>
                          <a:spcPts val="750"/>
                        </a:spcBef>
                        <a:spcAft>
                          <a:spcPts val="750"/>
                        </a:spcAft>
                      </a:pPr>
                      <a:r>
                        <a:rPr lang="ru-RU" sz="2800" dirty="0" smtClean="0">
                          <a:latin typeface="Times New Roman" pitchFamily="18" charset="0"/>
                          <a:cs typeface="Times New Roman" pitchFamily="18" charset="0"/>
                        </a:rPr>
                        <a:t>Консультация для родителей через папки-передвижки.</a:t>
                      </a:r>
                      <a:endParaRPr lang="ru-RU" sz="2800" dirty="0" smtClean="0">
                        <a:latin typeface="Times New Roman" pitchFamily="18" charset="0"/>
                        <a:ea typeface="Calibri"/>
                        <a:cs typeface="Times New Roman" pitchFamily="18" charset="0"/>
                      </a:endParaRPr>
                    </a:p>
                    <a:p>
                      <a:pPr algn="l">
                        <a:lnSpc>
                          <a:spcPct val="100000"/>
                        </a:lnSpc>
                        <a:spcBef>
                          <a:spcPts val="750"/>
                        </a:spcBef>
                        <a:spcAft>
                          <a:spcPts val="750"/>
                        </a:spcAft>
                      </a:pPr>
                      <a:r>
                        <a:rPr lang="ru-RU" sz="2800" dirty="0" smtClean="0">
                          <a:latin typeface="Times New Roman" pitchFamily="18" charset="0"/>
                          <a:cs typeface="Times New Roman" pitchFamily="18" charset="0"/>
                        </a:rPr>
                        <a:t>Подбор наглядно-дидактических пособий.</a:t>
                      </a:r>
                      <a:endParaRPr lang="ru-RU" sz="2800" dirty="0" smtClean="0">
                        <a:latin typeface="Times New Roman" pitchFamily="18" charset="0"/>
                        <a:ea typeface="Calibri"/>
                        <a:cs typeface="Times New Roman" pitchFamily="18" charset="0"/>
                      </a:endParaRPr>
                    </a:p>
                    <a:p>
                      <a:pPr algn="l">
                        <a:lnSpc>
                          <a:spcPct val="100000"/>
                        </a:lnSpc>
                        <a:spcBef>
                          <a:spcPts val="750"/>
                        </a:spcBef>
                        <a:spcAft>
                          <a:spcPts val="750"/>
                        </a:spcAft>
                      </a:pPr>
                      <a:r>
                        <a:rPr lang="ru-RU" sz="2800" dirty="0" smtClean="0">
                          <a:latin typeface="Times New Roman" pitchFamily="18" charset="0"/>
                          <a:cs typeface="Times New Roman" pitchFamily="18" charset="0"/>
                        </a:rPr>
                        <a:t>Пополнение книжного уголка.</a:t>
                      </a:r>
                      <a:endParaRPr lang="ru-RU" sz="2800" dirty="0">
                        <a:latin typeface="Times New Roman" pitchFamily="18" charset="0"/>
                        <a:ea typeface="Calibri"/>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vertical)">
                                      <p:cBhvr>
                                        <p:cTn id="10" dur="1000"/>
                                        <p:tgtEl>
                                          <p:spTgt spid="6"/>
                                        </p:tgtEl>
                                      </p:cBhvr>
                                    </p:animEffect>
                                  </p:childTnLst>
                                </p:cTn>
                              </p:par>
                              <p:par>
                                <p:cTn id="11" presetID="3" presetClass="entr" presetSubtype="5"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vertical)">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505586" y="565921"/>
            <a:ext cx="9429816" cy="500066"/>
          </a:xfrm>
          <a:prstGeom prst="rect">
            <a:avLst/>
          </a:prstGeom>
        </p:spPr>
        <p:txBody>
          <a:bodyPr wrap="none">
            <a:prstTxWarp prst="textPlain">
              <a:avLst>
                <a:gd name="adj" fmla="val 50502"/>
              </a:avLst>
            </a:prstTxWarp>
            <a:spAutoFit/>
          </a:bodyPr>
          <a:lstStyle/>
          <a:p>
            <a:r>
              <a:rPr lang="ru-RU" dirty="0" smtClean="0">
                <a:solidFill>
                  <a:srgbClr val="7030A0"/>
                </a:solidFill>
              </a:rPr>
              <a:t>ЭТАПЫ  ОСУЩЕСТВЛЕНИЯ  ПРОЕКТА.</a:t>
            </a:r>
            <a:endParaRPr lang="ru-RU" dirty="0"/>
          </a:p>
        </p:txBody>
      </p:sp>
      <p:sp>
        <p:nvSpPr>
          <p:cNvPr id="4" name="TextBox 3"/>
          <p:cNvSpPr txBox="1"/>
          <p:nvPr/>
        </p:nvSpPr>
        <p:spPr>
          <a:xfrm>
            <a:off x="4148924" y="1208863"/>
            <a:ext cx="2500330" cy="285752"/>
          </a:xfrm>
          <a:prstGeom prst="rect">
            <a:avLst/>
          </a:prstGeom>
          <a:noFill/>
        </p:spPr>
        <p:txBody>
          <a:bodyPr wrap="none" rtlCol="0">
            <a:prstTxWarp prst="textPlain">
              <a:avLst/>
            </a:prstTxWarp>
            <a:spAutoFit/>
          </a:bodyPr>
          <a:lstStyle/>
          <a:p>
            <a:pPr algn="ctr"/>
            <a:r>
              <a:rPr lang="en-US" spc="-150" dirty="0" smtClean="0">
                <a:solidFill>
                  <a:schemeClr val="accent2">
                    <a:lumMod val="75000"/>
                  </a:schemeClr>
                </a:solidFill>
                <a:latin typeface="Times New Roman" pitchFamily="18" charset="0"/>
                <a:cs typeface="Times New Roman" pitchFamily="18" charset="0"/>
              </a:rPr>
              <a:t>I I  </a:t>
            </a:r>
            <a:r>
              <a:rPr lang="ru-RU" spc="-150" dirty="0" smtClean="0">
                <a:solidFill>
                  <a:schemeClr val="accent2">
                    <a:lumMod val="75000"/>
                  </a:schemeClr>
                </a:solidFill>
                <a:latin typeface="Times New Roman" pitchFamily="18" charset="0"/>
                <a:cs typeface="Times New Roman" pitchFamily="18" charset="0"/>
              </a:rPr>
              <a:t>основной</a:t>
            </a:r>
            <a:endParaRPr lang="ru-RU" spc="-150" dirty="0">
              <a:solidFill>
                <a:schemeClr val="accent2">
                  <a:lumMod val="75000"/>
                </a:schemeClr>
              </a:solidFill>
              <a:latin typeface="Times New Roman" pitchFamily="18" charset="0"/>
              <a:cs typeface="Times New Roman" pitchFamily="18" charset="0"/>
            </a:endParaRPr>
          </a:p>
        </p:txBody>
      </p:sp>
      <p:sp>
        <p:nvSpPr>
          <p:cNvPr id="8" name="Стрелка вниз 7"/>
          <p:cNvSpPr/>
          <p:nvPr/>
        </p:nvSpPr>
        <p:spPr>
          <a:xfrm>
            <a:off x="9792526" y="6423837"/>
            <a:ext cx="285752" cy="500066"/>
          </a:xfrm>
          <a:prstGeom prst="downArrow">
            <a:avLst/>
          </a:prstGeom>
          <a:solidFill>
            <a:schemeClr val="accent2"/>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nvGraphicFramePr>
        <p:xfrm>
          <a:off x="291272" y="1566053"/>
          <a:ext cx="9787006" cy="5726589"/>
        </p:xfrm>
        <a:graphic>
          <a:graphicData uri="http://schemas.openxmlformats.org/drawingml/2006/table">
            <a:tbl>
              <a:tblPr/>
              <a:tblGrid>
                <a:gridCol w="2982926"/>
                <a:gridCol w="2578707"/>
                <a:gridCol w="4225373"/>
              </a:tblGrid>
              <a:tr h="275221">
                <a:tc>
                  <a:txBody>
                    <a:bodyPr/>
                    <a:lstStyle/>
                    <a:p>
                      <a:pPr>
                        <a:spcAft>
                          <a:spcPts val="0"/>
                        </a:spcAft>
                      </a:pPr>
                      <a:r>
                        <a:rPr lang="ru-RU" sz="1400" dirty="0">
                          <a:latin typeface="Times New Roman" pitchFamily="18" charset="0"/>
                          <a:ea typeface="Calibri"/>
                          <a:cs typeface="Times New Roman" pitchFamily="18" charset="0"/>
                        </a:rPr>
                        <a:t>РАЗДЕЛ ПРОГРАММЫ</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Times New Roman" pitchFamily="18" charset="0"/>
                          <a:ea typeface="Calibri"/>
                          <a:cs typeface="Times New Roman" pitchFamily="18" charset="0"/>
                        </a:rPr>
                        <a:t>ФОРМЫ И МЕТОДЫ</a:t>
                      </a:r>
                    </a:p>
                  </a:txBody>
                  <a:tcPr marL="46716" marR="467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ЦЕЛЬ</a:t>
                      </a:r>
                    </a:p>
                  </a:txBody>
                  <a:tcPr marL="64883" marR="64883" marT="64883" marB="6488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9888">
                <a:tc>
                  <a:txBody>
                    <a:bodyPr/>
                    <a:lstStyle/>
                    <a:p>
                      <a:pPr>
                        <a:spcAft>
                          <a:spcPts val="0"/>
                        </a:spcAft>
                      </a:pPr>
                      <a:r>
                        <a:rPr lang="ru-RU" sz="1400" b="1" dirty="0">
                          <a:latin typeface="Times New Roman" pitchFamily="18" charset="0"/>
                          <a:ea typeface="Calibri"/>
                          <a:cs typeface="Times New Roman" pitchFamily="18" charset="0"/>
                        </a:rPr>
                        <a:t>Работа с родителями:</a:t>
                      </a:r>
                      <a:endParaRPr lang="ru-RU" sz="1400" dirty="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Консультация "Значение сказок в жизни ребенка"</a:t>
                      </a:r>
                    </a:p>
                    <a:p>
                      <a:pPr>
                        <a:spcAft>
                          <a:spcPts val="0"/>
                        </a:spcAft>
                      </a:pPr>
                      <a:r>
                        <a:rPr lang="ru-RU" sz="1400" dirty="0">
                          <a:latin typeface="Times New Roman" pitchFamily="18" charset="0"/>
                          <a:ea typeface="Calibri"/>
                          <a:cs typeface="Times New Roman" pitchFamily="18" charset="0"/>
                        </a:rPr>
                        <a:t>Консультация "Ребенок и книга".</a:t>
                      </a:r>
                    </a:p>
                    <a:p>
                      <a:pPr>
                        <a:spcAft>
                          <a:spcPts val="0"/>
                        </a:spcAft>
                      </a:pPr>
                      <a:r>
                        <a:rPr lang="ru-RU" sz="1400" dirty="0">
                          <a:latin typeface="Times New Roman" pitchFamily="18" charset="0"/>
                          <a:ea typeface="Calibri"/>
                          <a:cs typeface="Times New Roman" pitchFamily="18" charset="0"/>
                        </a:rPr>
                        <a:t>Подбор раскрасок на тему «русские народные сказки»</a:t>
                      </a:r>
                    </a:p>
                    <a:p>
                      <a:pPr>
                        <a:spcAft>
                          <a:spcPts val="0"/>
                        </a:spcAft>
                      </a:pPr>
                      <a:r>
                        <a:rPr lang="ru-RU" sz="1400" dirty="0">
                          <a:latin typeface="Times New Roman" pitchFamily="18" charset="0"/>
                          <a:ea typeface="Calibri"/>
                          <a:cs typeface="Times New Roman" pitchFamily="18" charset="0"/>
                        </a:rPr>
                        <a:t>Акция: «Почитай мне сказку на ночь»</a:t>
                      </a:r>
                    </a:p>
                    <a:p>
                      <a:pPr>
                        <a:spcAft>
                          <a:spcPts val="0"/>
                        </a:spcAft>
                      </a:pPr>
                      <a:r>
                        <a:rPr lang="ru-RU" sz="1400" dirty="0">
                          <a:latin typeface="Times New Roman" pitchFamily="18" charset="0"/>
                          <a:ea typeface="Calibri"/>
                          <a:cs typeface="Times New Roman" pitchFamily="18" charset="0"/>
                        </a:rPr>
                        <a:t>Изготовление масок для сказок</a:t>
                      </a: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400">
                        <a:solidFill>
                          <a:srgbClr val="303F50"/>
                        </a:solidFill>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188">
                <a:tc>
                  <a:txBody>
                    <a:bodyPr/>
                    <a:lstStyle/>
                    <a:p>
                      <a:pPr>
                        <a:spcAft>
                          <a:spcPts val="0"/>
                        </a:spcAft>
                      </a:pPr>
                      <a:r>
                        <a:rPr lang="ru-RU" sz="1400" b="1">
                          <a:latin typeface="Times New Roman" pitchFamily="18" charset="0"/>
                          <a:ea typeface="Calibri"/>
                          <a:cs typeface="Times New Roman" pitchFamily="18" charset="0"/>
                        </a:rPr>
                        <a:t>Познавательно-исследовательская деятельность.</a:t>
                      </a:r>
                      <a:endParaRPr lang="ru-RU" sz="1400">
                        <a:latin typeface="Times New Roman" pitchFamily="18" charset="0"/>
                        <a:ea typeface="Calibri"/>
                        <a:cs typeface="Times New Roman" pitchFamily="18" charset="0"/>
                      </a:endParaRPr>
                    </a:p>
                    <a:p>
                      <a:pPr>
                        <a:spcAft>
                          <a:spcPts val="0"/>
                        </a:spcAft>
                      </a:pPr>
                      <a:r>
                        <a:rPr lang="ru-RU" sz="1400" b="1">
                          <a:latin typeface="Times New Roman" pitchFamily="18" charset="0"/>
                          <a:ea typeface="Calibri"/>
                          <a:cs typeface="Times New Roman" pitchFamily="18" charset="0"/>
                        </a:rPr>
                        <a:t>ФЭМП</a:t>
                      </a:r>
                      <a:endParaRPr lang="ru-RU" sz="140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i="1" dirty="0">
                          <a:latin typeface="Times New Roman" pitchFamily="18" charset="0"/>
                          <a:ea typeface="Calibri"/>
                          <a:cs typeface="Times New Roman" pitchFamily="18" charset="0"/>
                        </a:rPr>
                        <a:t>«В гости к сказке»</a:t>
                      </a:r>
                      <a:endParaRPr lang="ru-RU" sz="1400" dirty="0">
                        <a:latin typeface="Times New Roman" pitchFamily="18" charset="0"/>
                        <a:ea typeface="Calibri"/>
                        <a:cs typeface="Times New Roman" pitchFamily="18" charset="0"/>
                      </a:endParaRPr>
                    </a:p>
                    <a:p>
                      <a:pPr>
                        <a:spcAft>
                          <a:spcPts val="0"/>
                        </a:spcAft>
                      </a:pPr>
                      <a:endParaRPr lang="ru-RU" sz="1400" i="1" dirty="0" smtClean="0">
                        <a:latin typeface="Times New Roman" pitchFamily="18" charset="0"/>
                        <a:ea typeface="Calibri"/>
                        <a:cs typeface="Times New Roman" pitchFamily="18" charset="0"/>
                      </a:endParaRPr>
                    </a:p>
                    <a:p>
                      <a:pPr>
                        <a:spcAft>
                          <a:spcPts val="0"/>
                        </a:spcAft>
                      </a:pPr>
                      <a:r>
                        <a:rPr lang="ru-RU" sz="1400" i="1" dirty="0" smtClean="0">
                          <a:latin typeface="Times New Roman" pitchFamily="18" charset="0"/>
                          <a:ea typeface="Calibri"/>
                          <a:cs typeface="Times New Roman" pitchFamily="18" charset="0"/>
                        </a:rPr>
                        <a:t>«</a:t>
                      </a:r>
                      <a:r>
                        <a:rPr lang="ru-RU" sz="1400" i="1" dirty="0">
                          <a:latin typeface="Times New Roman" pitchFamily="18" charset="0"/>
                          <a:ea typeface="Calibri"/>
                          <a:cs typeface="Times New Roman" pitchFamily="18" charset="0"/>
                        </a:rPr>
                        <a:t>Приключения Буратино»</a:t>
                      </a:r>
                      <a:endParaRPr lang="ru-RU" sz="1400" dirty="0">
                        <a:latin typeface="Times New Roman" pitchFamily="18" charset="0"/>
                        <a:ea typeface="Calibri"/>
                        <a:cs typeface="Times New Roman" pitchFamily="18" charset="0"/>
                      </a:endParaRP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Воспитывать интерес и любовь к сказкам.</a:t>
                      </a:r>
                    </a:p>
                    <a:p>
                      <a:pPr>
                        <a:spcAft>
                          <a:spcPts val="0"/>
                        </a:spcAft>
                      </a:pPr>
                      <a:r>
                        <a:rPr lang="ru-RU" sz="1400" dirty="0">
                          <a:latin typeface="Times New Roman" pitchFamily="18" charset="0"/>
                          <a:ea typeface="Calibri"/>
                          <a:cs typeface="Times New Roman" pitchFamily="18" charset="0"/>
                        </a:rPr>
                        <a:t>Продолжать формировать элементарные математические представления. </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199">
                <a:tc>
                  <a:txBody>
                    <a:bodyPr/>
                    <a:lstStyle/>
                    <a:p>
                      <a:pPr>
                        <a:spcAft>
                          <a:spcPts val="0"/>
                        </a:spcAft>
                      </a:pPr>
                      <a:r>
                        <a:rPr lang="ru-RU" sz="1400" b="1">
                          <a:latin typeface="Times New Roman" pitchFamily="18" charset="0"/>
                          <a:ea typeface="Calibri"/>
                          <a:cs typeface="Times New Roman" pitchFamily="18" charset="0"/>
                        </a:rPr>
                        <a:t>Речевая  деятельность</a:t>
                      </a:r>
                      <a:endParaRPr lang="ru-RU" sz="140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i="1" dirty="0">
                          <a:latin typeface="Times New Roman" pitchFamily="18" charset="0"/>
                          <a:ea typeface="Calibri"/>
                          <a:cs typeface="Times New Roman" pitchFamily="18" charset="0"/>
                        </a:rPr>
                        <a:t>«Путешествие в страну сказок»</a:t>
                      </a:r>
                      <a:endParaRPr lang="ru-RU" sz="1400" dirty="0">
                        <a:latin typeface="Times New Roman" pitchFamily="18" charset="0"/>
                        <a:ea typeface="Calibri"/>
                        <a:cs typeface="Times New Roman" pitchFamily="18" charset="0"/>
                      </a:endParaRP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Развивать умение отвечать на простейшие вопросы воспитателя.</a:t>
                      </a:r>
                    </a:p>
                    <a:p>
                      <a:pPr>
                        <a:spcAft>
                          <a:spcPts val="0"/>
                        </a:spcAft>
                      </a:pPr>
                      <a:r>
                        <a:rPr lang="ru-RU" sz="1400" dirty="0">
                          <a:latin typeface="Times New Roman" pitchFamily="18" charset="0"/>
                          <a:ea typeface="Calibri"/>
                          <a:cs typeface="Times New Roman" pitchFamily="18" charset="0"/>
                        </a:rPr>
                        <a:t>Развивать и активизировать речь детей.</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10">
                <a:tc>
                  <a:txBody>
                    <a:bodyPr/>
                    <a:lstStyle/>
                    <a:p>
                      <a:pPr>
                        <a:spcAft>
                          <a:spcPts val="0"/>
                        </a:spcAft>
                      </a:pPr>
                      <a:r>
                        <a:rPr lang="ru-RU" sz="1400" b="1">
                          <a:latin typeface="Times New Roman" pitchFamily="18" charset="0"/>
                          <a:ea typeface="Calibri"/>
                          <a:cs typeface="Times New Roman" pitchFamily="18" charset="0"/>
                        </a:rPr>
                        <a:t>Лепка</a:t>
                      </a:r>
                      <a:endParaRPr lang="ru-RU" sz="140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Times New Roman" pitchFamily="18" charset="0"/>
                          <a:ea typeface="Calibri"/>
                          <a:cs typeface="Times New Roman" pitchFamily="18" charset="0"/>
                        </a:rPr>
                        <a:t>НОД  </a:t>
                      </a:r>
                      <a:r>
                        <a:rPr lang="ru-RU" sz="1400" i="1">
                          <a:latin typeface="Times New Roman" pitchFamily="18" charset="0"/>
                          <a:ea typeface="Calibri"/>
                          <a:cs typeface="Times New Roman" pitchFamily="18" charset="0"/>
                        </a:rPr>
                        <a:t>«Пряники для Козлят».</a:t>
                      </a:r>
                      <a:endParaRPr lang="ru-RU" sz="1400">
                        <a:latin typeface="Times New Roman" pitchFamily="18" charset="0"/>
                        <a:ea typeface="Calibri"/>
                        <a:cs typeface="Times New Roman" pitchFamily="18" charset="0"/>
                      </a:endParaRP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Способствовать развитию мелкой моторики пальцев рук.</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199">
                <a:tc>
                  <a:txBody>
                    <a:bodyPr/>
                    <a:lstStyle/>
                    <a:p>
                      <a:pPr>
                        <a:spcAft>
                          <a:spcPts val="0"/>
                        </a:spcAft>
                      </a:pPr>
                      <a:r>
                        <a:rPr lang="ru-RU" sz="1400" b="1">
                          <a:latin typeface="Times New Roman" pitchFamily="18" charset="0"/>
                          <a:ea typeface="Calibri"/>
                          <a:cs typeface="Times New Roman" pitchFamily="18" charset="0"/>
                        </a:rPr>
                        <a:t>Рисование</a:t>
                      </a:r>
                      <a:endParaRPr lang="ru-RU" sz="140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a:latin typeface="Times New Roman" pitchFamily="18" charset="0"/>
                          <a:ea typeface="Calibri"/>
                          <a:cs typeface="Times New Roman" pitchFamily="18" charset="0"/>
                        </a:rPr>
                        <a:t>НОД по сказке </a:t>
                      </a:r>
                      <a:r>
                        <a:rPr lang="ru-RU" sz="1400" i="1">
                          <a:latin typeface="Times New Roman" pitchFamily="18" charset="0"/>
                          <a:ea typeface="Calibri"/>
                          <a:cs typeface="Times New Roman" pitchFamily="18" charset="0"/>
                        </a:rPr>
                        <a:t>«Теремок».</a:t>
                      </a:r>
                      <a:endParaRPr lang="ru-RU" sz="1400">
                        <a:latin typeface="Times New Roman" pitchFamily="18" charset="0"/>
                        <a:ea typeface="Calibri"/>
                        <a:cs typeface="Times New Roman" pitchFamily="18" charset="0"/>
                      </a:endParaRP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Воспитывать интерес к занятию, трудолюбие, аккуратность, доброжелательные отношения.</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188">
                <a:tc>
                  <a:txBody>
                    <a:bodyPr/>
                    <a:lstStyle/>
                    <a:p>
                      <a:pPr>
                        <a:spcAft>
                          <a:spcPts val="0"/>
                        </a:spcAft>
                      </a:pPr>
                      <a:r>
                        <a:rPr lang="ru-RU" sz="1400" b="1">
                          <a:latin typeface="Times New Roman" pitchFamily="18" charset="0"/>
                          <a:ea typeface="Calibri"/>
                          <a:cs typeface="Times New Roman" pitchFamily="18" charset="0"/>
                        </a:rPr>
                        <a:t>Аппликация</a:t>
                      </a:r>
                      <a:endParaRPr lang="ru-RU" sz="1400">
                        <a:latin typeface="Times New Roman" pitchFamily="18" charset="0"/>
                        <a:ea typeface="Calibri"/>
                        <a:cs typeface="Times New Roman" pitchFamily="18" charset="0"/>
                      </a:endParaRP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НОД по сказке </a:t>
                      </a:r>
                      <a:r>
                        <a:rPr lang="ru-RU" sz="1400" i="1" dirty="0">
                          <a:latin typeface="Times New Roman" pitchFamily="18" charset="0"/>
                          <a:ea typeface="Calibri"/>
                          <a:cs typeface="Times New Roman" pitchFamily="18" charset="0"/>
                        </a:rPr>
                        <a:t>"Репка".</a:t>
                      </a:r>
                      <a:endParaRPr lang="ru-RU" sz="1400" dirty="0">
                        <a:latin typeface="Times New Roman" pitchFamily="18" charset="0"/>
                        <a:ea typeface="Calibri"/>
                        <a:cs typeface="Times New Roman" pitchFamily="18" charset="0"/>
                      </a:endParaRPr>
                    </a:p>
                  </a:txBody>
                  <a:tcPr marL="46716" marR="46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Совершенствовать навыки коллективной работы;</a:t>
                      </a:r>
                    </a:p>
                    <a:p>
                      <a:pPr>
                        <a:spcAft>
                          <a:spcPts val="0"/>
                        </a:spcAft>
                      </a:pPr>
                      <a:r>
                        <a:rPr lang="ru-RU" sz="1400" dirty="0">
                          <a:latin typeface="Times New Roman" pitchFamily="18" charset="0"/>
                          <a:ea typeface="Calibri"/>
                          <a:cs typeface="Times New Roman" pitchFamily="18" charset="0"/>
                        </a:rPr>
                        <a:t>Закрепить навыки аккуратного намазывания и наклеивания.</a:t>
                      </a:r>
                    </a:p>
                  </a:txBody>
                  <a:tcPr marL="64883" marR="64883" marT="64883" marB="6488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par>
                                <p:cTn id="11" presetID="3" presetClass="entr" presetSubtype="5"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vertical)">
                                      <p:cBhvr>
                                        <p:cTn id="13" dur="1000"/>
                                        <p:tgtEl>
                                          <p:spTgt spid="9"/>
                                        </p:tgtEl>
                                      </p:cBhvr>
                                    </p:animEffect>
                                  </p:childTnLst>
                                </p:cTn>
                              </p:par>
                            </p:childTnLst>
                          </p:cTn>
                        </p:par>
                        <p:par>
                          <p:cTn id="14" fill="hold">
                            <p:stCondLst>
                              <p:cond delay="1000"/>
                            </p:stCondLst>
                            <p:childTnLst>
                              <p:par>
                                <p:cTn id="15" presetID="47" presetClass="entr" presetSubtype="0" fill="hold" grpId="0" nodeType="afterEffect">
                                  <p:stCondLst>
                                    <p:cond delay="30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ppt_x</p:attrName>
                                        </p:attrNameLst>
                                      </p:cBhvr>
                                      <p:tavLst>
                                        <p:tav tm="0">
                                          <p:val>
                                            <p:strVal val="#ppt_x"/>
                                          </p:val>
                                        </p:tav>
                                        <p:tav tm="100000">
                                          <p:val>
                                            <p:strVal val="#ppt_x"/>
                                          </p:val>
                                        </p:tav>
                                      </p:tavLst>
                                    </p:anim>
                                    <p:anim calcmode="lin" valueType="num">
                                      <p:cBhvr>
                                        <p:cTn id="1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505586" y="708797"/>
            <a:ext cx="9429816" cy="500066"/>
          </a:xfrm>
          <a:prstGeom prst="rect">
            <a:avLst/>
          </a:prstGeom>
        </p:spPr>
        <p:txBody>
          <a:bodyPr wrap="none">
            <a:prstTxWarp prst="textPlain">
              <a:avLst>
                <a:gd name="adj" fmla="val 50504"/>
              </a:avLst>
            </a:prstTxWarp>
            <a:spAutoFit/>
          </a:bodyPr>
          <a:lstStyle/>
          <a:p>
            <a:r>
              <a:rPr lang="ru-RU" dirty="0" smtClean="0">
                <a:solidFill>
                  <a:srgbClr val="7030A0"/>
                </a:solidFill>
              </a:rPr>
              <a:t>ЭТАПЫ  ОСУЩЕСТВЛЕНИЯ  ПРОЕКТА.</a:t>
            </a:r>
            <a:endParaRPr lang="ru-RU" dirty="0"/>
          </a:p>
        </p:txBody>
      </p:sp>
      <p:sp>
        <p:nvSpPr>
          <p:cNvPr id="5" name="TextBox 4"/>
          <p:cNvSpPr txBox="1"/>
          <p:nvPr/>
        </p:nvSpPr>
        <p:spPr>
          <a:xfrm>
            <a:off x="3934610" y="1208863"/>
            <a:ext cx="2357454" cy="285752"/>
          </a:xfrm>
          <a:prstGeom prst="rect">
            <a:avLst/>
          </a:prstGeom>
          <a:noFill/>
        </p:spPr>
        <p:txBody>
          <a:bodyPr wrap="none" rtlCol="0">
            <a:prstTxWarp prst="textPlain">
              <a:avLst/>
            </a:prstTxWarp>
            <a:spAutoFit/>
          </a:bodyPr>
          <a:lstStyle/>
          <a:p>
            <a:pPr algn="ctr"/>
            <a:r>
              <a:rPr lang="en-US" spc="-150" dirty="0" smtClean="0">
                <a:solidFill>
                  <a:schemeClr val="accent2">
                    <a:lumMod val="75000"/>
                  </a:schemeClr>
                </a:solidFill>
                <a:latin typeface="Times New Roman" pitchFamily="18" charset="0"/>
                <a:cs typeface="Times New Roman" pitchFamily="18" charset="0"/>
              </a:rPr>
              <a:t>I I  </a:t>
            </a:r>
            <a:r>
              <a:rPr lang="ru-RU" spc="-150" dirty="0" smtClean="0">
                <a:solidFill>
                  <a:schemeClr val="accent2">
                    <a:lumMod val="75000"/>
                  </a:schemeClr>
                </a:solidFill>
                <a:latin typeface="Times New Roman" pitchFamily="18" charset="0"/>
                <a:cs typeface="Times New Roman" pitchFamily="18" charset="0"/>
              </a:rPr>
              <a:t>основной</a:t>
            </a:r>
            <a:endParaRPr lang="ru-RU" spc="-150" dirty="0">
              <a:solidFill>
                <a:schemeClr val="accent2">
                  <a:lumMod val="75000"/>
                </a:schemeClr>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434146" y="1566053"/>
          <a:ext cx="9644131" cy="5429288"/>
        </p:xfrm>
        <a:graphic>
          <a:graphicData uri="http://schemas.openxmlformats.org/drawingml/2006/table">
            <a:tbl>
              <a:tblPr/>
              <a:tblGrid>
                <a:gridCol w="2175368"/>
                <a:gridCol w="3965553"/>
                <a:gridCol w="3503210"/>
              </a:tblGrid>
              <a:tr h="797461">
                <a:tc>
                  <a:txBody>
                    <a:bodyPr/>
                    <a:lstStyle/>
                    <a:p>
                      <a:pPr>
                        <a:spcAft>
                          <a:spcPts val="0"/>
                        </a:spcAft>
                      </a:pPr>
                      <a:r>
                        <a:rPr lang="ru-RU" sz="1400" b="1" dirty="0">
                          <a:latin typeface="Times New Roman" pitchFamily="18" charset="0"/>
                          <a:ea typeface="Calibri"/>
                          <a:cs typeface="Times New Roman" pitchFamily="18" charset="0"/>
                        </a:rPr>
                        <a:t>Физическое развитие</a:t>
                      </a:r>
                      <a:endParaRPr lang="ru-RU" sz="1400" dirty="0">
                        <a:latin typeface="Times New Roman" pitchFamily="18" charset="0"/>
                        <a:ea typeface="Calibri"/>
                        <a:cs typeface="Times New Roman" pitchFamily="18" charset="0"/>
                      </a:endParaRPr>
                    </a:p>
                  </a:txBody>
                  <a:tcPr marL="63049" marR="63049" marT="63049" marB="63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pitchFamily="18" charset="0"/>
                          <a:ea typeface="Calibri"/>
                          <a:cs typeface="Times New Roman" pitchFamily="18" charset="0"/>
                        </a:rPr>
                        <a:t>НОД </a:t>
                      </a:r>
                      <a:r>
                        <a:rPr lang="ru-RU" sz="1400" i="1" dirty="0">
                          <a:latin typeface="Times New Roman" pitchFamily="18" charset="0"/>
                          <a:ea typeface="Calibri"/>
                          <a:cs typeface="Times New Roman" pitchFamily="18" charset="0"/>
                        </a:rPr>
                        <a:t>«Колобок»</a:t>
                      </a:r>
                      <a:endParaRPr lang="ru-RU" sz="1400" dirty="0">
                        <a:latin typeface="Times New Roman" pitchFamily="18" charset="0"/>
                        <a:ea typeface="Calibri"/>
                        <a:cs typeface="Times New Roman" pitchFamily="18" charset="0"/>
                      </a:endParaRPr>
                    </a:p>
                  </a:txBody>
                  <a:tcPr marL="45396" marR="45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spc="50">
                          <a:latin typeface="Times New Roman" pitchFamily="18" charset="0"/>
                          <a:ea typeface="Calibri"/>
                          <a:cs typeface="Times New Roman" pitchFamily="18" charset="0"/>
                        </a:rPr>
                        <a:t>Закрепление пройденного в основных видах движений. Совершенствовать навыки коллективных игр.</a:t>
                      </a:r>
                      <a:endParaRPr lang="ru-RU" sz="1400">
                        <a:latin typeface="Times New Roman" pitchFamily="18" charset="0"/>
                        <a:ea typeface="Calibri"/>
                        <a:cs typeface="Times New Roman" pitchFamily="18" charset="0"/>
                      </a:endParaRPr>
                    </a:p>
                  </a:txBody>
                  <a:tcPr marL="63049" marR="63049" marT="63049" marB="63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31827">
                <a:tc>
                  <a:txBody>
                    <a:bodyPr/>
                    <a:lstStyle/>
                    <a:p>
                      <a:pPr>
                        <a:spcAft>
                          <a:spcPts val="0"/>
                        </a:spcAft>
                      </a:pPr>
                      <a:r>
                        <a:rPr lang="ru-RU" sz="1400" b="1" dirty="0">
                          <a:latin typeface="Times New Roman" pitchFamily="18" charset="0"/>
                          <a:ea typeface="Calibri"/>
                          <a:cs typeface="Times New Roman" pitchFamily="18" charset="0"/>
                        </a:rPr>
                        <a:t>Совместная деятельность</a:t>
                      </a:r>
                      <a:endParaRPr lang="ru-RU" sz="1400" dirty="0">
                        <a:latin typeface="Times New Roman" pitchFamily="18" charset="0"/>
                        <a:ea typeface="Calibri"/>
                        <a:cs typeface="Times New Roman" pitchFamily="18" charset="0"/>
                      </a:endParaRPr>
                    </a:p>
                  </a:txBody>
                  <a:tcPr marL="63049" marR="63049" marT="63049" marB="63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u="sng" dirty="0">
                          <a:latin typeface="Times New Roman" pitchFamily="18" charset="0"/>
                          <a:ea typeface="Calibri"/>
                          <a:cs typeface="Times New Roman" pitchFamily="18" charset="0"/>
                        </a:rPr>
                        <a:t>Чтение, прослушивание и просмотр сказок </a:t>
                      </a:r>
                      <a:r>
                        <a:rPr lang="ru-RU" sz="1400" dirty="0">
                          <a:latin typeface="Times New Roman" pitchFamily="18" charset="0"/>
                          <a:ea typeface="Calibri"/>
                          <a:cs typeface="Times New Roman" pitchFamily="18" charset="0"/>
                        </a:rPr>
                        <a:t>(аудиозаписи и видеозаписи): </a:t>
                      </a:r>
                      <a:r>
                        <a:rPr lang="ru-RU" sz="1400" i="1" dirty="0">
                          <a:latin typeface="Times New Roman" pitchFamily="18" charset="0"/>
                          <a:ea typeface="Calibri"/>
                          <a:cs typeface="Times New Roman" pitchFamily="18" charset="0"/>
                        </a:rPr>
                        <a:t>"Колобок", "Репка", "Теремок", «Волк и семеро козлят»</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Беседы с детьми: </a:t>
                      </a:r>
                      <a:r>
                        <a:rPr lang="ru-RU" sz="1400" i="1" dirty="0">
                          <a:latin typeface="Times New Roman" pitchFamily="18" charset="0"/>
                          <a:ea typeface="Calibri"/>
                          <a:cs typeface="Times New Roman" pitchFamily="18" charset="0"/>
                        </a:rPr>
                        <a:t>"Моя любимая сказка", "Правила общения с книгой"</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Разучивание пальчиковой гимнастики </a:t>
                      </a:r>
                      <a:r>
                        <a:rPr lang="ru-RU" sz="1400" i="1" dirty="0">
                          <a:latin typeface="Times New Roman" pitchFamily="18" charset="0"/>
                          <a:ea typeface="Calibri"/>
                          <a:cs typeface="Times New Roman" pitchFamily="18" charset="0"/>
                        </a:rPr>
                        <a:t>«Теремок», «Репка», «Колобок».</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Разгадывание загадок про сказки и сказочных героев</a:t>
                      </a:r>
                    </a:p>
                    <a:p>
                      <a:pPr>
                        <a:spcAft>
                          <a:spcPts val="0"/>
                        </a:spcAft>
                      </a:pPr>
                      <a:r>
                        <a:rPr lang="ru-RU" sz="1400" u="sng" dirty="0">
                          <a:latin typeface="Times New Roman" pitchFamily="18" charset="0"/>
                          <a:ea typeface="Calibri"/>
                          <a:cs typeface="Times New Roman" pitchFamily="18" charset="0"/>
                        </a:rPr>
                        <a:t>Сюжетно-ролевая игра </a:t>
                      </a:r>
                      <a:r>
                        <a:rPr lang="ru-RU" sz="1400" i="1" dirty="0">
                          <a:latin typeface="Times New Roman" pitchFamily="18" charset="0"/>
                          <a:ea typeface="Calibri"/>
                          <a:cs typeface="Times New Roman" pitchFamily="18" charset="0"/>
                        </a:rPr>
                        <a:t>"Больница для книг».</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Театрализованные игры:</a:t>
                      </a:r>
                    </a:p>
                    <a:p>
                      <a:pPr>
                        <a:spcAft>
                          <a:spcPts val="0"/>
                        </a:spcAft>
                      </a:pPr>
                      <a:r>
                        <a:rPr lang="ru-RU" sz="1400" dirty="0">
                          <a:latin typeface="Times New Roman" pitchFamily="18" charset="0"/>
                          <a:ea typeface="Calibri"/>
                          <a:cs typeface="Times New Roman" pitchFamily="18" charset="0"/>
                        </a:rPr>
                        <a:t> </a:t>
                      </a:r>
                      <a:r>
                        <a:rPr lang="ru-RU" sz="1400" i="1" dirty="0">
                          <a:latin typeface="Times New Roman" pitchFamily="18" charset="0"/>
                          <a:ea typeface="Calibri"/>
                          <a:cs typeface="Times New Roman" pitchFamily="18" charset="0"/>
                        </a:rPr>
                        <a:t>кукольный и пальчиковый театр, маски,.</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Дидактические игры:</a:t>
                      </a:r>
                    </a:p>
                    <a:p>
                      <a:pPr>
                        <a:spcAft>
                          <a:spcPts val="0"/>
                        </a:spcAft>
                      </a:pPr>
                      <a:r>
                        <a:rPr lang="ru-RU" sz="1400" i="1" dirty="0">
                          <a:latin typeface="Times New Roman" pitchFamily="18" charset="0"/>
                          <a:ea typeface="Calibri"/>
                          <a:cs typeface="Times New Roman" pitchFamily="18" charset="0"/>
                        </a:rPr>
                        <a:t>«Герои сказок», «Найди по описанию»</a:t>
                      </a:r>
                      <a:endParaRPr lang="ru-RU" sz="1400" dirty="0">
                        <a:latin typeface="Times New Roman" pitchFamily="18" charset="0"/>
                        <a:ea typeface="Calibri"/>
                        <a:cs typeface="Times New Roman" pitchFamily="18" charset="0"/>
                      </a:endParaRPr>
                    </a:p>
                    <a:p>
                      <a:pPr>
                        <a:spcAft>
                          <a:spcPts val="0"/>
                        </a:spcAft>
                      </a:pPr>
                      <a:r>
                        <a:rPr lang="ru-RU" sz="1400" i="1" dirty="0">
                          <a:latin typeface="Times New Roman" pitchFamily="18" charset="0"/>
                          <a:ea typeface="Calibri"/>
                          <a:cs typeface="Times New Roman" pitchFamily="18" charset="0"/>
                        </a:rPr>
                        <a:t>«Волшебный мешочек»</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Подвижные игры </a:t>
                      </a:r>
                      <a:r>
                        <a:rPr lang="ru-RU" sz="1400" i="1" dirty="0">
                          <a:latin typeface="Times New Roman" pitchFamily="18" charset="0"/>
                          <a:ea typeface="Calibri"/>
                          <a:cs typeface="Times New Roman" pitchFamily="18" charset="0"/>
                        </a:rPr>
                        <a:t>«У медведя во бору», «Лиса»</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Хороводные игры: </a:t>
                      </a:r>
                      <a:r>
                        <a:rPr lang="ru-RU" sz="1400" i="1" dirty="0">
                          <a:latin typeface="Times New Roman" pitchFamily="18" charset="0"/>
                          <a:ea typeface="Calibri"/>
                          <a:cs typeface="Times New Roman" pitchFamily="18" charset="0"/>
                        </a:rPr>
                        <a:t>«Заинька попляши…»</a:t>
                      </a:r>
                      <a:endParaRPr lang="ru-RU" sz="1400" dirty="0">
                        <a:latin typeface="Times New Roman" pitchFamily="18" charset="0"/>
                        <a:ea typeface="Calibri"/>
                        <a:cs typeface="Times New Roman" pitchFamily="18" charset="0"/>
                      </a:endParaRPr>
                    </a:p>
                    <a:p>
                      <a:pPr>
                        <a:spcAft>
                          <a:spcPts val="0"/>
                        </a:spcAft>
                      </a:pPr>
                      <a:r>
                        <a:rPr lang="ru-RU" sz="1400" u="sng" dirty="0">
                          <a:latin typeface="Times New Roman" pitchFamily="18" charset="0"/>
                          <a:ea typeface="Calibri"/>
                          <a:cs typeface="Times New Roman" pitchFamily="18" charset="0"/>
                        </a:rPr>
                        <a:t>Конструирование: </a:t>
                      </a:r>
                      <a:r>
                        <a:rPr lang="ru-RU" sz="1400" i="1" dirty="0">
                          <a:latin typeface="Times New Roman" pitchFamily="18" charset="0"/>
                          <a:ea typeface="Calibri"/>
                          <a:cs typeface="Times New Roman" pitchFamily="18" charset="0"/>
                        </a:rPr>
                        <a:t>«Домик для зверят по сказке "Теремок".</a:t>
                      </a:r>
                      <a:endParaRPr lang="ru-RU" sz="1400" dirty="0">
                        <a:latin typeface="Times New Roman" pitchFamily="18" charset="0"/>
                        <a:ea typeface="Calibri"/>
                        <a:cs typeface="Times New Roman" pitchFamily="18" charset="0"/>
                      </a:endParaRPr>
                    </a:p>
                  </a:txBody>
                  <a:tcPr marL="45396" marR="45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1400" dirty="0">
                        <a:latin typeface="Times New Roman" pitchFamily="18" charset="0"/>
                        <a:ea typeface="Calibri"/>
                        <a:cs typeface="Times New Roman" pitchFamily="18" charset="0"/>
                      </a:endParaRPr>
                    </a:p>
                    <a:p>
                      <a:pPr>
                        <a:spcAft>
                          <a:spcPts val="0"/>
                        </a:spcAft>
                      </a:pPr>
                      <a:r>
                        <a:rPr lang="ru-RU" sz="1400" dirty="0">
                          <a:latin typeface="Times New Roman" pitchFamily="18" charset="0"/>
                          <a:ea typeface="Calibri"/>
                          <a:cs typeface="Times New Roman" pitchFamily="18" charset="0"/>
                        </a:rPr>
                        <a:t>Закрепить знания детей о содержании русских народных сказок. </a:t>
                      </a:r>
                    </a:p>
                    <a:p>
                      <a:pPr>
                        <a:spcAft>
                          <a:spcPts val="0"/>
                        </a:spcAft>
                      </a:pPr>
                      <a:r>
                        <a:rPr lang="ru-RU" sz="1400" dirty="0">
                          <a:latin typeface="Times New Roman" pitchFamily="18" charset="0"/>
                          <a:ea typeface="Calibri"/>
                          <a:cs typeface="Times New Roman" pitchFamily="18" charset="0"/>
                        </a:rPr>
                        <a:t>Развивать у детей умение с помощью воспитателя повторять наиболее выразительные отрывки из сказки.</a:t>
                      </a:r>
                    </a:p>
                    <a:p>
                      <a:pPr>
                        <a:spcAft>
                          <a:spcPts val="0"/>
                        </a:spcAft>
                      </a:pPr>
                      <a:endParaRPr lang="ru-RU" sz="1400" dirty="0" smtClean="0">
                        <a:latin typeface="Times New Roman" pitchFamily="18" charset="0"/>
                        <a:ea typeface="Calibri"/>
                        <a:cs typeface="Times New Roman" pitchFamily="18" charset="0"/>
                      </a:endParaRPr>
                    </a:p>
                    <a:p>
                      <a:pPr>
                        <a:spcAft>
                          <a:spcPts val="0"/>
                        </a:spcAft>
                      </a:pPr>
                      <a:endParaRPr lang="ru-RU" sz="1400" dirty="0" smtClean="0">
                        <a:latin typeface="Times New Roman" pitchFamily="18" charset="0"/>
                        <a:ea typeface="Calibri"/>
                        <a:cs typeface="Times New Roman" pitchFamily="18" charset="0"/>
                      </a:endParaRPr>
                    </a:p>
                    <a:p>
                      <a:pPr>
                        <a:spcAft>
                          <a:spcPts val="0"/>
                        </a:spcAft>
                      </a:pPr>
                      <a:endParaRPr lang="ru-RU" sz="1400" dirty="0" smtClean="0">
                        <a:latin typeface="Times New Roman" pitchFamily="18" charset="0"/>
                        <a:ea typeface="Calibri"/>
                        <a:cs typeface="Times New Roman" pitchFamily="18" charset="0"/>
                      </a:endParaRPr>
                    </a:p>
                    <a:p>
                      <a:pPr>
                        <a:spcAft>
                          <a:spcPts val="0"/>
                        </a:spcAft>
                      </a:pPr>
                      <a:endParaRPr lang="ru-RU" sz="1400" dirty="0" smtClean="0">
                        <a:latin typeface="Times New Roman" pitchFamily="18" charset="0"/>
                        <a:ea typeface="Calibri"/>
                        <a:cs typeface="Times New Roman" pitchFamily="18" charset="0"/>
                      </a:endParaRPr>
                    </a:p>
                    <a:p>
                      <a:pPr>
                        <a:spcAft>
                          <a:spcPts val="0"/>
                        </a:spcAft>
                      </a:pPr>
                      <a:r>
                        <a:rPr lang="ru-RU" sz="1400" dirty="0" smtClean="0">
                          <a:latin typeface="Times New Roman" pitchFamily="18" charset="0"/>
                          <a:ea typeface="Calibri"/>
                          <a:cs typeface="Times New Roman" pitchFamily="18" charset="0"/>
                        </a:rPr>
                        <a:t>Создать </a:t>
                      </a:r>
                      <a:r>
                        <a:rPr lang="ru-RU" sz="1400" dirty="0">
                          <a:latin typeface="Times New Roman" pitchFamily="18" charset="0"/>
                          <a:ea typeface="Calibri"/>
                          <a:cs typeface="Times New Roman" pitchFamily="18" charset="0"/>
                        </a:rPr>
                        <a:t>игровую ситуацию, способствующую формированию эмоциональной отзывчивости, активизировать речь, способствовать </a:t>
                      </a:r>
                      <a:r>
                        <a:rPr lang="ru-RU" sz="1400" dirty="0" err="1">
                          <a:latin typeface="Times New Roman" pitchFamily="18" charset="0"/>
                          <a:ea typeface="Calibri"/>
                          <a:cs typeface="Times New Roman" pitchFamily="18" charset="0"/>
                        </a:rPr>
                        <a:t>раскрепощенности</a:t>
                      </a:r>
                      <a:r>
                        <a:rPr lang="ru-RU" sz="1400" dirty="0">
                          <a:latin typeface="Times New Roman" pitchFamily="18" charset="0"/>
                          <a:ea typeface="Calibri"/>
                          <a:cs typeface="Times New Roman" pitchFamily="18" charset="0"/>
                        </a:rPr>
                        <a:t>.</a:t>
                      </a:r>
                    </a:p>
                  </a:txBody>
                  <a:tcPr marL="63049" marR="63049" marT="63049" marB="6304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1000"/>
                                        <p:tgtEl>
                                          <p:spTgt spid="5"/>
                                        </p:tgtEl>
                                      </p:cBhvr>
                                    </p:animEffect>
                                  </p:childTnLst>
                                </p:cTn>
                              </p:par>
                              <p:par>
                                <p:cTn id="11" presetID="3" presetClass="entr" presetSubtype="5"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505586" y="708797"/>
            <a:ext cx="9429816" cy="500066"/>
          </a:xfrm>
          <a:prstGeom prst="rect">
            <a:avLst/>
          </a:prstGeom>
        </p:spPr>
        <p:txBody>
          <a:bodyPr wrap="none">
            <a:prstTxWarp prst="textPlain">
              <a:avLst>
                <a:gd name="adj" fmla="val 50252"/>
              </a:avLst>
            </a:prstTxWarp>
            <a:spAutoFit/>
          </a:bodyPr>
          <a:lstStyle/>
          <a:p>
            <a:r>
              <a:rPr lang="ru-RU" dirty="0" smtClean="0">
                <a:solidFill>
                  <a:srgbClr val="7030A0"/>
                </a:solidFill>
              </a:rPr>
              <a:t>ЭТАПЫ  ОСУЩЕСТВЛЕНИЯ  ПРОЕКТА.</a:t>
            </a:r>
            <a:endParaRPr lang="ru-RU" dirty="0"/>
          </a:p>
        </p:txBody>
      </p:sp>
      <p:sp>
        <p:nvSpPr>
          <p:cNvPr id="5" name="TextBox 4"/>
          <p:cNvSpPr txBox="1"/>
          <p:nvPr/>
        </p:nvSpPr>
        <p:spPr>
          <a:xfrm>
            <a:off x="3648858" y="1423177"/>
            <a:ext cx="3143272" cy="785818"/>
          </a:xfrm>
          <a:prstGeom prst="rect">
            <a:avLst/>
          </a:prstGeom>
          <a:noFill/>
        </p:spPr>
        <p:txBody>
          <a:bodyPr wrap="none" rtlCol="0">
            <a:prstTxWarp prst="textPlain">
              <a:avLst/>
            </a:prstTxWarp>
            <a:spAutoFit/>
          </a:bodyPr>
          <a:lstStyle/>
          <a:p>
            <a:pPr algn="ctr"/>
            <a:r>
              <a:rPr lang="en-US" spc="-150" dirty="0" smtClean="0">
                <a:solidFill>
                  <a:schemeClr val="accent2">
                    <a:lumMod val="75000"/>
                  </a:schemeClr>
                </a:solidFill>
                <a:latin typeface="Times New Roman" pitchFamily="18" charset="0"/>
                <a:cs typeface="Times New Roman" pitchFamily="18" charset="0"/>
              </a:rPr>
              <a:t>I I I </a:t>
            </a:r>
            <a:r>
              <a:rPr lang="ru-RU" spc="-150" dirty="0" smtClean="0">
                <a:solidFill>
                  <a:schemeClr val="accent2">
                    <a:lumMod val="75000"/>
                  </a:schemeClr>
                </a:solidFill>
                <a:latin typeface="Times New Roman" pitchFamily="18" charset="0"/>
                <a:cs typeface="Times New Roman" pitchFamily="18" charset="0"/>
              </a:rPr>
              <a:t> заключительный</a:t>
            </a:r>
            <a:endParaRPr lang="ru-RU" spc="-150" dirty="0">
              <a:solidFill>
                <a:schemeClr val="accent2">
                  <a:lumMod val="75000"/>
                </a:schemeClr>
              </a:solidFill>
              <a:latin typeface="Times New Roman" pitchFamily="18" charset="0"/>
              <a:cs typeface="Times New Roman" pitchFamily="18" charset="0"/>
            </a:endParaRPr>
          </a:p>
        </p:txBody>
      </p:sp>
      <p:sp>
        <p:nvSpPr>
          <p:cNvPr id="6" name="TextBox 5"/>
          <p:cNvSpPr txBox="1"/>
          <p:nvPr/>
        </p:nvSpPr>
        <p:spPr>
          <a:xfrm>
            <a:off x="1005652" y="2637623"/>
            <a:ext cx="8286808" cy="3000396"/>
          </a:xfrm>
          <a:prstGeom prst="rect">
            <a:avLst/>
          </a:prstGeom>
          <a:noFill/>
        </p:spPr>
        <p:txBody>
          <a:bodyPr wrap="none" rtlCol="0">
            <a:prstTxWarp prst="textPlain">
              <a:avLst/>
            </a:prstTxWarp>
            <a:spAutoFit/>
            <a:scene3d>
              <a:camera prst="orthographicFront"/>
              <a:lightRig rig="flat" dir="t">
                <a:rot lat="0" lon="0" rev="18900000"/>
              </a:lightRig>
            </a:scene3d>
            <a:sp3d extrusionH="31750" contourW="6350" prstMaterial="powder">
              <a:bevelT w="19050" h="19050" prst="convex"/>
              <a:contourClr>
                <a:schemeClr val="accent3">
                  <a:tint val="100000"/>
                  <a:shade val="100000"/>
                  <a:satMod val="100000"/>
                  <a:hueMod val="100000"/>
                </a:schemeClr>
              </a:contourClr>
            </a:sp3d>
          </a:bodyPr>
          <a:lstStyle/>
          <a:p>
            <a:pPr algn="ctr"/>
            <a:r>
              <a:rPr lang="ru-RU" b="1" dirty="0" smtClean="0">
                <a:ln/>
                <a:solidFill>
                  <a:schemeClr val="accent3"/>
                </a:solidFill>
              </a:rPr>
              <a:t>Развлекательный досуг </a:t>
            </a:r>
          </a:p>
          <a:p>
            <a:pPr algn="ctr"/>
            <a:r>
              <a:rPr lang="ru-RU" b="1" dirty="0" smtClean="0">
                <a:ln/>
                <a:solidFill>
                  <a:schemeClr val="accent3"/>
                </a:solidFill>
              </a:rPr>
              <a:t>«В гостях у сказки».</a:t>
            </a:r>
            <a:endParaRPr lang="ru-RU" b="1" dirty="0">
              <a:ln/>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1000"/>
                                        <p:tgtEl>
                                          <p:spTgt spid="5"/>
                                        </p:tgtEl>
                                      </p:cBhvr>
                                    </p:animEffect>
                                  </p:childTnLst>
                                </p:cTn>
                              </p:par>
                              <p:par>
                                <p:cTn id="11" presetID="3" presetClass="entr" presetSubtype="5"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vertic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7" name="Прямоугольник 6"/>
          <p:cNvSpPr/>
          <p:nvPr/>
        </p:nvSpPr>
        <p:spPr>
          <a:xfrm>
            <a:off x="3220230" y="708797"/>
            <a:ext cx="3857652" cy="714380"/>
          </a:xfrm>
          <a:prstGeom prst="rect">
            <a:avLst/>
          </a:prstGeom>
        </p:spPr>
        <p:txBody>
          <a:bodyPr wrap="none">
            <a:prstTxWarp prst="textPlain">
              <a:avLst/>
            </a:prstTxWarp>
            <a:spAutoFit/>
          </a:bodyPr>
          <a:lstStyle/>
          <a:p>
            <a:r>
              <a:rPr lang="ru-RU" dirty="0" smtClean="0">
                <a:solidFill>
                  <a:srgbClr val="7030A0"/>
                </a:solidFill>
              </a:rPr>
              <a:t>Список  литературы.</a:t>
            </a:r>
            <a:endParaRPr lang="ru-RU" dirty="0"/>
          </a:p>
        </p:txBody>
      </p:sp>
      <p:sp>
        <p:nvSpPr>
          <p:cNvPr id="8" name="TextBox 7"/>
          <p:cNvSpPr txBox="1"/>
          <p:nvPr/>
        </p:nvSpPr>
        <p:spPr>
          <a:xfrm>
            <a:off x="934214" y="1065987"/>
            <a:ext cx="8501122" cy="3170099"/>
          </a:xfrm>
          <a:prstGeom prst="rect">
            <a:avLst/>
          </a:prstGeom>
          <a:noFill/>
        </p:spPr>
        <p:txBody>
          <a:bodyPr wrap="square" rtlCol="0">
            <a:spAutoFit/>
          </a:bodyPr>
          <a:lstStyle/>
          <a:p>
            <a:endParaRPr lang="ru-RU" dirty="0" smtClean="0"/>
          </a:p>
          <a:p>
            <a:pPr lvl="0" algn="just">
              <a:buClr>
                <a:schemeClr val="accent2">
                  <a:lumMod val="60000"/>
                  <a:lumOff val="40000"/>
                </a:schemeClr>
              </a:buClr>
              <a:buFont typeface="Wingdings" pitchFamily="2" charset="2"/>
              <a:buChar char="Ø"/>
            </a:pPr>
            <a:r>
              <a:rPr lang="ru-RU" dirty="0" smtClean="0"/>
              <a:t>А. Ф. </a:t>
            </a:r>
            <a:r>
              <a:rPr lang="ru-RU" dirty="0" err="1" smtClean="0"/>
              <a:t>Брязгун</a:t>
            </a:r>
            <a:r>
              <a:rPr lang="ru-RU" dirty="0" smtClean="0"/>
              <a:t> «Сборник сценариев для детского сада «Сказка в гости к нам пришла» Детство – пресс 2015.</a:t>
            </a:r>
          </a:p>
          <a:p>
            <a:pPr lvl="0" algn="just">
              <a:buClr>
                <a:schemeClr val="accent2">
                  <a:lumMod val="60000"/>
                  <a:lumOff val="40000"/>
                </a:schemeClr>
              </a:buClr>
              <a:buFont typeface="Wingdings" pitchFamily="2" charset="2"/>
              <a:buChar char="Ø"/>
            </a:pPr>
            <a:r>
              <a:rPr lang="ru-RU" dirty="0" smtClean="0"/>
              <a:t>В.В. Малова Конспекты занятий по духовно – нравственному воспитанию дошкольников. М </a:t>
            </a:r>
            <a:r>
              <a:rPr lang="ru-RU" dirty="0" err="1" smtClean="0"/>
              <a:t>Владос</a:t>
            </a:r>
            <a:r>
              <a:rPr lang="ru-RU" dirty="0" smtClean="0"/>
              <a:t> 2010.</a:t>
            </a:r>
          </a:p>
          <a:p>
            <a:pPr lvl="0" algn="just">
              <a:buClr>
                <a:schemeClr val="accent2">
                  <a:lumMod val="60000"/>
                  <a:lumOff val="40000"/>
                </a:schemeClr>
              </a:buClr>
              <a:buFont typeface="Wingdings" pitchFamily="2" charset="2"/>
              <a:buChar char="Ø"/>
            </a:pPr>
            <a:r>
              <a:rPr lang="ru-RU" dirty="0" smtClean="0"/>
              <a:t>Комплексные занятия по программе «От рождения до школы» под ред. Н.Е. </a:t>
            </a:r>
            <a:r>
              <a:rPr lang="ru-RU" dirty="0" err="1" smtClean="0"/>
              <a:t>Вераксы</a:t>
            </a:r>
            <a:r>
              <a:rPr lang="ru-RU" dirty="0" smtClean="0"/>
              <a:t>, Т.С. Комаровой, М.А. Васильевой. Вторая младшая группа / </a:t>
            </a:r>
            <a:r>
              <a:rPr lang="ru-RU" dirty="0" err="1" smtClean="0"/>
              <a:t>авт</a:t>
            </a:r>
            <a:r>
              <a:rPr lang="ru-RU" dirty="0" smtClean="0"/>
              <a:t> сост. О.П. Власенко [и др.]. – Волгоград: Учитель, 2011. – 292 с.</a:t>
            </a:r>
          </a:p>
          <a:p>
            <a:pPr lvl="0" algn="just">
              <a:buClr>
                <a:schemeClr val="accent2">
                  <a:lumMod val="60000"/>
                  <a:lumOff val="40000"/>
                </a:schemeClr>
              </a:buClr>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1000"/>
                                        <p:tgtEl>
                                          <p:spTgt spid="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vertical)">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я соединительная линия 9"/>
          <p:cNvCxnSpPr/>
          <p:nvPr/>
        </p:nvCxnSpPr>
        <p:spPr>
          <a:xfrm>
            <a:off x="3363106" y="1208863"/>
            <a:ext cx="32147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Рисунок 1" descr="Презентация12.png"/>
          <p:cNvPicPr>
            <a:picLocks noChangeAspect="1"/>
          </p:cNvPicPr>
          <p:nvPr/>
        </p:nvPicPr>
        <p:blipFill>
          <a:blip r:embed="rId2" cstate="print"/>
          <a:stretch>
            <a:fillRect/>
          </a:stretch>
        </p:blipFill>
        <p:spPr>
          <a:xfrm>
            <a:off x="0" y="6883"/>
            <a:ext cx="10440858" cy="7554380"/>
          </a:xfrm>
          <a:prstGeom prst="rect">
            <a:avLst/>
          </a:prstGeom>
          <a:effectLst>
            <a:glow rad="228600">
              <a:schemeClr val="accent3">
                <a:satMod val="175000"/>
                <a:alpha val="40000"/>
              </a:schemeClr>
            </a:glow>
          </a:effectLst>
        </p:spPr>
      </p:pic>
      <p:sp>
        <p:nvSpPr>
          <p:cNvPr id="7" name="TextBox 6"/>
          <p:cNvSpPr txBox="1"/>
          <p:nvPr/>
        </p:nvSpPr>
        <p:spPr>
          <a:xfrm>
            <a:off x="3077354" y="423045"/>
            <a:ext cx="3714776" cy="785818"/>
          </a:xfrm>
          <a:prstGeom prst="rect">
            <a:avLst/>
          </a:prstGeom>
          <a:noFill/>
        </p:spPr>
        <p:txBody>
          <a:bodyPr wrap="none" rtlCol="0">
            <a:prstTxWarp prst="textPlain">
              <a:avLst/>
            </a:prstTxWarp>
            <a:spAutoFit/>
          </a:bodyPr>
          <a:lstStyle/>
          <a:p>
            <a:r>
              <a:rPr lang="ru-RU" dirty="0" smtClean="0">
                <a:solidFill>
                  <a:srgbClr val="7030A0"/>
                </a:solidFill>
              </a:rPr>
              <a:t>Актуальность  проекта.</a:t>
            </a:r>
            <a:endParaRPr lang="ru-RU" dirty="0">
              <a:solidFill>
                <a:srgbClr val="7030A0"/>
              </a:solidFill>
            </a:endParaRPr>
          </a:p>
        </p:txBody>
      </p:sp>
      <p:sp>
        <p:nvSpPr>
          <p:cNvPr id="8" name="TextBox 7"/>
          <p:cNvSpPr txBox="1"/>
          <p:nvPr/>
        </p:nvSpPr>
        <p:spPr>
          <a:xfrm>
            <a:off x="719900" y="1566053"/>
            <a:ext cx="9144064" cy="5201424"/>
          </a:xfrm>
          <a:prstGeom prst="rect">
            <a:avLst/>
          </a:prstGeom>
          <a:noFill/>
        </p:spPr>
        <p:txBody>
          <a:bodyPr wrap="square" rtlCol="0">
            <a:spAutoFit/>
          </a:bodyPr>
          <a:lstStyle/>
          <a:p>
            <a:pPr algn="just"/>
            <a:r>
              <a:rPr lang="ru-RU" sz="2400" dirty="0">
                <a:latin typeface="Times New Roman" pitchFamily="18" charset="0"/>
                <a:cs typeface="Times New Roman" pitchFamily="18" charset="0"/>
              </a:rPr>
              <a:t>Формирование речи является одной из главных задач речевого воспитания дошкольника, </a:t>
            </a:r>
            <a:r>
              <a:rPr lang="ru-RU" sz="2400" dirty="0" smtClean="0">
                <a:latin typeface="Times New Roman" pitchFamily="18" charset="0"/>
                <a:cs typeface="Times New Roman" pitchFamily="18" charset="0"/>
              </a:rPr>
              <a:t>так как </a:t>
            </a:r>
            <a:r>
              <a:rPr lang="ru-RU" sz="2400" dirty="0">
                <a:latin typeface="Times New Roman" pitchFamily="18" charset="0"/>
                <a:cs typeface="Times New Roman" pitchFamily="18" charset="0"/>
              </a:rPr>
              <a:t>играет большую роль в формировании личности. Для развития речи ребенка необходимо использовать различные игры, занятия, сказки. Именно сказки являются прекрасным материалом для обучения детей младшего дошкольного возраста развитию речи. Из сказок дети берут много различных знаний: первые представления об окружающем мире, о взаимосвязи человека и природы, сказки позволяют увидеть добро и зло. Персонажи сказок хорошо знакомы детям, их черты характера ярко выражены, мотивы поступков понятны. Язык сказок очень выразителен, богат образными сравнениями, имеет несложные формы прямой речи. Все это позволяет вовлечь ребенка в активную речевую работу.</a:t>
            </a:r>
          </a:p>
          <a:p>
            <a:endParaRPr lang="ru-RU"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3000"/>
                                        <p:tgtEl>
                                          <p:spTgt spid="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vertical)">
                                      <p:cBhvr>
                                        <p:cTn id="10"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65" y="3441"/>
            <a:ext cx="10440858" cy="7554380"/>
          </a:xfrm>
          <a:prstGeom prst="rect">
            <a:avLst/>
          </a:prstGeom>
          <a:effectLst>
            <a:glow rad="228600">
              <a:schemeClr val="accent3">
                <a:satMod val="175000"/>
                <a:alpha val="40000"/>
              </a:schemeClr>
            </a:glow>
          </a:effectLst>
        </p:spPr>
      </p:pic>
      <p:sp>
        <p:nvSpPr>
          <p:cNvPr id="3" name="TextBox 2"/>
          <p:cNvSpPr txBox="1"/>
          <p:nvPr/>
        </p:nvSpPr>
        <p:spPr>
          <a:xfrm>
            <a:off x="3363106" y="780235"/>
            <a:ext cx="3000396" cy="785818"/>
          </a:xfrm>
          <a:prstGeom prst="rect">
            <a:avLst/>
          </a:prstGeom>
          <a:noFill/>
        </p:spPr>
        <p:txBody>
          <a:bodyPr wrap="none" rtlCol="0">
            <a:prstTxWarp prst="textPlain">
              <a:avLst/>
            </a:prstTxWarp>
            <a:spAutoFit/>
          </a:bodyPr>
          <a:lstStyle/>
          <a:p>
            <a:r>
              <a:rPr lang="ru-RU" sz="2800" spc="300" dirty="0" smtClean="0">
                <a:solidFill>
                  <a:srgbClr val="7030A0"/>
                </a:solidFill>
              </a:rPr>
              <a:t>Проблема</a:t>
            </a:r>
            <a:r>
              <a:rPr lang="ru-RU" dirty="0" smtClean="0">
                <a:solidFill>
                  <a:srgbClr val="7030A0"/>
                </a:solidFill>
              </a:rPr>
              <a:t>.</a:t>
            </a:r>
            <a:endParaRPr lang="ru-RU" dirty="0">
              <a:solidFill>
                <a:srgbClr val="7030A0"/>
              </a:solidFill>
            </a:endParaRPr>
          </a:p>
        </p:txBody>
      </p:sp>
      <p:sp>
        <p:nvSpPr>
          <p:cNvPr id="4" name="TextBox 3"/>
          <p:cNvSpPr txBox="1"/>
          <p:nvPr/>
        </p:nvSpPr>
        <p:spPr>
          <a:xfrm>
            <a:off x="1005652" y="2280433"/>
            <a:ext cx="8501122" cy="3108543"/>
          </a:xfrm>
          <a:prstGeom prst="rect">
            <a:avLst/>
          </a:prstGeom>
          <a:noFill/>
        </p:spPr>
        <p:txBody>
          <a:bodyPr wrap="square" rtlCol="0">
            <a:spAutoFit/>
          </a:bodyPr>
          <a:lstStyle/>
          <a:p>
            <a:pPr algn="just"/>
            <a:r>
              <a:rPr lang="ru-RU" sz="2800" dirty="0">
                <a:latin typeface="Times New Roman" pitchFamily="18" charset="0"/>
                <a:cs typeface="Times New Roman" pitchFamily="18" charset="0"/>
              </a:rPr>
              <a:t>В последние годы наблюдается резкое снижение уровня речевого развития дошкольников</a:t>
            </a:r>
            <a:r>
              <a:rPr lang="ru-RU" sz="2800" dirty="0" smtClean="0">
                <a:latin typeface="Times New Roman" pitchFamily="18" charset="0"/>
                <a:cs typeface="Times New Roman" pitchFamily="18" charset="0"/>
              </a:rPr>
              <a:t>. Одной </a:t>
            </a:r>
            <a:r>
              <a:rPr lang="ru-RU" sz="2800" dirty="0">
                <a:latin typeface="Times New Roman" pitchFamily="18" charset="0"/>
                <a:cs typeface="Times New Roman" pitchFamily="18" charset="0"/>
              </a:rPr>
              <a:t>из причин снижения уровня речевого развития является пассивность и неосведомленность родителей в вопросах речевого развития детей. </a:t>
            </a:r>
            <a:r>
              <a:rPr lang="ru-RU" sz="2800" dirty="0" smtClean="0">
                <a:latin typeface="Times New Roman" pitchFamily="18" charset="0"/>
                <a:cs typeface="Times New Roman" pitchFamily="18" charset="0"/>
              </a:rPr>
              <a:t>А ведь участие </a:t>
            </a:r>
            <a:r>
              <a:rPr lang="ru-RU" sz="2800" dirty="0">
                <a:latin typeface="Times New Roman" pitchFamily="18" charset="0"/>
                <a:cs typeface="Times New Roman" pitchFamily="18" charset="0"/>
              </a:rPr>
              <a:t>родителей в речевом развитии ребенка играет колоссальную роль.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0"/>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3005916" y="708797"/>
            <a:ext cx="4009606" cy="986666"/>
          </a:xfrm>
          <a:prstGeom prst="rect">
            <a:avLst/>
          </a:prstGeom>
        </p:spPr>
        <p:txBody>
          <a:bodyPr wrap="none">
            <a:prstTxWarp prst="textPlain">
              <a:avLst/>
            </a:prstTxWarp>
            <a:spAutoFit/>
          </a:bodyPr>
          <a:lstStyle/>
          <a:p>
            <a:r>
              <a:rPr lang="ru-RU" dirty="0" smtClean="0">
                <a:solidFill>
                  <a:srgbClr val="7030A0"/>
                </a:solidFill>
              </a:rPr>
              <a:t>Цель  проекта.</a:t>
            </a:r>
            <a:endParaRPr lang="ru-RU" dirty="0">
              <a:solidFill>
                <a:srgbClr val="7030A0"/>
              </a:solidFill>
            </a:endParaRPr>
          </a:p>
        </p:txBody>
      </p:sp>
      <p:sp>
        <p:nvSpPr>
          <p:cNvPr id="13" name="TextBox 12"/>
          <p:cNvSpPr txBox="1"/>
          <p:nvPr/>
        </p:nvSpPr>
        <p:spPr>
          <a:xfrm>
            <a:off x="1005652" y="2280433"/>
            <a:ext cx="8643999" cy="2616101"/>
          </a:xfrm>
          <a:prstGeom prst="rect">
            <a:avLst/>
          </a:prstGeom>
          <a:noFill/>
        </p:spPr>
        <p:txBody>
          <a:bodyPr wrap="square" rtlCol="0">
            <a:spAutoFit/>
          </a:bodyPr>
          <a:lstStyle/>
          <a:p>
            <a:r>
              <a:rPr lang="ru-RU" sz="3600" dirty="0" smtClean="0">
                <a:latin typeface="Times New Roman" pitchFamily="18" charset="0"/>
                <a:cs typeface="Times New Roman" pitchFamily="18" charset="0"/>
              </a:rPr>
              <a:t>Развитие </a:t>
            </a:r>
            <a:r>
              <a:rPr lang="ru-RU" sz="3600" dirty="0">
                <a:latin typeface="Times New Roman" pitchFamily="18" charset="0"/>
                <a:cs typeface="Times New Roman" pitchFamily="18" charset="0"/>
              </a:rPr>
              <a:t>интереса к сказкам, создание условий для активного использования сказок в деятельности </a:t>
            </a:r>
            <a:r>
              <a:rPr lang="ru-RU" sz="3600" dirty="0" smtClean="0">
                <a:latin typeface="Times New Roman" pitchFamily="18" charset="0"/>
                <a:cs typeface="Times New Roman" pitchFamily="18" charset="0"/>
              </a:rPr>
              <a:t>детей, вовлечение детей в активную речевую работу.</a:t>
            </a:r>
            <a:endParaRPr lang="ru-RU" sz="3600" dirty="0">
              <a:latin typeface="Times New Roman" pitchFamily="18" charset="0"/>
              <a:cs typeface="Times New Roman" pitchFamily="18" charset="0"/>
            </a:endParaRPr>
          </a:p>
          <a:p>
            <a:pPr algn="just"/>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vertical)">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65" y="3441"/>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3077354" y="708797"/>
            <a:ext cx="3997631" cy="1143008"/>
          </a:xfrm>
          <a:prstGeom prst="rect">
            <a:avLst/>
          </a:prstGeom>
        </p:spPr>
        <p:txBody>
          <a:bodyPr wrap="none">
            <a:prstTxWarp prst="textPlain">
              <a:avLst/>
            </a:prstTxWarp>
            <a:spAutoFit/>
          </a:bodyPr>
          <a:lstStyle/>
          <a:p>
            <a:r>
              <a:rPr lang="ru-RU" dirty="0" smtClean="0">
                <a:solidFill>
                  <a:srgbClr val="7030A0"/>
                </a:solidFill>
              </a:rPr>
              <a:t>Задачи  проекта</a:t>
            </a:r>
            <a:endParaRPr lang="ru-RU" dirty="0"/>
          </a:p>
        </p:txBody>
      </p:sp>
      <p:sp>
        <p:nvSpPr>
          <p:cNvPr id="4" name="TextBox 3"/>
          <p:cNvSpPr txBox="1"/>
          <p:nvPr/>
        </p:nvSpPr>
        <p:spPr>
          <a:xfrm>
            <a:off x="934214" y="1851805"/>
            <a:ext cx="8501122" cy="4832092"/>
          </a:xfrm>
          <a:prstGeom prst="rect">
            <a:avLst/>
          </a:prstGeom>
          <a:noFill/>
        </p:spPr>
        <p:txBody>
          <a:bodyPr wrap="square" rtlCol="0">
            <a:spAutoFit/>
          </a:bodyPr>
          <a:lstStyle/>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Способствовать формированию интереса к книгам, произведениям устного народного творчества – сказкам.</a:t>
            </a:r>
          </a:p>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Развивать речевую активность детей, обогащать словарный запас.</a:t>
            </a:r>
          </a:p>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Научить отражать содержание сказок в играх, драматизациях, театрализованной деятельности.</a:t>
            </a:r>
          </a:p>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Развивать у детей эмоциональную отзывчивость, внимание, любознательность.</a:t>
            </a:r>
          </a:p>
          <a:p>
            <a:pPr lvl="0" algn="just">
              <a:buClr>
                <a:schemeClr val="accent2">
                  <a:lumMod val="60000"/>
                  <a:lumOff val="40000"/>
                </a:schemeClr>
              </a:buClr>
              <a:buFont typeface="Wingdings" pitchFamily="2" charset="2"/>
              <a:buChar char="q"/>
            </a:pPr>
            <a:r>
              <a:rPr lang="ru-RU" sz="2400" dirty="0" smtClean="0">
                <a:latin typeface="Times New Roman" pitchFamily="18" charset="0"/>
                <a:cs typeface="Times New Roman" pitchFamily="18" charset="0"/>
              </a:rPr>
              <a:t>Учить </a:t>
            </a:r>
            <a:r>
              <a:rPr lang="ru-RU" sz="2400" dirty="0">
                <a:latin typeface="Times New Roman" pitchFamily="18" charset="0"/>
                <a:cs typeface="Times New Roman" pitchFamily="18" charset="0"/>
              </a:rPr>
              <a:t>играть дружно, вместе, не ссориться.</a:t>
            </a:r>
          </a:p>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Дать родителям знания о влиянии сказок на речь ребенка через папки-передвижки, информацию на сайте.</a:t>
            </a:r>
          </a:p>
          <a:p>
            <a:pPr lvl="0" algn="just">
              <a:buClr>
                <a:schemeClr val="accent2">
                  <a:lumMod val="60000"/>
                  <a:lumOff val="40000"/>
                </a:schemeClr>
              </a:buClr>
              <a:buFont typeface="Wingdings" pitchFamily="2" charset="2"/>
              <a:buChar char="q"/>
            </a:pPr>
            <a:r>
              <a:rPr lang="ru-RU" sz="2400" dirty="0">
                <a:latin typeface="Times New Roman" pitchFamily="18" charset="0"/>
                <a:cs typeface="Times New Roman" pitchFamily="18" charset="0"/>
              </a:rPr>
              <a:t>Привлечь родителей к активному участию в проекте.</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791602" y="708797"/>
            <a:ext cx="4643470" cy="1143008"/>
          </a:xfrm>
          <a:prstGeom prst="rect">
            <a:avLst/>
          </a:prstGeom>
        </p:spPr>
        <p:txBody>
          <a:bodyPr wrap="none">
            <a:prstTxWarp prst="textPlain">
              <a:avLst/>
            </a:prstTxWarp>
            <a:spAutoFit/>
          </a:bodyPr>
          <a:lstStyle/>
          <a:p>
            <a:r>
              <a:rPr lang="ru-RU" dirty="0" smtClean="0">
                <a:solidFill>
                  <a:srgbClr val="7030A0"/>
                </a:solidFill>
              </a:rPr>
              <a:t>Этапы  реализации  проекта</a:t>
            </a:r>
            <a:endParaRPr lang="ru-RU" dirty="0"/>
          </a:p>
        </p:txBody>
      </p:sp>
      <p:sp>
        <p:nvSpPr>
          <p:cNvPr id="4" name="TextBox 3"/>
          <p:cNvSpPr txBox="1"/>
          <p:nvPr/>
        </p:nvSpPr>
        <p:spPr>
          <a:xfrm>
            <a:off x="719900" y="1994681"/>
            <a:ext cx="7358114" cy="4462760"/>
          </a:xfrm>
          <a:prstGeom prst="rect">
            <a:avLst/>
          </a:prstGeom>
          <a:noFill/>
        </p:spPr>
        <p:txBody>
          <a:bodyPr wrap="square" rtlCol="0">
            <a:spAutoFit/>
          </a:bodyPr>
          <a:lstStyle/>
          <a:p>
            <a:pPr>
              <a:buClr>
                <a:schemeClr val="accent2">
                  <a:lumMod val="40000"/>
                  <a:lumOff val="60000"/>
                </a:schemeClr>
              </a:buClr>
              <a:buFont typeface="Wingdings" pitchFamily="2" charset="2"/>
              <a:buChar char="q"/>
            </a:pPr>
            <a:r>
              <a:rPr lang="ru-RU" b="1" dirty="0" smtClean="0"/>
              <a:t> </a:t>
            </a:r>
            <a:r>
              <a:rPr lang="ru-RU" b="1" dirty="0" smtClean="0">
                <a:solidFill>
                  <a:schemeClr val="accent6">
                    <a:lumMod val="60000"/>
                    <a:lumOff val="40000"/>
                  </a:schemeClr>
                </a:solidFill>
              </a:rPr>
              <a:t>ПОДГОТОВИТЕЛЬНЫЙ ЭТАП.</a:t>
            </a:r>
          </a:p>
          <a:p>
            <a:pPr>
              <a:buClr>
                <a:schemeClr val="accent2">
                  <a:lumMod val="40000"/>
                  <a:lumOff val="60000"/>
                </a:schemeClr>
              </a:buClr>
              <a:buFont typeface="Arial" pitchFamily="34" charset="0"/>
              <a:buChar char="•"/>
            </a:pPr>
            <a:r>
              <a:rPr lang="ru-RU" dirty="0" smtClean="0"/>
              <a:t> </a:t>
            </a:r>
            <a:r>
              <a:rPr lang="ru-RU" sz="2400" dirty="0" smtClean="0">
                <a:latin typeface="Times New Roman" pitchFamily="18" charset="0"/>
                <a:cs typeface="Times New Roman" pitchFamily="18" charset="0"/>
              </a:rPr>
              <a:t>выбор темы.</a:t>
            </a:r>
          </a:p>
          <a:p>
            <a:pPr>
              <a:buClr>
                <a:schemeClr val="accent2">
                  <a:lumMod val="40000"/>
                  <a:lumOff val="60000"/>
                </a:schemeClr>
              </a:buClr>
              <a:buFont typeface="Arial" pitchFamily="34" charset="0"/>
              <a:buChar char="•"/>
            </a:pPr>
            <a:r>
              <a:rPr lang="ru-RU" sz="2400" dirty="0" smtClean="0">
                <a:latin typeface="Times New Roman" pitchFamily="18" charset="0"/>
                <a:cs typeface="Times New Roman" pitchFamily="18" charset="0"/>
              </a:rPr>
              <a:t> планирование  реализации  проекта.</a:t>
            </a:r>
          </a:p>
          <a:p>
            <a:pPr>
              <a:buClr>
                <a:schemeClr val="accent2">
                  <a:lumMod val="40000"/>
                  <a:lumOff val="60000"/>
                </a:schemeClr>
              </a:buClr>
              <a:buFont typeface="Arial" pitchFamily="34" charset="0"/>
              <a:buChar char="•"/>
            </a:pPr>
            <a:r>
              <a:rPr lang="ru-RU" sz="2400" dirty="0" smtClean="0">
                <a:latin typeface="Times New Roman" pitchFamily="18" charset="0"/>
                <a:cs typeface="Times New Roman" pitchFamily="18" charset="0"/>
              </a:rPr>
              <a:t> подготовительные  работы  педагогов.</a:t>
            </a:r>
          </a:p>
          <a:p>
            <a:pPr>
              <a:buClr>
                <a:schemeClr val="accent2">
                  <a:lumMod val="40000"/>
                  <a:lumOff val="60000"/>
                </a:schemeClr>
              </a:buClr>
            </a:pPr>
            <a:endParaRPr lang="ru-RU" dirty="0" smtClean="0"/>
          </a:p>
          <a:p>
            <a:pPr>
              <a:buClr>
                <a:schemeClr val="accent2">
                  <a:lumMod val="40000"/>
                  <a:lumOff val="60000"/>
                </a:schemeClr>
              </a:buClr>
              <a:buFont typeface="Wingdings" pitchFamily="2" charset="2"/>
              <a:buChar char="q"/>
            </a:pPr>
            <a:r>
              <a:rPr lang="ru-RU" dirty="0" smtClean="0"/>
              <a:t> </a:t>
            </a:r>
            <a:r>
              <a:rPr lang="ru-RU" b="1" dirty="0" smtClean="0">
                <a:solidFill>
                  <a:schemeClr val="accent6">
                    <a:lumMod val="60000"/>
                    <a:lumOff val="40000"/>
                  </a:schemeClr>
                </a:solidFill>
              </a:rPr>
              <a:t>ОСНОВНОЙ ЭТАП.</a:t>
            </a:r>
          </a:p>
          <a:p>
            <a:pPr>
              <a:buClr>
                <a:schemeClr val="accent2">
                  <a:lumMod val="40000"/>
                  <a:lumOff val="60000"/>
                </a:schemeClr>
              </a:buClr>
              <a:buFont typeface="Arial" pitchFamily="34" charset="0"/>
              <a:buChar char="•"/>
            </a:pPr>
            <a:r>
              <a:rPr lang="ru-RU" dirty="0" smtClean="0"/>
              <a:t>  </a:t>
            </a:r>
            <a:r>
              <a:rPr lang="ru-RU" sz="2400" dirty="0" smtClean="0">
                <a:latin typeface="Times New Roman" pitchFamily="18" charset="0"/>
                <a:cs typeface="Times New Roman" pitchFamily="18" charset="0"/>
              </a:rPr>
              <a:t>взаимодействие педагогов, детей и родителей.</a:t>
            </a:r>
          </a:p>
          <a:p>
            <a:pPr>
              <a:buClr>
                <a:schemeClr val="accent2">
                  <a:lumMod val="40000"/>
                  <a:lumOff val="60000"/>
                </a:schemeClr>
              </a:buClr>
            </a:pPr>
            <a:endParaRPr lang="ru-RU" dirty="0" smtClean="0"/>
          </a:p>
          <a:p>
            <a:pPr>
              <a:buClr>
                <a:schemeClr val="accent2">
                  <a:lumMod val="40000"/>
                  <a:lumOff val="60000"/>
                </a:schemeClr>
              </a:buClr>
              <a:buFont typeface="Wingdings" pitchFamily="2" charset="2"/>
              <a:buChar char="q"/>
            </a:pPr>
            <a:r>
              <a:rPr lang="ru-RU" dirty="0" smtClean="0"/>
              <a:t> </a:t>
            </a:r>
            <a:r>
              <a:rPr lang="ru-RU" b="1" dirty="0" smtClean="0">
                <a:solidFill>
                  <a:schemeClr val="accent6">
                    <a:lumMod val="60000"/>
                    <a:lumOff val="40000"/>
                  </a:schemeClr>
                </a:solidFill>
              </a:rPr>
              <a:t>ИТОГОВЫЙ ЭТАП.</a:t>
            </a:r>
          </a:p>
          <a:p>
            <a:pPr>
              <a:buClr>
                <a:schemeClr val="accent2">
                  <a:lumMod val="40000"/>
                  <a:lumOff val="60000"/>
                </a:schemeClr>
              </a:buClr>
              <a:buFont typeface="Arial" pitchFamily="34" charset="0"/>
              <a:buChar char="•"/>
            </a:pPr>
            <a:r>
              <a:rPr lang="ru-RU" dirty="0" smtClean="0"/>
              <a:t>  </a:t>
            </a:r>
            <a:r>
              <a:rPr lang="ru-RU" sz="2400" dirty="0" smtClean="0">
                <a:latin typeface="Times New Roman" pitchFamily="18" charset="0"/>
                <a:cs typeface="Times New Roman" pitchFamily="18" charset="0"/>
              </a:rPr>
              <a:t>итоговое мероприятие  развлекательный досуг </a:t>
            </a:r>
          </a:p>
          <a:p>
            <a:pPr>
              <a:buClr>
                <a:schemeClr val="accent2">
                  <a:lumMod val="40000"/>
                  <a:lumOff val="60000"/>
                </a:schemeClr>
              </a:buClr>
            </a:pPr>
            <a:r>
              <a:rPr lang="ru-RU" sz="2400" dirty="0" smtClean="0">
                <a:latin typeface="Times New Roman" pitchFamily="18" charset="0"/>
                <a:cs typeface="Times New Roman" pitchFamily="18" charset="0"/>
              </a:rPr>
              <a:t>«В гостях у сказки».</a:t>
            </a:r>
          </a:p>
          <a:p>
            <a:pPr>
              <a:buClr>
                <a:schemeClr val="accent2">
                  <a:lumMod val="40000"/>
                  <a:lumOff val="60000"/>
                </a:schemeClr>
              </a:buClr>
            </a:pPr>
            <a:endParaRPr lang="ru-RU" dirty="0" smtClean="0"/>
          </a:p>
          <a:p>
            <a:pPr>
              <a:buClr>
                <a:schemeClr val="accent2">
                  <a:lumMod val="40000"/>
                  <a:lumOff val="60000"/>
                </a:schemeClr>
              </a:buClr>
            </a:pPr>
            <a:r>
              <a:rPr lang="ru-RU"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vertical)">
                                      <p:cBhvr>
                                        <p:cTn id="10" dur="1000"/>
                                        <p:tgtEl>
                                          <p:spTgt spid="4">
                                            <p:txEl>
                                              <p:pRg st="0" end="0"/>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blinds(vertical)">
                                      <p:cBhvr>
                                        <p:cTn id="13" dur="1000"/>
                                        <p:tgtEl>
                                          <p:spTgt spid="4">
                                            <p:txEl>
                                              <p:pRg st="1" end="1"/>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vertical)">
                                      <p:cBhvr>
                                        <p:cTn id="16" dur="1000"/>
                                        <p:tgtEl>
                                          <p:spTgt spid="4">
                                            <p:txEl>
                                              <p:pRg st="2" end="2"/>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blinds(vertical)">
                                      <p:cBhvr>
                                        <p:cTn id="19" dur="1000"/>
                                        <p:tgtEl>
                                          <p:spTgt spid="4">
                                            <p:txEl>
                                              <p:pRg st="3" end="3"/>
                                            </p:txEl>
                                          </p:spTgt>
                                        </p:tgtEl>
                                      </p:cBhvr>
                                    </p:animEffect>
                                  </p:childTnLst>
                                </p:cTn>
                              </p:par>
                              <p:par>
                                <p:cTn id="20" presetID="3" presetClass="entr" presetSubtype="5"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blinds(vertical)">
                                      <p:cBhvr>
                                        <p:cTn id="22" dur="1000"/>
                                        <p:tgtEl>
                                          <p:spTgt spid="4">
                                            <p:txEl>
                                              <p:pRg st="5" end="5"/>
                                            </p:txEl>
                                          </p:spTgt>
                                        </p:tgtEl>
                                      </p:cBhvr>
                                    </p:animEffect>
                                  </p:childTnLst>
                                </p:cTn>
                              </p:par>
                              <p:par>
                                <p:cTn id="23" presetID="3" presetClass="entr" presetSubtype="5"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linds(vertical)">
                                      <p:cBhvr>
                                        <p:cTn id="25" dur="1000"/>
                                        <p:tgtEl>
                                          <p:spTgt spid="4">
                                            <p:txEl>
                                              <p:pRg st="6" end="6"/>
                                            </p:txEl>
                                          </p:spTgt>
                                        </p:tgtEl>
                                      </p:cBhvr>
                                    </p:animEffect>
                                  </p:childTnLst>
                                </p:cTn>
                              </p:par>
                              <p:par>
                                <p:cTn id="26" presetID="3" presetClass="entr" presetSubtype="5" fill="hold" nodeType="with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blinds(vertical)">
                                      <p:cBhvr>
                                        <p:cTn id="28" dur="1000"/>
                                        <p:tgtEl>
                                          <p:spTgt spid="4">
                                            <p:txEl>
                                              <p:pRg st="8" end="8"/>
                                            </p:txEl>
                                          </p:spTgt>
                                        </p:tgtEl>
                                      </p:cBhvr>
                                    </p:animEffect>
                                  </p:childTnLst>
                                </p:cTn>
                              </p:par>
                              <p:par>
                                <p:cTn id="29" presetID="3" presetClass="entr" presetSubtype="5"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blinds(vertical)">
                                      <p:cBhvr>
                                        <p:cTn id="31" dur="1000"/>
                                        <p:tgtEl>
                                          <p:spTgt spid="4">
                                            <p:txEl>
                                              <p:pRg st="9" end="9"/>
                                            </p:txEl>
                                          </p:spTgt>
                                        </p:tgtEl>
                                      </p:cBhvr>
                                    </p:animEffect>
                                  </p:childTnLst>
                                </p:cTn>
                              </p:par>
                              <p:par>
                                <p:cTn id="32" presetID="3" presetClass="entr" presetSubtype="5" fill="hold"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blinds(vertical)">
                                      <p:cBhvr>
                                        <p:cTn id="34"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0" y="0"/>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3077354" y="708797"/>
            <a:ext cx="4286280" cy="928694"/>
          </a:xfrm>
          <a:prstGeom prst="rect">
            <a:avLst/>
          </a:prstGeom>
        </p:spPr>
        <p:txBody>
          <a:bodyPr wrap="none">
            <a:prstTxWarp prst="textPlain">
              <a:avLst/>
            </a:prstTxWarp>
            <a:spAutoFit/>
          </a:bodyPr>
          <a:lstStyle/>
          <a:p>
            <a:r>
              <a:rPr lang="ru-RU" dirty="0" smtClean="0">
                <a:solidFill>
                  <a:srgbClr val="7030A0"/>
                </a:solidFill>
              </a:rPr>
              <a:t>Участники  проекта</a:t>
            </a:r>
            <a:endParaRPr lang="ru-RU" dirty="0"/>
          </a:p>
        </p:txBody>
      </p:sp>
      <p:sp>
        <p:nvSpPr>
          <p:cNvPr id="4" name="TextBox 3"/>
          <p:cNvSpPr txBox="1"/>
          <p:nvPr/>
        </p:nvSpPr>
        <p:spPr>
          <a:xfrm>
            <a:off x="1005652" y="1780367"/>
            <a:ext cx="3286148" cy="1569660"/>
          </a:xfrm>
          <a:prstGeom prst="rect">
            <a:avLst/>
          </a:prstGeom>
          <a:noFill/>
        </p:spPr>
        <p:txBody>
          <a:bodyPr wrap="square" rtlCol="0">
            <a:spAutoFit/>
          </a:bodyPr>
          <a:lstStyle/>
          <a:p>
            <a:pPr>
              <a:buClr>
                <a:schemeClr val="accent2">
                  <a:lumMod val="60000"/>
                  <a:lumOff val="40000"/>
                </a:schemeClr>
              </a:buClr>
              <a:buFont typeface="Wingdings" pitchFamily="2" charset="2"/>
              <a:buChar char="Ø"/>
            </a:pPr>
            <a:r>
              <a:rPr lang="ru-RU" sz="3200" dirty="0" smtClean="0">
                <a:latin typeface="Times New Roman" pitchFamily="18" charset="0"/>
                <a:cs typeface="Times New Roman" pitchFamily="18" charset="0"/>
              </a:rPr>
              <a:t>Дети 3-4 лет.</a:t>
            </a:r>
          </a:p>
          <a:p>
            <a:pPr>
              <a:buClr>
                <a:schemeClr val="accent2">
                  <a:lumMod val="60000"/>
                  <a:lumOff val="40000"/>
                </a:schemeClr>
              </a:buClr>
              <a:buFont typeface="Wingdings" pitchFamily="2" charset="2"/>
              <a:buChar char="Ø"/>
            </a:pPr>
            <a:r>
              <a:rPr lang="ru-RU" sz="3200" dirty="0" smtClean="0">
                <a:latin typeface="Times New Roman" pitchFamily="18" charset="0"/>
                <a:cs typeface="Times New Roman" pitchFamily="18" charset="0"/>
              </a:rPr>
              <a:t>Воспитатели.</a:t>
            </a:r>
          </a:p>
          <a:p>
            <a:pPr>
              <a:buClr>
                <a:schemeClr val="accent2">
                  <a:lumMod val="60000"/>
                  <a:lumOff val="40000"/>
                </a:schemeClr>
              </a:buClr>
              <a:buFont typeface="Wingdings" pitchFamily="2" charset="2"/>
              <a:buChar char="Ø"/>
            </a:pPr>
            <a:r>
              <a:rPr lang="ru-RU" sz="3200" dirty="0" smtClean="0">
                <a:latin typeface="Times New Roman" pitchFamily="18" charset="0"/>
                <a:cs typeface="Times New Roman" pitchFamily="18" charset="0"/>
              </a:rPr>
              <a:t>Родители.</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65" y="3441"/>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791602" y="708797"/>
            <a:ext cx="4500594" cy="1143008"/>
          </a:xfrm>
          <a:prstGeom prst="rect">
            <a:avLst/>
          </a:prstGeom>
        </p:spPr>
        <p:txBody>
          <a:bodyPr wrap="none">
            <a:prstTxWarp prst="textPlain">
              <a:avLst/>
            </a:prstTxWarp>
            <a:spAutoFit/>
          </a:bodyPr>
          <a:lstStyle/>
          <a:p>
            <a:r>
              <a:rPr lang="ru-RU" dirty="0" smtClean="0">
                <a:solidFill>
                  <a:srgbClr val="7030A0"/>
                </a:solidFill>
              </a:rPr>
              <a:t>Ожидаемые  результаты.</a:t>
            </a:r>
            <a:endParaRPr lang="ru-RU" dirty="0"/>
          </a:p>
        </p:txBody>
      </p:sp>
      <p:sp>
        <p:nvSpPr>
          <p:cNvPr id="5" name="TextBox 4"/>
          <p:cNvSpPr txBox="1"/>
          <p:nvPr/>
        </p:nvSpPr>
        <p:spPr>
          <a:xfrm>
            <a:off x="648463" y="1780367"/>
            <a:ext cx="9286940" cy="4832092"/>
          </a:xfrm>
          <a:prstGeom prst="rect">
            <a:avLst/>
          </a:prstGeom>
          <a:noFill/>
        </p:spPr>
        <p:txBody>
          <a:bodyPr wrap="square" rtlCol="0">
            <a:spAutoFit/>
          </a:bodyPr>
          <a:lstStyle/>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Дети хорошо знают сказки «Волк и семеро козлят» «Теремок», «Репка», «Маша и медведь», «Колобок».</a:t>
            </a:r>
          </a:p>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В процессе ознакомления со сказками активизируется словарь, развивается связная речь</a:t>
            </a:r>
          </a:p>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Ознакомление со сказками способствует развитию продуктивной деятельности.</a:t>
            </a:r>
          </a:p>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У детей появится интерес к играм, драматизациям.</a:t>
            </a:r>
          </a:p>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Родители принимают активное участие в проектной деятельности, маски с изображением героев сказок; дидактическую игру «Найди героев сказки»; пальчиковый театр; кукольный театр, подборка раскрасок «Герои сказок»</a:t>
            </a:r>
          </a:p>
          <a:p>
            <a:pPr lvl="0" algn="just">
              <a:buClr>
                <a:schemeClr val="accent2">
                  <a:lumMod val="60000"/>
                  <a:lumOff val="40000"/>
                </a:schemeClr>
              </a:buClr>
              <a:buFont typeface="Wingdings" pitchFamily="2" charset="2"/>
              <a:buChar char="Ø"/>
            </a:pPr>
            <a:r>
              <a:rPr lang="ru-RU" sz="2400" dirty="0">
                <a:latin typeface="Times New Roman" pitchFamily="18" charset="0"/>
                <a:cs typeface="Times New Roman" pitchFamily="18" charset="0"/>
              </a:rPr>
              <a:t>Родители ознакомлены с влиянием сказок на речь ребенка.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vertical)">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резентация12.png"/>
          <p:cNvPicPr>
            <a:picLocks noChangeAspect="1"/>
          </p:cNvPicPr>
          <p:nvPr/>
        </p:nvPicPr>
        <p:blipFill>
          <a:blip r:embed="rId2" cstate="print"/>
          <a:stretch>
            <a:fillRect/>
          </a:stretch>
        </p:blipFill>
        <p:spPr>
          <a:xfrm>
            <a:off x="130" y="6883"/>
            <a:ext cx="10440858" cy="7554380"/>
          </a:xfrm>
          <a:prstGeom prst="rect">
            <a:avLst/>
          </a:prstGeom>
          <a:effectLst>
            <a:glow rad="228600">
              <a:schemeClr val="accent3">
                <a:satMod val="175000"/>
                <a:alpha val="40000"/>
              </a:schemeClr>
            </a:glow>
          </a:effectLst>
        </p:spPr>
      </p:pic>
      <p:sp>
        <p:nvSpPr>
          <p:cNvPr id="3" name="Прямоугольник 2"/>
          <p:cNvSpPr/>
          <p:nvPr/>
        </p:nvSpPr>
        <p:spPr>
          <a:xfrm>
            <a:off x="2863040" y="708797"/>
            <a:ext cx="4429156" cy="857256"/>
          </a:xfrm>
          <a:prstGeom prst="rect">
            <a:avLst/>
          </a:prstGeom>
        </p:spPr>
        <p:txBody>
          <a:bodyPr wrap="none">
            <a:prstTxWarp prst="textPlain">
              <a:avLst/>
            </a:prstTxWarp>
            <a:spAutoFit/>
          </a:bodyPr>
          <a:lstStyle/>
          <a:p>
            <a:r>
              <a:rPr lang="ru-RU" dirty="0" smtClean="0">
                <a:solidFill>
                  <a:srgbClr val="7030A0"/>
                </a:solidFill>
              </a:rPr>
              <a:t>Тип  проекта.</a:t>
            </a:r>
            <a:endParaRPr lang="ru-RU" dirty="0"/>
          </a:p>
        </p:txBody>
      </p:sp>
      <p:sp>
        <p:nvSpPr>
          <p:cNvPr id="4" name="TextBox 3"/>
          <p:cNvSpPr txBox="1"/>
          <p:nvPr/>
        </p:nvSpPr>
        <p:spPr>
          <a:xfrm>
            <a:off x="2291536" y="1637491"/>
            <a:ext cx="5500726" cy="1143008"/>
          </a:xfrm>
          <a:prstGeom prst="rect">
            <a:avLst/>
          </a:prstGeom>
          <a:noFill/>
        </p:spPr>
        <p:txBody>
          <a:bodyPr wrap="none" rtlCol="0">
            <a:prstTxWarp prst="textPlain">
              <a:avLst/>
            </a:prstTxWarp>
            <a:spAutoFit/>
          </a:bodyPr>
          <a:lstStyle/>
          <a:p>
            <a:r>
              <a:rPr lang="ru-RU" b="1" dirty="0" smtClean="0">
                <a:ln w="900" cmpd="sng">
                  <a:solidFill>
                    <a:schemeClr val="accent1">
                      <a:satMod val="190000"/>
                      <a:alpha val="55000"/>
                    </a:schemeClr>
                  </a:solidFill>
                  <a:prstDash val="solid"/>
                </a:ln>
                <a:solidFill>
                  <a:srgbClr val="C1EAFF"/>
                </a:solidFill>
                <a:effectLst>
                  <a:innerShdw blurRad="101600" dist="76200" dir="5400000">
                    <a:schemeClr val="accent1">
                      <a:satMod val="190000"/>
                      <a:tint val="100000"/>
                      <a:alpha val="74000"/>
                    </a:schemeClr>
                  </a:innerShdw>
                </a:effectLst>
              </a:rPr>
              <a:t>ПОЗНАВАТЕЛЬНО-РЕЧЕВОЙ.</a:t>
            </a:r>
            <a:endParaRPr lang="ru-RU" b="1" dirty="0">
              <a:ln w="900" cmpd="sng">
                <a:solidFill>
                  <a:schemeClr val="accent1">
                    <a:satMod val="190000"/>
                    <a:alpha val="55000"/>
                  </a:schemeClr>
                </a:solidFill>
                <a:prstDash val="solid"/>
              </a:ln>
              <a:solidFill>
                <a:srgbClr val="C1EAFF"/>
              </a:solidFill>
              <a:effectLst>
                <a:innerShdw blurRad="101600" dist="76200" dir="5400000">
                  <a:schemeClr val="accent1">
                    <a:satMod val="190000"/>
                    <a:tint val="100000"/>
                    <a:alpha val="74000"/>
                  </a:schemeClr>
                </a:innerShdw>
              </a:effectLst>
            </a:endParaRPr>
          </a:p>
        </p:txBody>
      </p:sp>
      <p:pic>
        <p:nvPicPr>
          <p:cNvPr id="7" name="Рисунок 6" descr="5881_html_43ddacee.png"/>
          <p:cNvPicPr>
            <a:picLocks noChangeAspect="1"/>
          </p:cNvPicPr>
          <p:nvPr/>
        </p:nvPicPr>
        <p:blipFill>
          <a:blip r:embed="rId3" cstate="print"/>
          <a:stretch>
            <a:fillRect/>
          </a:stretch>
        </p:blipFill>
        <p:spPr>
          <a:xfrm>
            <a:off x="1577156" y="2780499"/>
            <a:ext cx="7034664" cy="44680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vertical)">
                                      <p:cBhvr>
                                        <p:cTn id="7" dur="1000"/>
                                        <p:tgtEl>
                                          <p:spTgt spid="3"/>
                                        </p:tgtEl>
                                      </p:cBhvr>
                                    </p:animEffect>
                                  </p:childTnLst>
                                </p:cTn>
                              </p:par>
                              <p:par>
                                <p:cTn id="8" presetID="3" presetClass="entr" presetSubtype="5"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vertical)">
                                      <p:cBhvr>
                                        <p:cTn id="10" dur="2000"/>
                                        <p:tgtEl>
                                          <p:spTgt spid="4"/>
                                        </p:tgtEl>
                                      </p:cBhvr>
                                    </p:animEffect>
                                  </p:childTnLst>
                                </p:cTn>
                              </p:par>
                              <p:par>
                                <p:cTn id="11" presetID="2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ppt_x</p:attrName>
                                        </p:attrNameLst>
                                      </p:cBhvr>
                                      <p:tavLst>
                                        <p:tav tm="0">
                                          <p:val>
                                            <p:strVal val="#ppt_x-.2"/>
                                          </p:val>
                                        </p:tav>
                                        <p:tav tm="100000">
                                          <p:val>
                                            <p:strVal val="#ppt_x"/>
                                          </p:val>
                                        </p:tav>
                                      </p:tavLst>
                                    </p:anim>
                                    <p:anim calcmode="lin" valueType="num">
                                      <p:cBhvr>
                                        <p:cTn id="14"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EEEACA"/>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940</TotalTime>
  <Words>1014</Words>
  <Application>Microsoft Office PowerPoint</Application>
  <PresentationFormat>Произвольный</PresentationFormat>
  <Paragraphs>137</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Открытая</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547</cp:revision>
  <dcterms:created xsi:type="dcterms:W3CDTF">2016-03-27T13:47:17Z</dcterms:created>
  <dcterms:modified xsi:type="dcterms:W3CDTF">2016-04-06T22:03:41Z</dcterms:modified>
</cp:coreProperties>
</file>