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8" r:id="rId5"/>
    <p:sldId id="266" r:id="rId6"/>
    <p:sldId id="257" r:id="rId7"/>
    <p:sldId id="270" r:id="rId8"/>
    <p:sldId id="269" r:id="rId9"/>
    <p:sldId id="272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F3587"/>
    <a:srgbClr val="B64A80"/>
    <a:srgbClr val="79296A"/>
    <a:srgbClr val="2E507A"/>
    <a:srgbClr val="FFFF71"/>
    <a:srgbClr val="8F0B73"/>
    <a:srgbClr val="FFFF99"/>
    <a:srgbClr val="C24456"/>
    <a:srgbClr val="303FFC"/>
    <a:srgbClr val="C304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8719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3971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9879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8016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5176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6623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1598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9129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342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38895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7184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1FA12-5880-45D3-92CE-8F0259D84499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476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5960" y="1772816"/>
            <a:ext cx="691276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200" dirty="0" smtClean="0">
                <a:ln w="6350">
                  <a:noFill/>
                </a:ln>
                <a:gradFill>
                  <a:gsLst>
                    <a:gs pos="17000">
                      <a:srgbClr val="C304C8"/>
                    </a:gs>
                    <a:gs pos="28000">
                      <a:srgbClr val="2E507A"/>
                    </a:gs>
                    <a:gs pos="42000">
                      <a:srgbClr val="1A8D48"/>
                    </a:gs>
                    <a:gs pos="50000">
                      <a:schemeClr val="accent6">
                        <a:lumMod val="60000"/>
                        <a:lumOff val="40000"/>
                      </a:schemeClr>
                    </a:gs>
                    <a:gs pos="72000">
                      <a:srgbClr val="8F0B73"/>
                    </a:gs>
                    <a:gs pos="83000">
                      <a:srgbClr val="B64A80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Профессия воспитатель</a:t>
            </a:r>
            <a:endParaRPr lang="ru-RU" sz="6000" b="1" cap="all" spc="200" dirty="0">
              <a:ln w="6350">
                <a:noFill/>
              </a:ln>
              <a:gradFill>
                <a:gsLst>
                  <a:gs pos="17000">
                    <a:srgbClr val="C304C8"/>
                  </a:gs>
                  <a:gs pos="28000">
                    <a:srgbClr val="2E507A"/>
                  </a:gs>
                  <a:gs pos="42000">
                    <a:srgbClr val="1A8D48"/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72000">
                    <a:srgbClr val="8F0B73"/>
                  </a:gs>
                  <a:gs pos="83000">
                    <a:srgbClr val="B64A80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12" y="5161644"/>
            <a:ext cx="5576300" cy="1195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М._Еремеева_-_Воспитатель_наш_(-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79512" y="5949280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4533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2017год</a:t>
            </a:r>
            <a:endParaRPr lang="ru-RU" b="1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86807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4046530"/>
            <a:ext cx="91440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Кулакова Оксана Алексеевна.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836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00125"/>
          </a:xfrm>
        </p:spPr>
        <p:txBody>
          <a:bodyPr/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Детский сад для детей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943486" y="1556792"/>
            <a:ext cx="7200800" cy="3482975"/>
          </a:xfrm>
        </p:spPr>
        <p:txBody>
          <a:bodyPr/>
          <a:lstStyle/>
          <a:p>
            <a:pPr marL="0" indent="355600" algn="just">
              <a:buNone/>
            </a:pPr>
            <a:r>
              <a:rPr lang="ru-RU" sz="2000" dirty="0"/>
              <a:t>Детский сад – это второй дом для детей, здесь они проводят 10-12 часов в день. Главная задача воспитателя – развить в ребёнке личность, ту неповторимость, которая будет выделять его среди окружающих; научить общаться и считаться с другими, уважать себя и других…</a:t>
            </a:r>
            <a:endParaRPr lang="ru-RU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140968"/>
            <a:ext cx="3976220" cy="29821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52226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964488" cy="921759"/>
          </a:xfrm>
        </p:spPr>
        <p:txBody>
          <a:bodyPr/>
          <a:lstStyle/>
          <a:p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</a:rPr>
              <a:t>Воспитатель-это ответственность</a:t>
            </a:r>
            <a:endParaRPr lang="ru-RU" sz="4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0808"/>
            <a:ext cx="7416824" cy="4320480"/>
          </a:xfrm>
        </p:spPr>
        <p:txBody>
          <a:bodyPr>
            <a:normAutofit lnSpcReduction="10000"/>
          </a:bodyPr>
          <a:lstStyle/>
          <a:p>
            <a:pPr marL="0" indent="355600" algn="just">
              <a:buNone/>
            </a:pPr>
            <a:r>
              <a:rPr lang="ru-RU" sz="2400" dirty="0"/>
              <a:t>Быть воспитателем детского сада очень и очень непросто. Понимаешь, какая ответственность лежит на тебе - от воспитателя зависит будущее ребёнка, страны, всей планеты и лично твоя. Много беру на себя?! Вовсе нет… Лет через 5 -10 всё взрослое население будут представлять наши выпускники. Именно к ним мы пойдём лечиться, они будут строить дома, принимать законы, станут теми людьми, от которых зависит судьба планеты</a:t>
            </a:r>
            <a:r>
              <a:rPr lang="ru-RU" sz="2400" dirty="0" smtClean="0"/>
              <a:t>.</a:t>
            </a:r>
            <a:endParaRPr lang="ru-RU" sz="2000" dirty="0"/>
          </a:p>
          <a:p>
            <a:pPr marL="0" indent="355600" algn="just">
              <a:buNone/>
            </a:pPr>
            <a:r>
              <a:rPr lang="ru-RU" sz="2400" dirty="0"/>
              <a:t>Вы скажете – главные воспитатели – это родители, но современные родители, в основном, тоже наши выпускники!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517232"/>
            <a:ext cx="3672408" cy="78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23332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020272" cy="1154112"/>
          </a:xfrm>
        </p:spPr>
        <p:txBody>
          <a:bodyPr/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Воспитатель-как личность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971600" y="1556792"/>
            <a:ext cx="7272808" cy="4954588"/>
          </a:xfrm>
        </p:spPr>
        <p:txBody>
          <a:bodyPr/>
          <a:lstStyle/>
          <a:p>
            <a:pPr marL="0" indent="355600" algn="just">
              <a:buNone/>
            </a:pPr>
            <a:r>
              <a:rPr lang="ru-RU" u="sng" dirty="0"/>
              <a:t>Но чтобы воспитать личность, нужно самому быть личностью</a:t>
            </a:r>
            <a:r>
              <a:rPr lang="ru-RU" u="sng" dirty="0" smtClean="0"/>
              <a:t>.</a:t>
            </a:r>
            <a:endParaRPr lang="ru-RU" dirty="0"/>
          </a:p>
          <a:p>
            <a:pPr marL="0" indent="355600" algn="just">
              <a:buNone/>
            </a:pPr>
            <a:r>
              <a:rPr lang="ru-RU" sz="2400" dirty="0"/>
              <a:t>1) Воспитатель должен очень много знать, постоянно работать над собой, обладать специальными умениями и навыками; постоянно совершенствовать своё мастерство, осваивать инновационные технологии, нетрадиционные методики; знать компьютер, уметь пользоваться Интернетом.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301208"/>
            <a:ext cx="3900126" cy="835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50659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7344816" cy="4997152"/>
          </a:xfrm>
        </p:spPr>
        <p:txBody>
          <a:bodyPr/>
          <a:lstStyle/>
          <a:p>
            <a:pPr marL="0" indent="355600" algn="just">
              <a:buNone/>
            </a:pPr>
            <a:r>
              <a:rPr lang="ru-RU" sz="2200" dirty="0"/>
              <a:t>2) Воспитатель должен быть психологом, учитывать возрастные особенности детей, находить к ним индивидуальный подход, уважать их. Дети открыты для добра и красоты, не терпят несправедливости, говорят правду прямо в лицо!</a:t>
            </a:r>
          </a:p>
          <a:p>
            <a:pPr marL="0" indent="355600" algn="just">
              <a:buNone/>
            </a:pPr>
            <a:r>
              <a:rPr lang="ru-RU" sz="2200" dirty="0"/>
              <a:t>3) Воспитатель должен быть творческой личностью, быть проводником для детей в мир сказки и фантазии, вызывать в детях восторг, любовь, нежность, удивление. Воспитатель должен быть интересен детям – уметь петь, танцевать, «оживлять» кукол, читать стихи, рассказывать сказки, шить, рисовать, делать игрушки из природного материала, из бумаги, из бутылочек и баночек, из крышек и коробочек и ещё много из чего!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5373216"/>
            <a:ext cx="4104456" cy="879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737013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08720"/>
            <a:ext cx="7488832" cy="4896544"/>
          </a:xfrm>
        </p:spPr>
        <p:txBody>
          <a:bodyPr>
            <a:normAutofit lnSpcReduction="10000"/>
          </a:bodyPr>
          <a:lstStyle/>
          <a:p>
            <a:pPr marL="0" indent="444500" algn="just">
              <a:buNone/>
            </a:pPr>
            <a:r>
              <a:rPr lang="ru-RU" sz="2400" dirty="0"/>
              <a:t>4) Воспитатель должен любить детей, быть для них другом, с которым можно и поиграть, и посекретничать… Воспитатель помогает ребёнку в самом трудном и важном для него деле – наладить взаимоотношения с другими детьми, он должен стать тем человеком, с которым ребёнок захочет поделиться радостью или горем. От воспитателя зависит, будут и дети спокойными, ласковыми и общительными или они вырастут замкнутыми, неуверенными в себе.</a:t>
            </a:r>
          </a:p>
          <a:p>
            <a:pPr marL="0" indent="444500" algn="just">
              <a:buNone/>
            </a:pPr>
            <a:r>
              <a:rPr lang="ru-RU" sz="2400" dirty="0"/>
              <a:t>5) Воспитатель должен заботиться о здоровье детей, выполнять все режимные мероприятия; учить следить за своим внешним видом, приучать к самообслуживанию.</a:t>
            </a:r>
          </a:p>
          <a:p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373216"/>
            <a:ext cx="3851920" cy="825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734705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416824" cy="4941168"/>
          </a:xfrm>
        </p:spPr>
        <p:txBody>
          <a:bodyPr/>
          <a:lstStyle/>
          <a:p>
            <a:pPr marL="0" indent="355600" algn="just">
              <a:buNone/>
            </a:pPr>
            <a:r>
              <a:rPr lang="ru-RU" sz="2400" dirty="0"/>
              <a:t>6) Воспитатель должен уметь находить общий язык с родителями. Каждый родитель мечтает о добром, умном, любящем всех детей (и его ребёнка в том числе) воспитателе. Воспитатель должен со вниманием относиться к вопросам и пожеланиям родителей, быть с ними предельно вежливым и терпеливым (знать психологию взрослого человека, ведь родители все такие разные!)</a:t>
            </a:r>
          </a:p>
          <a:p>
            <a:pPr marL="0" indent="355600" algn="just">
              <a:buNone/>
            </a:pPr>
            <a:r>
              <a:rPr lang="ru-RU" sz="2400" dirty="0"/>
              <a:t>7) Что ещё? Воспитатель должен быть: самостоятельным, старательным, дисциплинированным, трудолюбивым, </a:t>
            </a:r>
            <a:r>
              <a:rPr lang="ru-RU" sz="2400" dirty="0" smtClean="0"/>
              <a:t>ответственным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879280"/>
            <a:ext cx="6264696" cy="1342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236902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704"/>
            <a:ext cx="727280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 </a:t>
            </a:r>
            <a:r>
              <a:rPr lang="ru-RU" sz="2400" dirty="0"/>
              <a:t>А также – быть обаятельным и привлекательным, красивым, аккуратным, соблюдать правила личной гигиены (ведь воспитатель является для детей образцом); не зависимо от житейских неприятностей – всегда жизнерадостным, весёлым, обладать чувством юмора.</a:t>
            </a:r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068960"/>
            <a:ext cx="5760640" cy="3004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081098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7416824" cy="4525963"/>
          </a:xfrm>
        </p:spPr>
        <p:txBody>
          <a:bodyPr>
            <a:normAutofit fontScale="92500" lnSpcReduction="10000"/>
          </a:bodyPr>
          <a:lstStyle/>
          <a:p>
            <a:pPr marL="0" indent="355600" algn="just">
              <a:buNone/>
            </a:pPr>
            <a:r>
              <a:rPr lang="ru-RU" sz="2000" u="sng" dirty="0"/>
              <a:t>Задача современного воспитателя: </a:t>
            </a:r>
            <a:r>
              <a:rPr lang="ru-RU" sz="2000" dirty="0"/>
              <a:t>воспитывать личность творческую, креативную, коммуникабельную. Нужно прогнозировать и оценивать свои результаты, развивать самостоятельность, инициативу. Создавать условия для реализации индивидуальных способностей каждого ребенка</a:t>
            </a:r>
            <a:r>
              <a:rPr lang="ru-RU" sz="2000" dirty="0" smtClean="0"/>
              <a:t>.</a:t>
            </a:r>
            <a:endParaRPr lang="ru-RU" dirty="0"/>
          </a:p>
          <a:p>
            <a:pPr marL="0" indent="355600" algn="just">
              <a:buNone/>
            </a:pPr>
            <a:r>
              <a:rPr lang="ru-RU" sz="2000" dirty="0"/>
              <a:t>Я горжусь своей профессией, горжусь тем, что мои воспитанники при встрече со мной улыбаются мне своей особой улыбкой, по которой я их сразу узнаю, здороваются, делятся своими новостями и достижениями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355600" algn="just">
              <a:buNone/>
            </a:pPr>
            <a:r>
              <a:rPr lang="ru-RU" sz="2000" dirty="0"/>
              <a:t>Профессия педагога одна из самых важных и значимых в жизни современного общества. Быть воспитателем – это призвание. Это значит, хотеть и уметь снова и снова проживать детство с каждым ребенком, видеть мир его глазами, удивляться и познавать вместе с ним, быть не заметным, когда малыш занят своим делом, и незаменимым, когда ему нужна помощь и поддержка.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013176"/>
            <a:ext cx="5796136" cy="1242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79361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92696"/>
            <a:ext cx="734481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Каким должен быть воспитатель?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628800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/>
              <a:t>Необходимые качества современного воспитателя – терпеливость, доброжелательность, толерантность, начитанность, эрудированность, развитое чувство </a:t>
            </a:r>
            <a:r>
              <a:rPr lang="ru-RU" dirty="0" err="1"/>
              <a:t>эмпатии</a:t>
            </a:r>
            <a:r>
              <a:rPr lang="ru-RU" dirty="0"/>
              <a:t>, ведь воспитателю приходится работать не только с детьми, но и с родителями. Необходимо научиться уважать родителей, считаться с их мнением, даже если оно расходится с представлениями воспитателя о педагогике. </a:t>
            </a:r>
          </a:p>
        </p:txBody>
      </p:sp>
      <p:pic>
        <p:nvPicPr>
          <p:cNvPr id="4098" name="Picture 2" descr="http://bezformata.ru/content/Images/000/025/193/image25193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10" y="2132857"/>
            <a:ext cx="2636913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106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632848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 сентября отмечается день воспитателя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15372" y="1988840"/>
            <a:ext cx="410445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+mj-lt"/>
                <a:cs typeface="Times New Roman" panose="02020603050405020304" pitchFamily="18" charset="0"/>
              </a:rPr>
              <a:t>Воспитатели! Добрей вас нет на свете!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j-lt"/>
                <a:cs typeface="Times New Roman" panose="02020603050405020304" pitchFamily="18" charset="0"/>
              </a:rPr>
              <a:t> 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cs typeface="Times New Roman" panose="02020603050405020304" pitchFamily="18" charset="0"/>
              </a:rPr>
              <a:t>Воспитатель – слово-то какое!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cs typeface="Times New Roman" panose="02020603050405020304" pitchFamily="18" charset="0"/>
              </a:rPr>
              <a:t>В нем таятся свет, добро, тепло.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cs typeface="Times New Roman" panose="02020603050405020304" pitchFamily="18" charset="0"/>
              </a:rPr>
              <a:t>Кто детей порадует игрою?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cs typeface="Times New Roman" panose="02020603050405020304" pitchFamily="18" charset="0"/>
              </a:rPr>
              <a:t>Кто их пожурит совсем не зло?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cs typeface="Times New Roman" panose="02020603050405020304" pitchFamily="18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cs typeface="Times New Roman" panose="02020603050405020304" pitchFamily="18" charset="0"/>
              </a:rPr>
              <a:t>Им благодаря взрослеют дети,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cs typeface="Times New Roman" panose="02020603050405020304" pitchFamily="18" charset="0"/>
              </a:rPr>
              <a:t>Зная, как вести себя и жить.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cs typeface="Times New Roman" panose="02020603050405020304" pitchFamily="18" charset="0"/>
              </a:rPr>
              <a:t>Воспитатели! Добрей вас нет на свете!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cs typeface="Times New Roman" panose="02020603050405020304" pitchFamily="18" charset="0"/>
              </a:rPr>
              <a:t>Вам счастливыми желаем быть!</a:t>
            </a:r>
          </a:p>
        </p:txBody>
      </p:sp>
      <p:pic>
        <p:nvPicPr>
          <p:cNvPr id="1026" name="Picture 2" descr="http://www.zanimatika.narod.ru/Svetik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-774700"/>
            <a:ext cx="285750" cy="19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88840"/>
            <a:ext cx="2957314" cy="29573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4722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7344816" cy="4709119"/>
          </a:xfrm>
        </p:spPr>
        <p:txBody>
          <a:bodyPr>
            <a:normAutofit fontScale="77500" lnSpcReduction="20000"/>
          </a:bodyPr>
          <a:lstStyle/>
          <a:p>
            <a:pPr marL="0" indent="355600" algn="just">
              <a:buNone/>
            </a:pPr>
            <a:r>
              <a:rPr lang="ru-RU" dirty="0"/>
              <a:t> </a:t>
            </a:r>
            <a:r>
              <a:rPr lang="ru-RU" sz="2600" dirty="0"/>
              <a:t>Профессия  воспитатель зародилась в Древней Греции, в те времена воспитанием ребёнка занимался специальный раб –  </a:t>
            </a:r>
            <a:r>
              <a:rPr lang="ru-RU" sz="2600" dirty="0" err="1"/>
              <a:t>детоводитель</a:t>
            </a:r>
            <a:r>
              <a:rPr lang="ru-RU" sz="2600" dirty="0"/>
              <a:t>, который занимался только малышом, всюду сопровождал его, отсюда и пошло название. В остальное время </a:t>
            </a:r>
            <a:r>
              <a:rPr lang="ru-RU" sz="2600" dirty="0" err="1"/>
              <a:t>детоводитель</a:t>
            </a:r>
            <a:r>
              <a:rPr lang="ru-RU" sz="2600" dirty="0"/>
              <a:t> следил за развитием ребёнка, оберегал от опасностей и  формировал отношение к жизни, развивал способности, поступки ребёнка и его поведение в целом. Прошло много веков, но функция воспитателя сохранила свою значимость. </a:t>
            </a:r>
          </a:p>
          <a:p>
            <a:pPr marL="0" indent="355600" algn="just">
              <a:buNone/>
            </a:pPr>
            <a:r>
              <a:rPr lang="ru-RU" sz="2600" dirty="0"/>
              <a:t>     А каким же должен быть современный  воспитатель, какова его функция в современном мире? </a:t>
            </a:r>
          </a:p>
          <a:p>
            <a:pPr marL="0" indent="355600" algn="just">
              <a:buNone/>
            </a:pPr>
            <a:r>
              <a:rPr lang="ru-RU" sz="2600" dirty="0"/>
              <a:t>     Требования, предъявляемые к  воспитателю, очень высокие. Он  должен быть мудрым, всё знающим  наставником и артистом одновременно,  владеть всеми развивающими и воспитывающими малышей знаниями и уметь профессионально использовать их на занятиях с детьми в детском саду.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632848" cy="72008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3587"/>
                    </a:gs>
                    <a:gs pos="90000">
                      <a:srgbClr val="79296A"/>
                    </a:gs>
                  </a:gsLst>
                  <a:lin ang="5400000"/>
                </a:gradFill>
              </a:rPr>
              <a:t>История профессии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805264"/>
            <a:ext cx="3528391" cy="756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11733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488832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Цитаты великих людей о профессии воспитателя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987394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/>
              <a:t>Сеятели разумного, доброго, вечного</a:t>
            </a:r>
            <a:endParaRPr lang="ru-RU" sz="1600" dirty="0"/>
          </a:p>
          <a:p>
            <a:pPr algn="r"/>
            <a:r>
              <a:rPr lang="ru-RU" sz="1600" b="1" dirty="0"/>
              <a:t>Воспитатель сам должен быть воспитан.</a:t>
            </a:r>
            <a:endParaRPr lang="ru-RU" sz="1600" dirty="0"/>
          </a:p>
          <a:p>
            <a:pPr algn="r"/>
            <a:r>
              <a:rPr lang="ru-RU" sz="1600" b="1" dirty="0"/>
              <a:t>                                                           (К. Маркс)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4221088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Воспитатель сам должен быть тем, чем он хочет сделать воспитанника.</a:t>
            </a:r>
            <a:endParaRPr lang="ru-RU" dirty="0"/>
          </a:p>
          <a:p>
            <a:pPr algn="r"/>
            <a:r>
              <a:rPr lang="ru-RU" b="1" dirty="0"/>
              <a:t>                                                                                                      (В. Даль)</a:t>
            </a:r>
            <a:endParaRPr lang="ru-RU" dirty="0"/>
          </a:p>
        </p:txBody>
      </p:sp>
      <p:pic>
        <p:nvPicPr>
          <p:cNvPr id="6146" name="Picture 2" descr="http://madou-8.ucoz.ru/_si/0/798615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63960"/>
            <a:ext cx="2350951" cy="2196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31024" y="4359587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Плохой учитель преподносит истину, хороший учит ее находить.</a:t>
            </a:r>
            <a:endParaRPr lang="ru-RU" dirty="0"/>
          </a:p>
          <a:p>
            <a:pPr algn="r"/>
            <a:r>
              <a:rPr lang="ru-RU" b="1" dirty="0"/>
              <a:t>                                                                     ( А. </a:t>
            </a:r>
            <a:r>
              <a:rPr lang="ru-RU" b="1" dirty="0" err="1"/>
              <a:t>Дистервег</a:t>
            </a:r>
            <a:r>
              <a:rPr lang="ru-RU" b="1" dirty="0"/>
              <a:t> 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24278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7344816" cy="4709119"/>
          </a:xfrm>
        </p:spPr>
        <p:txBody>
          <a:bodyPr>
            <a:normAutofit fontScale="62500" lnSpcReduction="20000"/>
          </a:bodyPr>
          <a:lstStyle/>
          <a:p>
            <a:pPr marL="0" indent="444500" algn="just">
              <a:buNone/>
            </a:pPr>
            <a:r>
              <a:rPr lang="ru-RU" dirty="0"/>
              <a:t>Профессия воспитателя или педагога является крайне почетной и уважаемой. Именно воспитатель ответственен за формирование личности воспитанников и развитие их дальнейшей судьбы. </a:t>
            </a:r>
          </a:p>
          <a:p>
            <a:pPr marL="0" indent="444500" algn="just">
              <a:buNone/>
            </a:pPr>
            <a:r>
              <a:rPr lang="ru-RU" dirty="0" smtClean="0"/>
              <a:t>Профессия </a:t>
            </a:r>
            <a:r>
              <a:rPr lang="ru-RU" dirty="0"/>
              <a:t>воспитателя появилась впервые еще в Античной Греции</a:t>
            </a:r>
            <a:r>
              <a:rPr lang="ru-RU" dirty="0" smtClean="0"/>
              <a:t>, но </a:t>
            </a:r>
            <a:r>
              <a:rPr lang="ru-RU" dirty="0"/>
              <a:t>не получила была распространена, поскольку воспитанием детей состоятельных людей занимались рабы, а дети крестьян не получали образования вообще. В эволюционирующем обществе , профессия воспитателя переросла в профессию домашнего наставника, чья цель была сосредоточена на воспитании потомства работодателя. </a:t>
            </a:r>
          </a:p>
          <a:p>
            <a:pPr marL="0" indent="444500" algn="just">
              <a:buNone/>
            </a:pPr>
            <a:r>
              <a:rPr lang="ru-RU" dirty="0" smtClean="0"/>
              <a:t>Несколько </a:t>
            </a:r>
            <a:r>
              <a:rPr lang="ru-RU" dirty="0"/>
              <a:t>веков назад, работа воспитателя и педагога обрела массовую направленность, чему способствовало появление первых школ. На плечи воспитателя была возложена огромная задача, заключавшаяся в формировании молодых юношей и девушек, и в последующем направлении на выбранный путь. Нельзя не добавить, что профессия воспитателя имеет высокую актуальность даже сегодня.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632848" cy="72008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3587"/>
                    </a:gs>
                    <a:gs pos="90000">
                      <a:srgbClr val="79296A"/>
                    </a:gs>
                  </a:gsLst>
                  <a:lin ang="5400000"/>
                </a:gradFill>
              </a:rPr>
              <a:t>История профессии воспитатель </a:t>
            </a:r>
          </a:p>
        </p:txBody>
      </p:sp>
    </p:spTree>
    <p:extLst>
      <p:ext uri="{BB962C8B-B14F-4D97-AF65-F5344CB8AC3E}">
        <p14:creationId xmlns="" xmlns:p14="http://schemas.microsoft.com/office/powerpoint/2010/main" val="3352213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3588" y="1318699"/>
            <a:ext cx="7416824" cy="3888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14000"/>
              </a:lnSpc>
              <a:spcBef>
                <a:spcPts val="0"/>
              </a:spcBef>
              <a:buClr>
                <a:srgbClr val="800000"/>
              </a:buClr>
              <a:buSzPct val="75000"/>
              <a:buFont typeface="Wingdings" panose="05000000000000000000" pitchFamily="2" charset="2"/>
              <a:buChar char="v"/>
            </a:pPr>
            <a:endParaRPr lang="ru-RU" sz="24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90008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just"/>
            <a:r>
              <a:rPr lang="ru-RU" dirty="0"/>
              <a:t> А что необходимо иметь, чтобы стать воспитателем? Необходимые качества современного воспитателя – терпеливость, доброжелательность, толерантность, начитанность, эрудированность, развитое чувство </a:t>
            </a:r>
            <a:r>
              <a:rPr lang="ru-RU" dirty="0" err="1"/>
              <a:t>эмпатии</a:t>
            </a:r>
            <a:r>
              <a:rPr lang="ru-RU" dirty="0"/>
              <a:t>, ведь воспитателю приходится работать не только с детьми, но и с родителями. Необходимо научиться уважать родителей, считаться с их мнением, даже если оно расходится с представлениями воспитателя о педагогике.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5976" y="4449139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«Умение воспитывать — это все – таки искусство, такое же </a:t>
            </a:r>
          </a:p>
          <a:p>
            <a:pPr algn="r"/>
            <a:r>
              <a:rPr lang="ru-RU" dirty="0"/>
              <a:t>искусство, как хорошо играть на скрипке или рояле, </a:t>
            </a:r>
          </a:p>
          <a:p>
            <a:pPr algn="r"/>
            <a:r>
              <a:rPr lang="ru-RU" dirty="0"/>
              <a:t>хорошо писать картины». </a:t>
            </a:r>
          </a:p>
          <a:p>
            <a:pPr algn="r"/>
            <a:r>
              <a:rPr lang="ru-RU" dirty="0"/>
              <a:t>       А. С. Макаренко.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12776"/>
            <a:ext cx="1976810" cy="2550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27" y="4484137"/>
            <a:ext cx="3079229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77299" y="2158938"/>
            <a:ext cx="3182633" cy="682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00413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BF3587"/>
            </a:solidFill>
          </a:ln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>
                <a:solidFill>
                  <a:srgbClr val="79296A"/>
                </a:solidFill>
              </a:rPr>
              <a:t>Почему я выбрала профессию</a:t>
            </a:r>
            <a:endParaRPr lang="ru-RU" dirty="0">
              <a:solidFill>
                <a:srgbClr val="79296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08014"/>
            <a:ext cx="7344816" cy="4886003"/>
          </a:xfrm>
        </p:spPr>
        <p:txBody>
          <a:bodyPr>
            <a:normAutofit/>
          </a:bodyPr>
          <a:lstStyle/>
          <a:p>
            <a:pPr marL="0" indent="355600" algn="just">
              <a:buNone/>
            </a:pPr>
            <a:r>
              <a:rPr lang="ru-RU" sz="1800" dirty="0"/>
              <a:t>Жизнь в среде детей обязывает понимать их, потребности, налаживать контакты с их родителями, вдумчиво относиться ко всему, что окружает, стойко переносить невзгоды беспокойной воспитательской жизни.</a:t>
            </a:r>
          </a:p>
          <a:p>
            <a:pPr marL="0" indent="355600" algn="just">
              <a:buNone/>
            </a:pPr>
            <a:r>
              <a:rPr lang="ru-RU" sz="1800" dirty="0" smtClean="0"/>
              <a:t>Я </a:t>
            </a:r>
            <a:r>
              <a:rPr lang="ru-RU" sz="1800" dirty="0"/>
              <a:t>думаю, стоит уделять много внимания подготовке детей к школе. Их первые оценки - это будет оценка моей работы.</a:t>
            </a:r>
          </a:p>
          <a:p>
            <a:pPr marL="0" indent="355600" algn="just">
              <a:buNone/>
            </a:pPr>
            <a:r>
              <a:rPr lang="ru-RU" sz="1800" dirty="0" smtClean="0"/>
              <a:t>Я </a:t>
            </a:r>
            <a:r>
              <a:rPr lang="ru-RU" sz="1800" dirty="0"/>
              <a:t>считаю, что основная цель детского учреждения - всестороннее развитие личности с учетом возрастных и индивидуальных особенностей ребенка, а также подготовка детей к школе.</a:t>
            </a:r>
          </a:p>
          <a:p>
            <a:pPr marL="0" indent="355600" algn="just">
              <a:buNone/>
            </a:pPr>
            <a:r>
              <a:rPr lang="ru-RU" sz="1800" dirty="0" smtClean="0"/>
              <a:t>Воспитание </a:t>
            </a:r>
            <a:r>
              <a:rPr lang="ru-RU" sz="1800" dirty="0"/>
              <a:t>детей - особая функция взрослых, которые берут на себя ответственность за физическую безопасность и развитие детей.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39" y="4581128"/>
            <a:ext cx="2376264" cy="16128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180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85771" y="1358765"/>
            <a:ext cx="7416824" cy="3888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14000"/>
              </a:lnSpc>
              <a:spcBef>
                <a:spcPts val="0"/>
              </a:spcBef>
              <a:buClr>
                <a:srgbClr val="800000"/>
              </a:buClr>
              <a:buSzPct val="75000"/>
              <a:buFont typeface="Wingdings" panose="05000000000000000000" pitchFamily="2" charset="2"/>
              <a:buChar char="v"/>
            </a:pPr>
            <a:endParaRPr lang="ru-RU" sz="2400" b="1" i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632848" cy="72008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F3587"/>
                    </a:gs>
                    <a:gs pos="90000">
                      <a:srgbClr val="79296A"/>
                    </a:gs>
                  </a:gsLst>
                  <a:lin ang="5400000"/>
                </a:gradFill>
              </a:rPr>
              <a:t>Воспитатель-это…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124744"/>
            <a:ext cx="40324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/>
              <a:t> Воспитатель – это первый, после мамы, учитель, который встречается детям на их жизненном пути. Для меня моя профессия – это возможность постоянно находиться в искреннем, всё понимающем и принимающем мире детства, в ежедневной, а подчас и ежеминутной стране сказки и фантазии. И невольно задумываешься о значимости профессии воспитателя, когда видишь  в распахнутых, доверчивых глазах детей восторг и ожидание чего – то нового, ловящих каждое моё слово, мой взгляд и жест. Глядя в эти детские глаза, понимаешь, что ты нужна им, что ты для них целая вселенная, поддерживаешь их своей любовью, отдаёшь тепло своего сердца.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47007"/>
            <a:ext cx="3157314" cy="38063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517232"/>
            <a:ext cx="3144727" cy="67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4777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99592" y="1340769"/>
            <a:ext cx="7416824" cy="3888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14000"/>
              </a:lnSpc>
              <a:spcBef>
                <a:spcPts val="0"/>
              </a:spcBef>
              <a:buClr>
                <a:srgbClr val="800000"/>
              </a:buClr>
              <a:buSzPct val="75000"/>
              <a:buFont typeface="Wingdings" panose="05000000000000000000" pitchFamily="2" charset="2"/>
              <a:buChar char="v"/>
            </a:pPr>
            <a:endParaRPr lang="ru-RU" sz="24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23628" y="851282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/>
              <a:t>Все дети с очень разными характерами, поэтому без индивидуального подхода здесь не обойтись, кого-то надо приласкать и пожалеть, а кого-то и пожурить не помешает, ведь воспитатель – это вторая мама, а у неё должен быть ключик к каждому ребёнку.</a:t>
            </a:r>
          </a:p>
          <a:p>
            <a:pPr indent="355600" algn="just"/>
            <a:r>
              <a:rPr lang="ru-RU" dirty="0" smtClean="0"/>
              <a:t>Воспитатель </a:t>
            </a:r>
            <a:r>
              <a:rPr lang="ru-RU" dirty="0"/>
              <a:t>– это мудрец, к которому дети идут с любым вопросом, и он должен дать ответ: почему медведи белые, почему люди не летают, где у комара ухо, как образуется снег и т. п</a:t>
            </a:r>
            <a:r>
              <a:rPr lang="ru-RU" dirty="0" smtClean="0"/>
              <a:t>..</a:t>
            </a:r>
            <a:endParaRPr lang="ru-RU" dirty="0"/>
          </a:p>
          <a:p>
            <a:pPr indent="355600" algn="just"/>
            <a:r>
              <a:rPr lang="ru-RU" dirty="0" smtClean="0"/>
              <a:t>На </a:t>
            </a:r>
            <a:r>
              <a:rPr lang="ru-RU" dirty="0"/>
              <a:t>мой взгляд, очень интересная профессия – быть воспитателем: тебя любят дети и ждут от тебя чего-то нового, а ты живёшь их жизнью и вместе с ними радуешься их успехам…</a:t>
            </a:r>
          </a:p>
          <a:p>
            <a:pPr indent="355600" algn="just"/>
            <a:r>
              <a:rPr lang="ru-RU" dirty="0" smtClean="0"/>
              <a:t>Высшее проявление </a:t>
            </a:r>
            <a:r>
              <a:rPr lang="ru-RU" dirty="0"/>
              <a:t>педагогической успешности – улыбка на лицах детей. Она ничего не стоит, но много даёт, она обогащает тех, кто её </a:t>
            </a:r>
            <a:r>
              <a:rPr lang="ru-RU" dirty="0" smtClean="0"/>
              <a:t>получает</a:t>
            </a:r>
            <a:r>
              <a:rPr lang="ru-RU" dirty="0"/>
              <a:t>, не обедняя при этом тех, кто ею одаривает.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7210" y="498029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Дети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05279"/>
            <a:ext cx="6084676" cy="1304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47397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03534" y="692696"/>
            <a:ext cx="7416824" cy="388843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14000"/>
              </a:lnSpc>
              <a:spcBef>
                <a:spcPts val="0"/>
              </a:spcBef>
              <a:buClr>
                <a:srgbClr val="800000"/>
              </a:buClr>
              <a:buSzPct val="75000"/>
              <a:buFont typeface="Wingdings" panose="05000000000000000000" pitchFamily="2" charset="2"/>
              <a:buChar char="v"/>
            </a:pPr>
            <a:r>
              <a:rPr lang="ru-RU" sz="2400" b="1" i="1" dirty="0"/>
              <a:t>Когда наступает пора определения жизненных приоритетов, границ и целей, наступает очень важный период, когда от сделанного выбора зависит вся дальнейшая жизнь. В мире существуют тысячи профессий, и выбрать одну и на всю жизнь, конечно, сложно.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buClr>
                <a:srgbClr val="800000"/>
              </a:buClr>
              <a:buSzPct val="75000"/>
              <a:buFont typeface="Wingdings" panose="05000000000000000000" pitchFamily="2" charset="2"/>
              <a:buChar char="v"/>
            </a:pPr>
            <a:r>
              <a:rPr lang="ru-RU" sz="2400" b="1" i="1" dirty="0"/>
              <a:t>        Но все же есть такие счастливые профессии, которые вызывают у окружающих людей некий восторг. Медсестра олицетворяет милосердие, первая учительница – самое светлое воспоминание, а воспитательница детского сада – доброту и внимание, какое-то необъяснимое счастье и ... вторую маму.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buClr>
                <a:srgbClr val="800000"/>
              </a:buClr>
              <a:buSzPct val="75000"/>
              <a:buFont typeface="Wingdings" panose="05000000000000000000" pitchFamily="2" charset="2"/>
              <a:buChar char="v"/>
            </a:pPr>
            <a:r>
              <a:rPr lang="ru-RU" sz="2400" b="1" i="1" dirty="0"/>
              <a:t>        Можно только удивляться, как много требуется для работы с детьми, которая непосвященным кажется совсем простой. В самом деле, кто не сумеет присмотреть за ребенком, накормить, погулять, сказку почитать, по головке погладить.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buClr>
                <a:srgbClr val="800000"/>
              </a:buClr>
              <a:buSzPct val="75000"/>
              <a:buFont typeface="Wingdings" panose="05000000000000000000" pitchFamily="2" charset="2"/>
              <a:buChar char="v"/>
            </a:pPr>
            <a:r>
              <a:rPr lang="ru-RU" sz="2400" b="1" i="1" dirty="0"/>
              <a:t>        Оказывается, этого мало. Помимо знаний и умений нужно суметь влюбить в себя детей. А уже потом, когда завяжется «роман», начинается настоящая работа…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48064" y="4221088"/>
            <a:ext cx="2952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  <a:p>
            <a:r>
              <a:rPr lang="ru-RU" sz="1200" dirty="0"/>
              <a:t>«Мы говорим, на сердце руку положа,</a:t>
            </a:r>
          </a:p>
          <a:p>
            <a:r>
              <a:rPr lang="ru-RU" sz="1200" dirty="0" smtClean="0"/>
              <a:t>Пусть </a:t>
            </a:r>
            <a:r>
              <a:rPr lang="ru-RU" sz="1200" dirty="0"/>
              <a:t>будет в человеке всё прекрасно,</a:t>
            </a:r>
          </a:p>
          <a:p>
            <a:r>
              <a:rPr lang="ru-RU" sz="1200" dirty="0" smtClean="0"/>
              <a:t>И </a:t>
            </a:r>
            <a:r>
              <a:rPr lang="ru-RU" sz="1200" dirty="0"/>
              <a:t>мысли, и поступки, и душа!</a:t>
            </a:r>
          </a:p>
          <a:p>
            <a:r>
              <a:rPr lang="ru-RU" sz="1200" dirty="0" smtClean="0"/>
              <a:t>В </a:t>
            </a:r>
            <a:r>
              <a:rPr lang="ru-RU" sz="1200" dirty="0"/>
              <a:t>гармонии с природой и с собою</a:t>
            </a:r>
          </a:p>
          <a:p>
            <a:r>
              <a:rPr lang="ru-RU" sz="1200" dirty="0" smtClean="0"/>
              <a:t>На </a:t>
            </a:r>
            <a:r>
              <a:rPr lang="ru-RU" sz="1200" dirty="0"/>
              <a:t>свете, чтобы жили малыши,</a:t>
            </a:r>
          </a:p>
          <a:p>
            <a:r>
              <a:rPr lang="ru-RU" sz="1200" dirty="0" smtClean="0"/>
              <a:t>Воспитывайте </a:t>
            </a:r>
            <a:r>
              <a:rPr lang="ru-RU" sz="1200" dirty="0"/>
              <a:t>в детях, берегите,</a:t>
            </a:r>
          </a:p>
          <a:p>
            <a:r>
              <a:rPr lang="ru-RU" sz="1200" dirty="0" smtClean="0"/>
              <a:t>Храните </a:t>
            </a:r>
            <a:r>
              <a:rPr lang="ru-RU" sz="1200" dirty="0"/>
              <a:t>экологию души</a:t>
            </a:r>
            <a:r>
              <a:rPr lang="ru-RU" sz="1200" dirty="0" smtClean="0"/>
              <a:t>».</a:t>
            </a:r>
            <a:endParaRPr lang="en-US" sz="1200" dirty="0" smtClean="0"/>
          </a:p>
          <a:p>
            <a:pPr algn="r"/>
            <a:r>
              <a:rPr lang="ru-RU" sz="1200" dirty="0" smtClean="0"/>
              <a:t>Н. Луконин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49" y="3933055"/>
            <a:ext cx="1761744" cy="1727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38" y="5616698"/>
            <a:ext cx="3111138" cy="666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267224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99592" y="1340769"/>
            <a:ext cx="7416824" cy="3888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14000"/>
              </a:lnSpc>
              <a:spcBef>
                <a:spcPts val="0"/>
              </a:spcBef>
              <a:buClr>
                <a:srgbClr val="800000"/>
              </a:buClr>
              <a:buSzPct val="75000"/>
              <a:buFont typeface="Wingdings" panose="05000000000000000000" pitchFamily="2" charset="2"/>
              <a:buChar char="v"/>
            </a:pPr>
            <a:endParaRPr lang="ru-RU" sz="24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51620" y="764704"/>
            <a:ext cx="71647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</a:t>
            </a:r>
            <a:r>
              <a:rPr lang="ru-RU" dirty="0"/>
              <a:t>Дети влюбляются легко, но удержать их любовь необыкновенно трудно: им необходима взаимность. Безответное чувство испаряется мгновенно, без следа. Любовь к детям  никаким притворством не подменишь – разницу они улавливают сразу же. И самое главное – воспитательница должна быть достойна любви, не вызывать у детей разочарование, иначе все пропало. Как трудно быть в форме постоянно, под взглядами все замечающих детишек. Они очень наблюдательны, эти малыши.</a:t>
            </a:r>
          </a:p>
          <a:p>
            <a:pPr algn="just"/>
            <a:r>
              <a:rPr lang="ru-RU" dirty="0"/>
              <a:t>       И все же это удивительная профессия! Работа с детьми дает возможность человеку проявить все самое хорошее, что в нем заложено: и душевные качества, и способности.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04025"/>
            <a:ext cx="3083637" cy="22322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1961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E0000"/>
      </a:hlink>
      <a:folHlink>
        <a:srgbClr val="FF9B9B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1851</Words>
  <Application>Microsoft Office PowerPoint</Application>
  <PresentationFormat>Экран (4:3)</PresentationFormat>
  <Paragraphs>79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История профессии </vt:lpstr>
      <vt:lpstr>История профессии воспитатель </vt:lpstr>
      <vt:lpstr>Слайд 4</vt:lpstr>
      <vt:lpstr> Почему я выбрала профессию</vt:lpstr>
      <vt:lpstr>Воспитатель-это…</vt:lpstr>
      <vt:lpstr>Слайд 7</vt:lpstr>
      <vt:lpstr>Слайд 8</vt:lpstr>
      <vt:lpstr>Слайд 9</vt:lpstr>
      <vt:lpstr>Детский сад для детей</vt:lpstr>
      <vt:lpstr>Воспитатель-это ответственность</vt:lpstr>
      <vt:lpstr>Воспитатель-как личность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Admin</cp:lastModifiedBy>
  <cp:revision>31</cp:revision>
  <dcterms:created xsi:type="dcterms:W3CDTF">2015-02-22T20:56:18Z</dcterms:created>
  <dcterms:modified xsi:type="dcterms:W3CDTF">2017-07-06T08:50:59Z</dcterms:modified>
</cp:coreProperties>
</file>