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57" r:id="rId3"/>
    <p:sldId id="258" r:id="rId4"/>
    <p:sldId id="267" r:id="rId5"/>
    <p:sldId id="269" r:id="rId6"/>
    <p:sldId id="270" r:id="rId7"/>
    <p:sldId id="273" r:id="rId8"/>
    <p:sldId id="272" r:id="rId9"/>
    <p:sldId id="274" r:id="rId10"/>
    <p:sldId id="275" r:id="rId11"/>
    <p:sldId id="280" r:id="rId12"/>
    <p:sldId id="285" r:id="rId13"/>
    <p:sldId id="279" r:id="rId14"/>
    <p:sldId id="277" r:id="rId15"/>
    <p:sldId id="278" r:id="rId16"/>
    <p:sldId id="282" r:id="rId17"/>
    <p:sldId id="283" r:id="rId18"/>
    <p:sldId id="28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1F44D-8BBF-457E-87A2-A3766729CFB9}" type="datetimeFigureOut">
              <a:rPr lang="ru-RU" smtClean="0"/>
              <a:t>18.07.2017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49E85-C543-4442-9246-7C6B99671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812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49E85-C543-4442-9246-7C6B9967188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2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F9A1F21-1902-47F4-96C5-240C65E86F8E}" type="datetimeFigureOut">
              <a:rPr lang="ru-RU" smtClean="0"/>
              <a:t>18.07.2017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97294E-3861-4052-A46F-CF13418A2FA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22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1F21-1902-47F4-96C5-240C65E86F8E}" type="datetimeFigureOut">
              <a:rPr lang="ru-RU" smtClean="0"/>
              <a:t>18.07.2017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294E-3861-4052-A46F-CF13418A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6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1F21-1902-47F4-96C5-240C65E86F8E}" type="datetimeFigureOut">
              <a:rPr lang="ru-RU" smtClean="0"/>
              <a:t>18.07.2017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294E-3861-4052-A46F-CF13418A2FA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417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1F21-1902-47F4-96C5-240C65E86F8E}" type="datetimeFigureOut">
              <a:rPr lang="ru-RU" smtClean="0"/>
              <a:t>18.07.2017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294E-3861-4052-A46F-CF13418A2FA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885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1F21-1902-47F4-96C5-240C65E86F8E}" type="datetimeFigureOut">
              <a:rPr lang="ru-RU" smtClean="0"/>
              <a:t>18.07.2017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294E-3861-4052-A46F-CF13418A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977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1F21-1902-47F4-96C5-240C65E86F8E}" type="datetimeFigureOut">
              <a:rPr lang="ru-RU" smtClean="0"/>
              <a:t>18.07.2017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294E-3861-4052-A46F-CF13418A2FA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810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1F21-1902-47F4-96C5-240C65E86F8E}" type="datetimeFigureOut">
              <a:rPr lang="ru-RU" smtClean="0"/>
              <a:t>18.07.2017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294E-3861-4052-A46F-CF13418A2FA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495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1F21-1902-47F4-96C5-240C65E86F8E}" type="datetimeFigureOut">
              <a:rPr lang="ru-RU" smtClean="0"/>
              <a:t>18.07.2017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294E-3861-4052-A46F-CF13418A2FA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70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1F21-1902-47F4-96C5-240C65E86F8E}" type="datetimeFigureOut">
              <a:rPr lang="ru-RU" smtClean="0"/>
              <a:t>18.07.2017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294E-3861-4052-A46F-CF13418A2FA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01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1F21-1902-47F4-96C5-240C65E86F8E}" type="datetimeFigureOut">
              <a:rPr lang="ru-RU" smtClean="0"/>
              <a:t>18.07.2017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294E-3861-4052-A46F-CF13418A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3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1F21-1902-47F4-96C5-240C65E86F8E}" type="datetimeFigureOut">
              <a:rPr lang="ru-RU" smtClean="0"/>
              <a:t>18.07.2017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294E-3861-4052-A46F-CF13418A2FA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85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1F21-1902-47F4-96C5-240C65E86F8E}" type="datetimeFigureOut">
              <a:rPr lang="ru-RU" smtClean="0"/>
              <a:t>18.07.2017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294E-3861-4052-A46F-CF13418A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49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1F21-1902-47F4-96C5-240C65E86F8E}" type="datetimeFigureOut">
              <a:rPr lang="ru-RU" smtClean="0"/>
              <a:t>18.07.2017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294E-3861-4052-A46F-CF13418A2FA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95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1F21-1902-47F4-96C5-240C65E86F8E}" type="datetimeFigureOut">
              <a:rPr lang="ru-RU" smtClean="0"/>
              <a:t>18.07.2017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294E-3861-4052-A46F-CF13418A2FA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51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1F21-1902-47F4-96C5-240C65E86F8E}" type="datetimeFigureOut">
              <a:rPr lang="ru-RU" smtClean="0"/>
              <a:t>18.07.2017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294E-3861-4052-A46F-CF13418A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57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1F21-1902-47F4-96C5-240C65E86F8E}" type="datetimeFigureOut">
              <a:rPr lang="ru-RU" smtClean="0"/>
              <a:t>18.07.2017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294E-3861-4052-A46F-CF13418A2FA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62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1F21-1902-47F4-96C5-240C65E86F8E}" type="datetimeFigureOut">
              <a:rPr lang="ru-RU" smtClean="0"/>
              <a:t>18.07.2017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294E-3861-4052-A46F-CF13418A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1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9A1F21-1902-47F4-96C5-240C65E86F8E}" type="datetimeFigureOut">
              <a:rPr lang="ru-RU" smtClean="0"/>
              <a:t>18.07.2017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97294E-3861-4052-A46F-CF13418A2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3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Творческие проекты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по литературе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58314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err="1" smtClean="0"/>
              <a:t>Турышева</a:t>
            </a:r>
            <a:r>
              <a:rPr lang="ru-RU" sz="2800" dirty="0" smtClean="0"/>
              <a:t> Тамара Владимировна</a:t>
            </a:r>
          </a:p>
          <a:p>
            <a:endParaRPr lang="ru-RU" sz="2800" dirty="0" smtClean="0"/>
          </a:p>
          <a:p>
            <a:r>
              <a:rPr lang="ru-RU" sz="2800" dirty="0" smtClean="0"/>
              <a:t>2017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83140" y="245660"/>
            <a:ext cx="9239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Муниципальное автономное общеобразовательное учреждение </a:t>
            </a:r>
          </a:p>
          <a:p>
            <a:pPr algn="ctr"/>
            <a:r>
              <a:rPr lang="ru-RU" sz="2000" dirty="0" smtClean="0"/>
              <a:t>«Средняя общеобразовательная школа №26 </a:t>
            </a:r>
          </a:p>
          <a:p>
            <a:pPr algn="ctr"/>
            <a:r>
              <a:rPr lang="ru-RU" sz="2000" dirty="0" smtClean="0"/>
              <a:t>с углублённым изучением отдельных предметов г. Сыктывкар»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60016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225021"/>
              </p:ext>
            </p:extLst>
          </p:nvPr>
        </p:nvGraphicFramePr>
        <p:xfrm>
          <a:off x="382138" y="122097"/>
          <a:ext cx="11477765" cy="6866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209"/>
                <a:gridCol w="7829475"/>
                <a:gridCol w="1298081"/>
              </a:tblGrid>
              <a:tr h="3920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критерия оценки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358977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Актуальность поставленной проблемы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 5 баллов)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Насколько работа интересна в практическом или теоретическом плане?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 до 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Насколько работа является новой? обращается ли автор к проблеме, для комплексного решения которой нет готовых ответов?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 до 1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Верно ли определил автор актуальность работы,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цель, задачи?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 до 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13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Теоретическая и \ или практическая ценность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(до 5 баллов)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исследования доведены до идеи (потенциальной возможности) применения на практике.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0 до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Проделанная работа решает или детально прорабатывает на материале проблемные теоретические вопросы в определенной научной области.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0 до 2</a:t>
                      </a:r>
                    </a:p>
                    <a:p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16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 в работе указал теоретическую и / или практическую значимость.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 до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1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Технологический процесс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 2 баллов)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Целесообразность применяемых техник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 до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13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технологии использования техник.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 до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13"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содержания проектной работы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 7 баллов)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Выводы работы соответствуют поставленным целям. 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0 до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Оригинальность, неповторимость проекта 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0 до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586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проекте есть разделение на части, компоненты, в каждом из которых освещается отдельная сторона работы 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0 до 1</a:t>
                      </a:r>
                    </a:p>
                    <a:p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ли исследовательский аспект в работе 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0 до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45">
                <a:tc row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работы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 8 баллов)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Титульный лист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0 до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Оформление оглавления, заголовков разделов, подразделов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0 до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45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Оформление рисунков, графиков, таблиц, приложений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0 до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Информационные источники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0 до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Форматирование текста, нумерация и параметры страниц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0 до 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 27 баллов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309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866" y="654587"/>
            <a:ext cx="10645253" cy="92855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Примеры творческих проектов по литературе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83141"/>
            <a:ext cx="9601196" cy="4292727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u="sng" dirty="0" smtClean="0"/>
              <a:t>Цель</a:t>
            </a:r>
            <a:r>
              <a:rPr lang="ru-RU" dirty="0" smtClean="0"/>
              <a:t>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выявления творческого потенциала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 учеников, родителей к книге и чтению;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мотивации к чтению;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Поддерживать стремление к культурному саморазвитию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454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065134"/>
              </p:ext>
            </p:extLst>
          </p:nvPr>
        </p:nvGraphicFramePr>
        <p:xfrm>
          <a:off x="1363969" y="891775"/>
          <a:ext cx="9601200" cy="4588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359"/>
                <a:gridCol w="4299044"/>
                <a:gridCol w="2571797"/>
              </a:tblGrid>
              <a:tr h="4224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работы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Роль ученика</a:t>
                      </a:r>
                      <a:endParaRPr lang="ru-RU" dirty="0"/>
                    </a:p>
                  </a:txBody>
                  <a:tcPr/>
                </a:tc>
              </a:tr>
              <a:tr h="104160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Закладки.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Закладки на разные темы: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«Портреты поэтов и писателей»;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«Литературные герои».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Оформитель</a:t>
                      </a:r>
                      <a:endParaRPr lang="ru-RU" dirty="0"/>
                    </a:p>
                  </a:txBody>
                  <a:tcPr/>
                </a:tc>
              </a:tr>
              <a:tr h="72912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Стилизация летописного  сказания.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Создание собственного сказания в стиле древнерусской летописи.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Исследователь, летописец, художник</a:t>
                      </a:r>
                      <a:endParaRPr lang="ru-RU" dirty="0"/>
                    </a:p>
                  </a:txBody>
                  <a:tcPr/>
                </a:tc>
              </a:tr>
              <a:tr h="166656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Работа в одной из современных техник</a:t>
                      </a:r>
                    </a:p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(инсталляция, коллаж).</a:t>
                      </a:r>
                    </a:p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ртобъекта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Любой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артобъект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рассказывающий о литературном произведении.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Творец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(создание собственного образного высказывания о себе, о мире).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912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Оформление дамского альбома.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«Летучие листки альбома».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Героиня 19 века.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26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 Box 2" descr="Полотно"/>
          <p:cNvSpPr txBox="1">
            <a:spLocks noChangeArrowheads="1"/>
          </p:cNvSpPr>
          <p:nvPr/>
        </p:nvSpPr>
        <p:spPr bwMode="auto">
          <a:xfrm>
            <a:off x="1117981" y="587319"/>
            <a:ext cx="6953250" cy="18764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endParaRPr lang="ru-RU" altLang="ru-RU" sz="1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endParaRPr lang="ru-RU" altLang="ru-RU" sz="11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sz="1100" dirty="0">
                <a:solidFill>
                  <a:prstClr val="black"/>
                </a:solidFill>
                <a:latin typeface="Calibri" panose="020F0502020204030204" pitchFamily="34" charset="0"/>
              </a:rPr>
              <a:t>                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sz="1100" dirty="0">
                <a:solidFill>
                  <a:prstClr val="black"/>
                </a:solidFill>
                <a:latin typeface="Calibri" panose="020F0502020204030204" pitchFamily="34" charset="0"/>
              </a:rPr>
              <a:t>                           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sz="1100" dirty="0">
                <a:solidFill>
                  <a:prstClr val="black"/>
                </a:solidFill>
                <a:latin typeface="Calibri" panose="020F0502020204030204" pitchFamily="34" charset="0"/>
              </a:rPr>
              <a:t>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sz="1100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                  </a:t>
            </a:r>
            <a:r>
              <a:rPr lang="ru-RU" altLang="ru-RU" sz="1000" dirty="0">
                <a:solidFill>
                  <a:prstClr val="black"/>
                </a:solidFill>
                <a:latin typeface="Times New Roman" panose="02020603050405020304" pitchFamily="18" charset="0"/>
              </a:rPr>
              <a:t>МАОУ «СОШ №26 с углублённым изучением отдельных предметов»</a:t>
            </a:r>
            <a:endParaRPr lang="ru-RU" altLang="ru-RU" sz="1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sz="1100" dirty="0">
                <a:solidFill>
                  <a:prstClr val="black"/>
                </a:solidFill>
                <a:latin typeface="Calibri" panose="020F0502020204030204" pitchFamily="34" charset="0"/>
              </a:rPr>
              <a:t>         </a:t>
            </a:r>
            <a:endParaRPr lang="ru-RU" alt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 descr="C:\Documents and Settings\Admin\Рабочий стол\img426.jpg"/>
          <p:cNvPicPr/>
          <p:nvPr/>
        </p:nvPicPr>
        <p:blipFill>
          <a:blip r:embed="rId3" cstate="print">
            <a:clrChange>
              <a:clrFrom>
                <a:srgbClr val="FAFAFF"/>
              </a:clrFrom>
              <a:clrTo>
                <a:srgbClr val="FAFAFF">
                  <a:alpha val="0"/>
                </a:srgbClr>
              </a:clrTo>
            </a:clrChange>
            <a:lum contrast="20000"/>
          </a:blip>
          <a:srcRect l="30304" t="6410" r="26176"/>
          <a:stretch>
            <a:fillRect/>
          </a:stretch>
        </p:blipFill>
        <p:spPr bwMode="auto">
          <a:xfrm rot="16200000">
            <a:off x="3838002" y="-1218241"/>
            <a:ext cx="151320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 descr="Розовая тисненая бумага"/>
          <p:cNvSpPr txBox="1">
            <a:spLocks noChangeArrowheads="1"/>
          </p:cNvSpPr>
          <p:nvPr/>
        </p:nvSpPr>
        <p:spPr bwMode="auto">
          <a:xfrm>
            <a:off x="2032379" y="2645711"/>
            <a:ext cx="6953250" cy="18764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endParaRPr lang="ru-RU" altLang="ru-RU" sz="1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endParaRPr lang="ru-RU" altLang="ru-RU" sz="11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sz="1100" dirty="0">
                <a:solidFill>
                  <a:prstClr val="black"/>
                </a:solidFill>
                <a:latin typeface="Calibri" panose="020F0502020204030204" pitchFamily="34" charset="0"/>
              </a:rPr>
              <a:t>                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sz="1100" dirty="0">
                <a:solidFill>
                  <a:prstClr val="black"/>
                </a:solidFill>
                <a:latin typeface="Calibri" panose="020F0502020204030204" pitchFamily="34" charset="0"/>
              </a:rPr>
              <a:t>                           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sz="1100" dirty="0">
                <a:solidFill>
                  <a:prstClr val="black"/>
                </a:solidFill>
                <a:latin typeface="Calibri" panose="020F0502020204030204" pitchFamily="34" charset="0"/>
              </a:rPr>
              <a:t>                                </a:t>
            </a:r>
            <a:endParaRPr lang="ru-RU" altLang="ru-RU" sz="1100" dirty="0">
              <a:solidFill>
                <a:srgbClr val="323E4F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sz="1100" dirty="0">
                <a:solidFill>
                  <a:srgbClr val="323E4F"/>
                </a:solidFill>
                <a:latin typeface="Times New Roman" panose="02020603050405020304" pitchFamily="18" charset="0"/>
              </a:rPr>
              <a:t>                      Т. </a:t>
            </a:r>
            <a:r>
              <a:rPr lang="ru-RU" altLang="ru-RU" sz="1100" dirty="0" err="1">
                <a:solidFill>
                  <a:srgbClr val="323E4F"/>
                </a:solidFill>
                <a:latin typeface="Times New Roman" panose="02020603050405020304" pitchFamily="18" charset="0"/>
              </a:rPr>
              <a:t>Дерий</a:t>
            </a:r>
            <a:r>
              <a:rPr lang="ru-RU" altLang="ru-RU" sz="1100" dirty="0">
                <a:solidFill>
                  <a:srgbClr val="323E4F"/>
                </a:solidFill>
                <a:latin typeface="Times New Roman" panose="02020603050405020304" pitchFamily="18" charset="0"/>
              </a:rPr>
              <a:t>                                        </a:t>
            </a:r>
            <a:r>
              <a:rPr lang="ru-RU" altLang="ru-RU" sz="1000" dirty="0">
                <a:solidFill>
                  <a:srgbClr val="323E4F"/>
                </a:solidFill>
                <a:latin typeface="Times New Roman" panose="02020603050405020304" pitchFamily="18" charset="0"/>
              </a:rPr>
              <a:t>МАОУ «СОШ №26 с углублённым изучением отдельных предметов»</a:t>
            </a:r>
            <a:endParaRPr lang="ru-RU" altLang="ru-RU" sz="1100" dirty="0">
              <a:solidFill>
                <a:srgbClr val="323E4F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sz="1100" dirty="0">
                <a:solidFill>
                  <a:prstClr val="black"/>
                </a:solidFill>
                <a:latin typeface="Calibri" panose="020F0502020204030204" pitchFamily="34" charset="0"/>
              </a:rPr>
              <a:t>         </a:t>
            </a:r>
            <a:endParaRPr lang="ru-RU" alt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7" name="Рисунок 6" descr="C:\Documents and Settings\Admin\Рабочий стол\img428.jpg"/>
          <p:cNvPicPr/>
          <p:nvPr/>
        </p:nvPicPr>
        <p:blipFill>
          <a:blip r:embed="rId5" cstate="print"/>
          <a:srcRect l="27418" t="5362" r="22555"/>
          <a:stretch>
            <a:fillRect/>
          </a:stretch>
        </p:blipFill>
        <p:spPr bwMode="auto">
          <a:xfrm rot="16200000">
            <a:off x="6322639" y="1904763"/>
            <a:ext cx="1047696" cy="3057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09 Сентябрь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5111" y="2721527"/>
            <a:ext cx="2073275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4" descr="Песок"/>
          <p:cNvSpPr txBox="1">
            <a:spLocks noChangeArrowheads="1"/>
          </p:cNvSpPr>
          <p:nvPr/>
        </p:nvSpPr>
        <p:spPr bwMode="auto">
          <a:xfrm>
            <a:off x="3074371" y="4752551"/>
            <a:ext cx="6953250" cy="1762125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endParaRPr lang="ru-RU" altLang="ru-RU" sz="110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endParaRPr lang="ru-RU" altLang="ru-RU" sz="110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sz="1100">
                <a:solidFill>
                  <a:prstClr val="black"/>
                </a:solidFill>
                <a:latin typeface="Calibri" panose="020F0502020204030204" pitchFamily="34" charset="0"/>
              </a:rPr>
              <a:t>                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sz="1100">
                <a:solidFill>
                  <a:prstClr val="black"/>
                </a:solidFill>
                <a:latin typeface="Calibri" panose="020F0502020204030204" pitchFamily="34" charset="0"/>
              </a:rPr>
              <a:t>                           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sz="1100">
                <a:solidFill>
                  <a:prstClr val="black"/>
                </a:solidFill>
                <a:latin typeface="Calibri" panose="020F0502020204030204" pitchFamily="34" charset="0"/>
              </a:rPr>
              <a:t>                                                </a:t>
            </a:r>
            <a:endParaRPr lang="ru-RU" altLang="ru-RU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8"/>
          <a:srcRect t="9667"/>
          <a:stretch>
            <a:fillRect/>
          </a:stretch>
        </p:blipFill>
        <p:spPr bwMode="auto">
          <a:xfrm>
            <a:off x="3165355" y="4785888"/>
            <a:ext cx="1381125" cy="16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Documents and Settings\Admin\Рабочий стол\img425.jpg"/>
          <p:cNvPicPr/>
          <p:nvPr/>
        </p:nvPicPr>
        <p:blipFill>
          <a:blip r:embed="rId9" cstate="print">
            <a:lum contrast="20000"/>
          </a:blip>
          <a:srcRect l="40406" t="6993" r="27846"/>
          <a:stretch>
            <a:fillRect/>
          </a:stretch>
        </p:blipFill>
        <p:spPr bwMode="auto">
          <a:xfrm rot="16200000">
            <a:off x="7023347" y="3803166"/>
            <a:ext cx="678815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 Box 5" descr="Песок"/>
          <p:cNvSpPr txBox="1">
            <a:spLocks noChangeArrowheads="1"/>
          </p:cNvSpPr>
          <p:nvPr/>
        </p:nvSpPr>
        <p:spPr bwMode="auto">
          <a:xfrm>
            <a:off x="4703146" y="5490738"/>
            <a:ext cx="5324475" cy="990600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sz="900" b="1" dirty="0">
                <a:solidFill>
                  <a:srgbClr val="FFFFFF"/>
                </a:solidFill>
                <a:latin typeface="Segoe Print" panose="02000600000000000000" pitchFamily="2" charset="0"/>
              </a:rPr>
              <a:t>Берегите наш язык, наш прекрасный русский язык – это клад, это достояние,                                                  переданное нам нашими предшественниками! Обращайтесь почтительно с этим могущественным орудием;  в руках умелых оно в состоянии совершать чудеса.                                                  </a:t>
            </a:r>
            <a:r>
              <a:rPr lang="ru-RU" altLang="ru-RU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МАОУ «СОШ №26 с углублённым изучением отдельных предметов»</a:t>
            </a:r>
            <a:r>
              <a:rPr lang="ru-RU" altLang="ru-RU" sz="9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                </a:t>
            </a:r>
            <a:r>
              <a:rPr lang="ru-RU" altLang="ru-RU" sz="900" b="1" dirty="0">
                <a:solidFill>
                  <a:srgbClr val="FFFFFF"/>
                </a:solidFill>
                <a:latin typeface="Segoe Print" panose="02000600000000000000" pitchFamily="2" charset="0"/>
              </a:rPr>
              <a:t> И. С. Тургенев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2555" y="1351128"/>
            <a:ext cx="2975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Закладки</a:t>
            </a:r>
            <a:endParaRPr lang="ru-RU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10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54586"/>
            <a:ext cx="9601196" cy="80572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Летописные странички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93" y="2448281"/>
            <a:ext cx="2556493" cy="3613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170" y="2448281"/>
            <a:ext cx="2433040" cy="36098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25" y="2448281"/>
            <a:ext cx="2407691" cy="351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08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7" y="1634065"/>
            <a:ext cx="4220180" cy="4088996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472752" y="2543284"/>
            <a:ext cx="5423846" cy="34071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Инсталляция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«Мусорная куча»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(по мотивам произведения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В. Короленко «Парадокс»)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28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68234"/>
            <a:ext cx="9601196" cy="87396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Дамские альбомы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2"/>
          <a:stretch/>
        </p:blipFill>
        <p:spPr>
          <a:xfrm rot="20033629">
            <a:off x="1301803" y="2164340"/>
            <a:ext cx="3327211" cy="21545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880" y="3845367"/>
            <a:ext cx="3002114" cy="2274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93787">
            <a:off x="5795603" y="2677912"/>
            <a:ext cx="3104986" cy="26374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 r="9163"/>
          <a:stretch/>
        </p:blipFill>
        <p:spPr>
          <a:xfrm rot="1488838">
            <a:off x="8737500" y="1377547"/>
            <a:ext cx="2590503" cy="32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81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68235"/>
            <a:ext cx="9601196" cy="6010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Заключение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Проектные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способствуют формированию коммуникативных навыков и навыков коллективной работы,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личности учащегося, усвоению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знаний и культурных норм, грамотному и выразительному выполнению работ. А так же позволяют получать удовольствие от результата своей деятельности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проектной деятельности учащиеся получают творческий импульс, желание расширять свои знания, стремиться к саморазвитию.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2764" y="1555845"/>
            <a:ext cx="10290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Monotype Corsiva" panose="03010101010201010101" pitchFamily="66" charset="0"/>
              </a:rPr>
              <a:t>…творчество – разновидность поисковой активности.</a:t>
            </a:r>
          </a:p>
          <a:p>
            <a:pPr algn="r"/>
            <a:r>
              <a:rPr lang="ru-RU" dirty="0" err="1" smtClean="0">
                <a:latin typeface="Monotype Corsiva" panose="03010101010201010101" pitchFamily="66" charset="0"/>
              </a:rPr>
              <a:t>В.С.Ротенберг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1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40938"/>
            <a:ext cx="9601196" cy="68289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Библиографический список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60309"/>
            <a:ext cx="9601196" cy="4653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Вилкова И.В. Развитие образовательной среды школы средствами проектной деятельности // Гуманитарные научные исследования. 2017. № 6 [Электронный ресурс]. URL: http://human.snauka.ru/2017/06/24074 (дата обращения: 10.06.2017).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Винокурова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Н. Развитие творческих способностей учащихся. – М.: Академия, 2000. – 336 с.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Коханова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Метод проектов как технология личностно ориентированного образования на уроках литературы.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circ.mgpu.ru/INTEL/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/Kokhanova.html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Николаенко Н. Н. Психология творчества. – М.: Речь, 2005. – 288 с.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Организация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 в образовательном учреждении./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С.Г.Щербакова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Волгоград: ИТД «Корифей», 2007г. – 96с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834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Содержание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Введение.</a:t>
            </a:r>
          </a:p>
          <a:p>
            <a:pPr marL="457200" indent="-457200">
              <a:buAutoNum type="arabicPeriod"/>
            </a:pPr>
            <a:r>
              <a:rPr lang="ru-RU" dirty="0" smtClean="0"/>
              <a:t>Творческий проект по литературе.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Примеры творческих проектов по литературе.</a:t>
            </a:r>
          </a:p>
          <a:p>
            <a:pPr marL="457200" indent="-457200">
              <a:buAutoNum type="arabicPeriod"/>
            </a:pPr>
            <a:r>
              <a:rPr lang="ru-RU" dirty="0" smtClean="0"/>
              <a:t>Заключение.</a:t>
            </a:r>
          </a:p>
          <a:p>
            <a:pPr marL="457200" indent="-457200">
              <a:buAutoNum type="arabicPeriod"/>
            </a:pPr>
            <a:r>
              <a:rPr lang="ru-RU" dirty="0" smtClean="0"/>
              <a:t>Библиографический список.</a:t>
            </a:r>
          </a:p>
          <a:p>
            <a:pPr marL="457200" indent="-457200"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32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22825"/>
            <a:ext cx="9601196" cy="655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Введение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866" y="2556932"/>
            <a:ext cx="10481479" cy="33189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Человек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стремится к чему-то новому. С помощью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он постигает не только мир, но и в первую очередь себя. Ученик, представляя свой творческий проект,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предстаёт 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учеником, он создатель, творец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Своей работой он предлагает  вступить в диалог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одноклассниками, взрослыми, миром.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проект расширяет для ученика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Такие проекты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 относиться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 Нет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области, такой профессии, где нельзя было бы проявить творческое начало.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одной из важнейших задач школы является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творческого начала.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331" y="1378425"/>
            <a:ext cx="10727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Monotype Corsiva" panose="03010101010201010101" pitchFamily="66" charset="0"/>
              </a:rPr>
              <a:t>Творческая работа — это прекрасный, </a:t>
            </a:r>
          </a:p>
          <a:p>
            <a:pPr algn="r"/>
            <a:r>
              <a:rPr lang="ru-RU" dirty="0" smtClean="0">
                <a:latin typeface="Monotype Corsiva" panose="03010101010201010101" pitchFamily="66" charset="0"/>
              </a:rPr>
              <a:t>необычайно тяжелый и изумительно радостный труд.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Н. Островский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6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09177"/>
            <a:ext cx="9601196" cy="130386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Цель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ru-RU" sz="2700" dirty="0" smtClean="0">
                <a:solidFill>
                  <a:schemeClr val="tx1"/>
                </a:solidFill>
              </a:rPr>
              <a:t>создание </a:t>
            </a:r>
            <a:r>
              <a:rPr lang="ru-RU" sz="2700" dirty="0">
                <a:solidFill>
                  <a:schemeClr val="tx1"/>
                </a:solidFill>
              </a:rPr>
              <a:t>на уроках </a:t>
            </a:r>
            <a:r>
              <a:rPr lang="ru-RU" sz="2700" dirty="0" smtClean="0">
                <a:solidFill>
                  <a:schemeClr val="tx1"/>
                </a:solidFill>
              </a:rPr>
              <a:t>литературы </a:t>
            </a:r>
            <a:r>
              <a:rPr lang="ru-RU" sz="2700" dirty="0">
                <a:solidFill>
                  <a:schemeClr val="tx1"/>
                </a:solidFill>
              </a:rPr>
              <a:t>условий для развития творческой личности учащихся в результате внедрения проектной деятельности.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90214"/>
            <a:ext cx="9601196" cy="4155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оздать </a:t>
            </a:r>
            <a:r>
              <a:rPr lang="ru-RU" dirty="0">
                <a:solidFill>
                  <a:schemeClr val="tx1"/>
                </a:solidFill>
              </a:rPr>
              <a:t>условия для развития познавательных и исследовательских навыков </a:t>
            </a:r>
            <a:r>
              <a:rPr lang="ru-RU" dirty="0" smtClean="0">
                <a:solidFill>
                  <a:schemeClr val="tx1"/>
                </a:solidFill>
              </a:rPr>
              <a:t>учащихся на уроке и </a:t>
            </a:r>
            <a:r>
              <a:rPr lang="ru-RU" dirty="0">
                <a:solidFill>
                  <a:schemeClr val="tx1"/>
                </a:solidFill>
              </a:rPr>
              <a:t>во внеурочное время;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2. </a:t>
            </a: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пособствовать </a:t>
            </a:r>
            <a:r>
              <a:rPr lang="ru-RU" dirty="0">
                <a:solidFill>
                  <a:schemeClr val="tx1"/>
                </a:solidFill>
              </a:rPr>
              <a:t>развитию творческого потенциала </a:t>
            </a:r>
            <a:r>
              <a:rPr lang="ru-RU" dirty="0" smtClean="0">
                <a:solidFill>
                  <a:schemeClr val="tx1"/>
                </a:solidFill>
              </a:rPr>
              <a:t>учащихся;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3. </a:t>
            </a:r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азвивать </a:t>
            </a:r>
            <a:r>
              <a:rPr lang="ru-RU" dirty="0">
                <a:solidFill>
                  <a:schemeClr val="tx1"/>
                </a:solidFill>
              </a:rPr>
              <a:t>умение видеть проблему и прогнозировать способы её решения;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4. </a:t>
            </a: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пособствовать </a:t>
            </a:r>
            <a:r>
              <a:rPr lang="ru-RU" dirty="0">
                <a:solidFill>
                  <a:schemeClr val="tx1"/>
                </a:solidFill>
              </a:rPr>
              <a:t>индивидуальному развитию учащихся, формировать способности к самопознанию.</a:t>
            </a:r>
          </a:p>
        </p:txBody>
      </p:sp>
    </p:spTree>
    <p:extLst>
      <p:ext uri="{BB962C8B-B14F-4D97-AF65-F5344CB8AC3E}">
        <p14:creationId xmlns:p14="http://schemas.microsoft.com/office/powerpoint/2010/main" val="3256832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Творческий проект по литературе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«Литература» по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своему содержанию направлен на включение человека в мир культуры.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своеобразным проводником учащихся в мир художественной культуры.  Вхождение  ребят в мир искусства должен осуществляться постепенно, по ступенькам: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узнавания через удивление к накоплению материала, умению анализировать, проводить параллели, создавать своё.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47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Творческая личность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числу ключевых характеристик креативности относят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интуицию, фантазию, выдумку, дар предвидения, оригинальность, инициативность, упорство, высокую самоорганизацию и работоспособность.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Личность, обладающая этими качествами, находит удовлетворение не столько в достижении цели, сколько в самом процессе творчества.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человек, обладающий всеми качествами личности, а также желанием творить, обладающий системой умений и навыков, необходимых для творчества.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735" y="738824"/>
            <a:ext cx="2127688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9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654586"/>
            <a:ext cx="9601196" cy="91490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Творческий проект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диалог, который ведётся во времени и пространстве. Ученик проживает определённые чувства, соприкасаясь с эпохой, проникая как бы внутрь неё. А чтобы это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получилось,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запас знаний, умение работать с разными источниками, умение сопоставлять, обобщать. Открытие нового и приходит в процессе познания, создания. Познание  - это тоже творческий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4070325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717" y="627290"/>
            <a:ext cx="9601196" cy="92855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Этапы работы над проектом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955342" y="2442949"/>
            <a:ext cx="10385947" cy="38077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«Погружение» в проблему (выбор и осознание проблемы)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обработка информации 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этап.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собственного варианта решения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(актуальность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важность данной проблемы;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разнообразной информации;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действий;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 реализации своей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программы)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плана действий (проекта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этап.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защите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этап.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этап. Рефлексия.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5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127" y="668233"/>
            <a:ext cx="9601196" cy="140622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Критерии оценивания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творческих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проектов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>учащихся 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4">
                    <a:lumMod val="50000"/>
                  </a:schemeClr>
                </a:solidFill>
                <a:ea typeface="Times New Roman" panose="02020603050405020304" pitchFamily="18" charset="0"/>
              </a:rPr>
            </a:b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218" y="2388357"/>
            <a:ext cx="10577015" cy="3725839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Актуальность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поставленной проблемы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5 баллов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</a:rPr>
              <a:t>2.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Теоретическая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\ или практическая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ценность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(до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баллов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</a:rPr>
              <a:t>3. Технологический процесс (до 2 баллов).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</a:rPr>
              <a:t>4. Качество содержания проектной работы </a:t>
            </a:r>
            <a:r>
              <a:rPr lang="ru-RU" sz="2000" dirty="0" smtClean="0">
                <a:latin typeface="Times New Roman" panose="02020603050405020304" pitchFamily="18" charset="0"/>
              </a:rPr>
              <a:t> (</a:t>
            </a:r>
            <a:r>
              <a:rPr lang="ru-RU" sz="2000" dirty="0">
                <a:latin typeface="Times New Roman" panose="02020603050405020304" pitchFamily="18" charset="0"/>
              </a:rPr>
              <a:t>до </a:t>
            </a:r>
            <a:r>
              <a:rPr lang="ru-RU" sz="2000" dirty="0" smtClean="0">
                <a:latin typeface="Times New Roman" panose="02020603050405020304" pitchFamily="18" charset="0"/>
              </a:rPr>
              <a:t>7 </a:t>
            </a:r>
            <a:r>
              <a:rPr lang="ru-RU" sz="2000" dirty="0">
                <a:latin typeface="Times New Roman" panose="02020603050405020304" pitchFamily="18" charset="0"/>
              </a:rPr>
              <a:t>баллов</a:t>
            </a:r>
            <a:r>
              <a:rPr lang="ru-RU" sz="2000" dirty="0" smtClean="0">
                <a:latin typeface="Times New Roman" panose="02020603050405020304" pitchFamily="18" charset="0"/>
              </a:rPr>
              <a:t>).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</a:rPr>
              <a:t>5. Оформление работы (до 8 баллов).</a:t>
            </a:r>
            <a:endParaRPr lang="ru-RU" sz="2000" dirty="0">
              <a:latin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06059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465</TotalTime>
  <Words>1262</Words>
  <Application>Microsoft Office PowerPoint</Application>
  <PresentationFormat>Широкоэкранный</PresentationFormat>
  <Paragraphs>158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Garamond</vt:lpstr>
      <vt:lpstr>Monotype Corsiva</vt:lpstr>
      <vt:lpstr>Segoe Print</vt:lpstr>
      <vt:lpstr>Symbol</vt:lpstr>
      <vt:lpstr>Times New Roman</vt:lpstr>
      <vt:lpstr>Натуральные материалы</vt:lpstr>
      <vt:lpstr>Творческие проекты по литературе</vt:lpstr>
      <vt:lpstr>Содержание</vt:lpstr>
      <vt:lpstr>Введение</vt:lpstr>
      <vt:lpstr>Цель: создание на уроках литературы условий для развития творческой личности учащихся в результате внедрения проектной деятельности.</vt:lpstr>
      <vt:lpstr>Творческий проект по литературе</vt:lpstr>
      <vt:lpstr>Творческая личность</vt:lpstr>
      <vt:lpstr>Творческий проект</vt:lpstr>
      <vt:lpstr>Этапы работы над проектом</vt:lpstr>
      <vt:lpstr>Критерии оценивания  творческих проектов учащихся  </vt:lpstr>
      <vt:lpstr>Презентация PowerPoint</vt:lpstr>
      <vt:lpstr>Примеры творческих проектов по литературе</vt:lpstr>
      <vt:lpstr>Презентация PowerPoint</vt:lpstr>
      <vt:lpstr>Презентация PowerPoint</vt:lpstr>
      <vt:lpstr>Летописные странички</vt:lpstr>
      <vt:lpstr>Презентация PowerPoint</vt:lpstr>
      <vt:lpstr>Дамские альбомы</vt:lpstr>
      <vt:lpstr>Заключение</vt:lpstr>
      <vt:lpstr>Библиографический список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Творческие проекты по литературе</dc:title>
  <dc:creator>Пользоатель</dc:creator>
  <cp:lastModifiedBy>Пользоатель</cp:lastModifiedBy>
  <cp:revision>35</cp:revision>
  <dcterms:created xsi:type="dcterms:W3CDTF">2017-07-02T13:31:17Z</dcterms:created>
  <dcterms:modified xsi:type="dcterms:W3CDTF">2017-07-18T15:21:01Z</dcterms:modified>
</cp:coreProperties>
</file>