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99"/>
    <a:srgbClr val="9900CC"/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1D9FB9-7351-465A-BC55-4065F02B9B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2113-299A-4A43-8725-FF8EBC85B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8CBC-F0FA-490C-9693-A8C480EFF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1242-AB3F-4EB0-BDC0-D7A945217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B649-677D-4896-B7FC-424A8BE18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62A-B6D5-4974-A25E-E1B30BEBC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57C5-9BC7-42B8-AD0E-F7E175EA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217-A871-4C8F-8712-706E157B6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00D5-767E-4C86-84A6-CD94BA4C2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BEB9-B038-450D-83E7-6DD6F4D44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F6B7-BF37-4214-98F0-416E25F36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BE09EC-0CA4-480D-8F04-A5CE6C2A2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7851BB-DC22-4998-AD42-A8A5B11199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918450" cy="26924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ru-RU" sz="5400" b="1" i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Виды исследований на уроках русского языка.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1871663"/>
          </a:xfrm>
        </p:spPr>
        <p:txBody>
          <a:bodyPr/>
          <a:lstStyle/>
          <a:p>
            <a:endParaRPr 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31913" y="1628775"/>
            <a:ext cx="69119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Исследовательская работа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76250"/>
            <a:ext cx="8964612" cy="5649913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                   </a:t>
            </a:r>
            <a:r>
              <a:rPr lang="ru-RU" sz="6000" b="1">
                <a:solidFill>
                  <a:srgbClr val="000000"/>
                </a:solidFill>
              </a:rPr>
              <a:t>Д</a:t>
            </a:r>
            <a:r>
              <a:rPr lang="ru-RU" sz="6000" b="1">
                <a:solidFill>
                  <a:srgbClr val="FF0000"/>
                </a:solidFill>
              </a:rPr>
              <a:t>о</a:t>
            </a:r>
            <a:r>
              <a:rPr lang="ru-RU" sz="6000" b="1">
                <a:solidFill>
                  <a:srgbClr val="000000"/>
                </a:solidFill>
              </a:rPr>
              <a:t>рога </a:t>
            </a:r>
          </a:p>
          <a:p>
            <a:r>
              <a:rPr lang="ru-RU" b="1" u="sng">
                <a:solidFill>
                  <a:srgbClr val="0000CC"/>
                </a:solidFill>
              </a:rPr>
              <a:t>1. Загадка. </a:t>
            </a:r>
            <a:endParaRPr lang="ru-RU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Неживая - а идёт,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Лежит брус во всю Русь,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Неподвижна - а ведёт.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Встанет - так до неба достанет,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А ляжет - так всю Русь обойдёт.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3 слога; второй - ударный, безударный - 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r>
              <a:rPr lang="ru-RU" sz="2800" b="1" u="sng">
                <a:solidFill>
                  <a:srgbClr val="0000CC"/>
                </a:solidFill>
              </a:rPr>
              <a:t>2</a:t>
            </a:r>
            <a:r>
              <a:rPr lang="ru-RU" sz="2800">
                <a:solidFill>
                  <a:srgbClr val="0000CC"/>
                </a:solidFill>
              </a:rPr>
              <a:t>. </a:t>
            </a:r>
            <a:r>
              <a:rPr lang="ru-RU" b="1">
                <a:solidFill>
                  <a:srgbClr val="000000"/>
                </a:solidFill>
              </a:rPr>
              <a:t>Д</a:t>
            </a:r>
            <a:r>
              <a:rPr lang="ru-RU" b="1">
                <a:solidFill>
                  <a:srgbClr val="FF0000"/>
                </a:solidFill>
              </a:rPr>
              <a:t>о</a:t>
            </a:r>
            <a:r>
              <a:rPr lang="ru-RU" b="1">
                <a:solidFill>
                  <a:srgbClr val="000000"/>
                </a:solidFill>
              </a:rPr>
              <a:t>рога</a:t>
            </a:r>
            <a:r>
              <a:rPr lang="ru-RU" sz="2800">
                <a:solidFill>
                  <a:srgbClr val="0000CC"/>
                </a:solidFill>
              </a:rPr>
              <a:t> - ездовая полоса; накатанное и нарочно подготовленное различным образом протяжение, для езды, для проезда, прохода; путь, стезя; направление и расстояние от места до места, сама езда или ходьба, путешествие. В.И.Даль «Толковый словарь русского языка» </a:t>
            </a:r>
          </a:p>
          <a:p>
            <a:r>
              <a:rPr lang="ru-RU" b="1">
                <a:solidFill>
                  <a:srgbClr val="000000"/>
                </a:solidFill>
              </a:rPr>
              <a:t>Д</a:t>
            </a:r>
            <a:r>
              <a:rPr lang="ru-RU" b="1">
                <a:solidFill>
                  <a:srgbClr val="FF0000"/>
                </a:solidFill>
              </a:rPr>
              <a:t>о</a:t>
            </a:r>
            <a:r>
              <a:rPr lang="ru-RU" b="1">
                <a:solidFill>
                  <a:srgbClr val="000000"/>
                </a:solidFill>
              </a:rPr>
              <a:t>рога </a:t>
            </a:r>
            <a:r>
              <a:rPr lang="ru-RU" b="1">
                <a:solidFill>
                  <a:srgbClr val="0000CC"/>
                </a:solidFill>
              </a:rPr>
              <a:t>–</a:t>
            </a:r>
            <a:r>
              <a:rPr lang="ru-RU" sz="2800">
                <a:solidFill>
                  <a:srgbClr val="0000CC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0000CC"/>
                </a:solidFill>
              </a:rPr>
              <a:t>  1) Полоса земли, предназначенная для передвижения, сообщения;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0000CC"/>
                </a:solidFill>
              </a:rPr>
              <a:t>  2) Направление, путь следования.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0000CC"/>
                </a:solidFill>
              </a:rPr>
              <a:t>  3) путешествие, пребывание в пути.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3</a:t>
            </a:r>
            <a:r>
              <a:rPr lang="ru-RU">
                <a:solidFill>
                  <a:srgbClr val="0000CC"/>
                </a:solidFill>
              </a:rPr>
              <a:t>. </a:t>
            </a:r>
            <a:r>
              <a:rPr lang="ru-RU" b="1">
                <a:solidFill>
                  <a:srgbClr val="000000"/>
                </a:solidFill>
              </a:rPr>
              <a:t>Д</a:t>
            </a:r>
            <a:r>
              <a:rPr lang="ru-RU" b="1">
                <a:solidFill>
                  <a:srgbClr val="FF0000"/>
                </a:solidFill>
              </a:rPr>
              <a:t>о</a:t>
            </a:r>
            <a:r>
              <a:rPr lang="ru-RU" b="1">
                <a:solidFill>
                  <a:srgbClr val="000000"/>
                </a:solidFill>
              </a:rPr>
              <a:t>рога</a:t>
            </a:r>
            <a:r>
              <a:rPr lang="ru-RU">
                <a:solidFill>
                  <a:srgbClr val="0000CC"/>
                </a:solidFill>
              </a:rPr>
              <a:t> -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рожка -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роженька -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рожный - безд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рожье - под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рожник - прид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рожное.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4.</a:t>
            </a:r>
            <a:r>
              <a:rPr lang="ru-RU">
                <a:solidFill>
                  <a:srgbClr val="0000CC"/>
                </a:solidFill>
              </a:rPr>
              <a:t> </a:t>
            </a:r>
          </a:p>
          <a:p>
            <a:r>
              <a:rPr lang="ru-RU">
                <a:solidFill>
                  <a:srgbClr val="0000CC"/>
                </a:solidFill>
              </a:rPr>
              <a:t> Смелые дороги ведут к победе. </a:t>
            </a:r>
          </a:p>
          <a:p>
            <a:r>
              <a:rPr lang="ru-RU">
                <a:solidFill>
                  <a:srgbClr val="0000CC"/>
                </a:solidFill>
              </a:rPr>
              <a:t>Умный товарищ- половина пути. </a:t>
            </a:r>
          </a:p>
          <a:p>
            <a:r>
              <a:rPr lang="ru-RU">
                <a:solidFill>
                  <a:srgbClr val="0000CC"/>
                </a:solidFill>
              </a:rPr>
              <a:t>Одному ехать - и дорога длинна. </a:t>
            </a:r>
          </a:p>
          <a:p>
            <a:r>
              <a:rPr lang="ru-RU">
                <a:solidFill>
                  <a:srgbClr val="0000CC"/>
                </a:solidFill>
              </a:rPr>
              <a:t>Самая лёгкая дорога та, которую ты уже прошёл. </a:t>
            </a:r>
          </a:p>
          <a:p>
            <a:r>
              <a:rPr lang="ru-RU">
                <a:solidFill>
                  <a:srgbClr val="0000CC"/>
                </a:solidFill>
              </a:rPr>
              <a:t>Самая трудная дорога та, которую не знаешь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5</a:t>
            </a:r>
            <a:r>
              <a:rPr lang="ru-RU">
                <a:solidFill>
                  <a:srgbClr val="0000CC"/>
                </a:solidFill>
              </a:rPr>
              <a:t>. Синонимы: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рога - путь - тропинка;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     Антонимы: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рога - безд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рожье.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68538" y="765175"/>
            <a:ext cx="63563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6.</a:t>
            </a:r>
            <a:r>
              <a:rPr lang="ru-RU">
                <a:solidFill>
                  <a:srgbClr val="0000CC"/>
                </a:solidFill>
              </a:rPr>
              <a:t> </a:t>
            </a:r>
          </a:p>
          <a:p>
            <a:r>
              <a:rPr lang="ru-RU">
                <a:solidFill>
                  <a:srgbClr val="0000CC"/>
                </a:solidFill>
              </a:rPr>
              <a:t> Идти своей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рогой. </a:t>
            </a:r>
          </a:p>
          <a:p>
            <a:r>
              <a:rPr lang="ru-RU">
                <a:solidFill>
                  <a:srgbClr val="0000CC"/>
                </a:solidFill>
              </a:rPr>
              <a:t>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рога жизни. </a:t>
            </a:r>
          </a:p>
          <a:p>
            <a:r>
              <a:rPr lang="ru-RU">
                <a:solidFill>
                  <a:srgbClr val="0000CC"/>
                </a:solidFill>
              </a:rPr>
              <a:t> Сбиться с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роги. </a:t>
            </a:r>
          </a:p>
          <a:p>
            <a:r>
              <a:rPr lang="ru-RU">
                <a:solidFill>
                  <a:srgbClr val="0000CC"/>
                </a:solidFill>
              </a:rPr>
              <a:t>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роги разошлись. </a:t>
            </a:r>
          </a:p>
          <a:p>
            <a:r>
              <a:rPr lang="ru-RU">
                <a:solidFill>
                  <a:srgbClr val="0000CC"/>
                </a:solidFill>
              </a:rPr>
              <a:t> Стать поперёк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4319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000CC"/>
                </a:solidFill>
              </a:rPr>
              <a:t>7.</a:t>
            </a:r>
            <a:r>
              <a:rPr lang="ru-RU">
                <a:solidFill>
                  <a:srgbClr val="0000CC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00"/>
                </a:solidFill>
              </a:rPr>
              <a:t>рога</a:t>
            </a:r>
            <a:r>
              <a:rPr lang="ru-RU">
                <a:solidFill>
                  <a:srgbClr val="0000CC"/>
                </a:solidFill>
              </a:rPr>
              <a:t> (какая?) длинная, широкая, лесная, асфальтированная, мокрая, горная, трудная, извилистая, старая, шоссейная. 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CC"/>
                </a:solidFill>
              </a:rPr>
              <a:t>Идти вдоль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роги, следить за дорогой, стоять на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роге, брести по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роге, расположиться рядом с дорогой, свернуть с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роги, перевести через д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>
                <a:solidFill>
                  <a:srgbClr val="0000CC"/>
                </a:solidFill>
              </a:rPr>
              <a:t>рогу.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6126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>
                <a:solidFill>
                  <a:srgbClr val="0000CC"/>
                </a:solidFill>
              </a:rPr>
              <a:t>Современный урок в начальной школе будет радостным и интересным, если он, активизируя творческие и познавательные силы учащихся, расширяя кругозор, ставит их перед принятием самостоятельного решения.</a:t>
            </a:r>
          </a:p>
          <a:p>
            <a:pPr>
              <a:lnSpc>
                <a:spcPct val="80000"/>
              </a:lnSpc>
            </a:pPr>
            <a:r>
              <a:rPr lang="ru-RU" sz="2200">
                <a:solidFill>
                  <a:srgbClr val="0000CC"/>
                </a:solidFill>
              </a:rPr>
              <a:t>Ребёнку гораздо легче изучать науку, действуя подобно учёному, - проводя собственные исследования, чем получать кем-то добытые знания. </a:t>
            </a:r>
          </a:p>
          <a:p>
            <a:pPr>
              <a:lnSpc>
                <a:spcPct val="80000"/>
              </a:lnSpc>
            </a:pPr>
            <a:r>
              <a:rPr lang="ru-RU" sz="2200">
                <a:solidFill>
                  <a:srgbClr val="0000CC"/>
                </a:solidFill>
              </a:rPr>
              <a:t>Дети вовлечены в интересную поисково-исследовательскую деятельность. В результате вовлечения ребёнка в исследовательскую деятельность происходит развитие познавательной потребности и потребности в творческой деятельности, повышается уровень самостоятельности при поиске и усвоении новых знаний, т.е. формируются общие умения и навыки учебной работы: познавательные, практические, организационные. Учащиеся учатся наблюдать, давать определения и понятия, пользоваться различными источниками для нахождения информации, планировать, делать вывод, самостоятельно обрабатывать отобранный материал, представлять результаты своей работы.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На уроках русского языка организовываем три вида исследования: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- </a:t>
            </a:r>
            <a:r>
              <a:rPr lang="ru-RU">
                <a:solidFill>
                  <a:srgbClr val="0000CC"/>
                </a:solidFill>
              </a:rPr>
              <a:t>исследование словарного слова;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- исследование текста; </a:t>
            </a:r>
          </a:p>
          <a:p>
            <a:pPr>
              <a:buFontTx/>
              <a:buNone/>
            </a:pPr>
            <a:r>
              <a:rPr lang="ru-RU">
                <a:solidFill>
                  <a:srgbClr val="0000CC"/>
                </a:solidFill>
              </a:rPr>
              <a:t>- исследование фразеологизма.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000CC"/>
                </a:solidFill>
              </a:rPr>
              <a:t>Исследование словарного слова проводится в несколько этапов по определённому плану</a:t>
            </a:r>
            <a:r>
              <a:rPr lang="ru-RU">
                <a:solidFill>
                  <a:srgbClr val="0000CC"/>
                </a:solidFill>
              </a:rPr>
              <a:t>:</a:t>
            </a:r>
            <a:r>
              <a:rPr lang="ru-RU" sz="2800" b="1">
                <a:solidFill>
                  <a:srgbClr val="0000CC"/>
                </a:solidFill>
              </a:rPr>
              <a:t> </a:t>
            </a:r>
            <a:endParaRPr lang="ru-RU" sz="2800" b="1" i="1" u="sng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0000CC"/>
                </a:solidFill>
              </a:rPr>
              <a:t>Первый этап - подготовительный </a:t>
            </a:r>
            <a:endParaRPr lang="ru-RU" sz="240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CC"/>
                </a:solidFill>
              </a:rPr>
              <a:t>- </a:t>
            </a:r>
            <a:r>
              <a:rPr lang="ru-RU" sz="2800">
                <a:solidFill>
                  <a:srgbClr val="0000CC"/>
                </a:solidFill>
              </a:rPr>
              <a:t>выбор темы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CC"/>
                </a:solidFill>
              </a:rPr>
              <a:t>- формулирование целей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CC"/>
                </a:solidFill>
              </a:rPr>
              <a:t>- составление плана исследования</a:t>
            </a:r>
            <a:r>
              <a:rPr lang="ru-RU" sz="2400">
                <a:solidFill>
                  <a:srgbClr val="0000CC"/>
                </a:solidFill>
              </a:rPr>
              <a:t> </a:t>
            </a:r>
            <a:endParaRPr lang="ru-RU" sz="2400" b="1" i="1" u="sng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0000CC"/>
                </a:solidFill>
              </a:rPr>
              <a:t>Второй этап - основной </a:t>
            </a:r>
            <a:endParaRPr lang="ru-RU" sz="2400" b="1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CC"/>
                </a:solidFill>
              </a:rPr>
              <a:t>- </a:t>
            </a:r>
            <a:r>
              <a:rPr lang="ru-RU" sz="2800">
                <a:solidFill>
                  <a:srgbClr val="0000CC"/>
                </a:solidFill>
              </a:rPr>
              <a:t>сбор материала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CC"/>
                </a:solidFill>
              </a:rPr>
              <a:t>- обобщение полученных данных</a:t>
            </a:r>
            <a:r>
              <a:rPr lang="ru-RU" sz="2400">
                <a:solidFill>
                  <a:srgbClr val="0000CC"/>
                </a:solidFill>
              </a:rPr>
              <a:t> </a:t>
            </a:r>
            <a:endParaRPr lang="ru-RU" sz="2400" b="1" i="1" u="sng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0000CC"/>
                </a:solidFill>
              </a:rPr>
              <a:t>Третий этап - заключительный </a:t>
            </a:r>
            <a:endParaRPr lang="ru-RU" sz="2400" b="1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00CC"/>
                </a:solidFill>
              </a:rPr>
              <a:t>- </a:t>
            </a:r>
            <a:r>
              <a:rPr lang="ru-RU" sz="2800">
                <a:solidFill>
                  <a:srgbClr val="0000CC"/>
                </a:solidFill>
              </a:rPr>
              <a:t>представление результатов исследования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CC"/>
                </a:solidFill>
              </a:rPr>
              <a:t>- обмен мнениями</a:t>
            </a:r>
            <a:r>
              <a:rPr lang="ru-RU" sz="2400">
                <a:solidFill>
                  <a:srgbClr val="0000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 u="sng">
                <a:solidFill>
                  <a:srgbClr val="0000CC"/>
                </a:solidFill>
              </a:rPr>
              <a:t>На первом этапе</a:t>
            </a:r>
            <a:r>
              <a:rPr lang="ru-RU" sz="2800" b="1">
                <a:solidFill>
                  <a:srgbClr val="0000CC"/>
                </a:solidFill>
              </a:rPr>
              <a:t> </a:t>
            </a:r>
            <a:r>
              <a:rPr lang="ru-RU" sz="2800">
                <a:solidFill>
                  <a:srgbClr val="0000CC"/>
                </a:solidFill>
              </a:rPr>
              <a:t>определяется область исследования, например, словарное слово, формируются цели и задачи под руководством учителя. </a:t>
            </a:r>
            <a:endParaRPr lang="en-US" sz="280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CC"/>
                </a:solidFill>
              </a:rPr>
              <a:t>    </a:t>
            </a:r>
            <a:r>
              <a:rPr lang="ru-RU" sz="2800" i="1">
                <a:solidFill>
                  <a:srgbClr val="0000CC"/>
                </a:solidFill>
              </a:rPr>
              <a:t>Цель исследования словарного слова</a:t>
            </a:r>
            <a:r>
              <a:rPr lang="ru-RU" sz="2800">
                <a:solidFill>
                  <a:srgbClr val="0000CC"/>
                </a:solidFill>
              </a:rPr>
              <a:t>: анализ значения и происхождения слова, наблюдение над единообразным написанием в различных формах, над функционированием слова в речи и т.д. Вместе с учителем выбираются приёмы и способы, которыми будут пользоваться исследователи: </a:t>
            </a:r>
            <a:r>
              <a:rPr lang="ru-RU" sz="2800" i="1">
                <a:solidFill>
                  <a:srgbClr val="0000CC"/>
                </a:solidFill>
              </a:rPr>
              <a:t>наблюдение, сравнение, выделение главного, анализ и синтез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6335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i="1" u="sng">
                <a:solidFill>
                  <a:srgbClr val="0000CC"/>
                </a:solidFill>
              </a:rPr>
              <a:t>Исследование проводится по плану. </a:t>
            </a:r>
            <a:endParaRPr lang="ru-RU" b="1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CC"/>
                </a:solidFill>
              </a:rPr>
              <a:t>1.Знакомство со словом.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Дети знакомятся со словом в занимательной форме (ребусы, загадки, лото, рисунки, кроссворды, противопоставления, нахождение общих или частных понятий, выделение лишнего, вычленение из пословиц и поговорок, определение слова по его лексическому значению и др.)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Проводится звуковой анализ, анализ написания слова.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CC"/>
                </a:solidFill>
              </a:rPr>
              <a:t>2. Этимологическая справка.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Содержит информацию о происхождении слова.</a:t>
            </a:r>
            <a:r>
              <a:rPr lang="ru-RU" sz="1800" b="1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CC"/>
                </a:solidFill>
              </a:rPr>
              <a:t>3. Толкование лексемы. Иллюстрация.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Помогает понять значение слова.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Учащиеся дают лексическое значение изучаемому слову, а затем сравнивают с определением мастеров слова (С.И.Ожегова, В.И.Даля)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CC"/>
                </a:solidFill>
              </a:rPr>
              <a:t>4.Однокоренные слова.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Проводится наблюдение над единообразным написанием однокоренных слов.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Ребята подбирают однокоренные слова к новому словарному слову или</a:t>
            </a:r>
            <a:r>
              <a:rPr lang="ru-RU" sz="1800" b="1">
                <a:solidFill>
                  <a:srgbClr val="0000CC"/>
                </a:solidFill>
              </a:rPr>
              <a:t> составляют однокоренные слова по определённой схеме.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CC"/>
                </a:solidFill>
              </a:rPr>
              <a:t>5. Пословицы, поговорки и загадки.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Использование этого материала позволяет вести наблюдение над функционированием слова в русской речи.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Дети находят пословицы, поговорки, загадки с изучаемым словом.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0000CC"/>
                </a:solidFill>
              </a:rPr>
              <a:t>6. Синонимы, антонимы, фразеологизмы.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Работа с этим материалом предполагает образование у учащихся некоторых лексикологических представлений, формирование понятий, а также делает речь богаче, ярче и интереснее.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Школьники подбирают синонимы, антонимы к словарному слову.</a:t>
            </a:r>
            <a:r>
              <a:rPr lang="ru-RU" sz="2400" b="1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0000CC"/>
                </a:solidFill>
              </a:rPr>
              <a:t>7. Словосочетания.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Учащиеся придумывают разные виды словосочетания: сущ.+прил.; гл.+сущ. в косвенном падеже; гл.+нар. </a:t>
            </a:r>
          </a:p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0000CC"/>
                </a:solidFill>
              </a:rPr>
              <a:t>8. Предложения, тексты.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Практический материал, позволяющий вести наблюдение над функционированием слова в устной и письменной речи.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Учащиеся предлагают стихи, рассказы, статьи.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i="1" u="sng">
                <a:solidFill>
                  <a:srgbClr val="0000CC"/>
                </a:solidFill>
              </a:rPr>
              <a:t>На втором этапе</a:t>
            </a:r>
            <a:r>
              <a:rPr lang="ru-RU" sz="2800" b="1">
                <a:solidFill>
                  <a:srgbClr val="0000CC"/>
                </a:solidFill>
              </a:rPr>
              <a:t> </a:t>
            </a:r>
            <a:r>
              <a:rPr lang="ru-RU" sz="2800">
                <a:solidFill>
                  <a:srgbClr val="0000CC"/>
                </a:solidFill>
              </a:rPr>
              <a:t>учащиеся работают с научной и художественной литературой, сопоставляют свои знания с данными научного источника, отбирают наиболее интересный материал, структурируют собранный материал, отбирают главное и второстепенное.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Для работы дети используют различные словари: толковые, синонимов, антонимов, иностранных слов, крылатых выражений, сборники загадок, пословиц и поговорок и другие источники, например, «Толковый словарь живого великорусского языка» В.И Даля, «Толковый словарь русского языка» С.И. Ожегова.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ru-RU" b="1" i="1" u="sng">
                <a:solidFill>
                  <a:srgbClr val="0000CC"/>
                </a:solidFill>
              </a:rPr>
              <a:t>Третий этап</a:t>
            </a:r>
            <a:r>
              <a:rPr lang="ru-RU" b="1">
                <a:solidFill>
                  <a:srgbClr val="0000CC"/>
                </a:solidFill>
              </a:rPr>
              <a:t> - </a:t>
            </a:r>
            <a:r>
              <a:rPr lang="ru-RU">
                <a:solidFill>
                  <a:srgbClr val="0000CC"/>
                </a:solidFill>
              </a:rPr>
              <a:t>заключительный, представление результатов исследования или этап защиты проекта. Докладчик старается изложить суть исследования точно, ярко, доходчиво, используя все свои достижения. А тёплый приём товарищей вселяет уверенность и желание провести новое исследование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955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Виды исследований на уроках русского языка.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исследований на уроках русского языка.</dc:title>
  <dc:creator>VIRONIKA</dc:creator>
  <cp:lastModifiedBy>Костя</cp:lastModifiedBy>
  <cp:revision>4</cp:revision>
  <dcterms:created xsi:type="dcterms:W3CDTF">2010-12-01T09:24:29Z</dcterms:created>
  <dcterms:modified xsi:type="dcterms:W3CDTF">2017-08-17T08:47:08Z</dcterms:modified>
</cp:coreProperties>
</file>