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66" r:id="rId11"/>
    <p:sldId id="267" r:id="rId12"/>
    <p:sldId id="265" r:id="rId13"/>
    <p:sldId id="268" r:id="rId14"/>
    <p:sldId id="273" r:id="rId15"/>
    <p:sldId id="263" r:id="rId16"/>
    <p:sldId id="269" r:id="rId17"/>
    <p:sldId id="270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5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E884-458D-4145-83D1-D4A679F9546C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7C8D-115E-48F2-9F16-B9BB11339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3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7C8D-115E-48F2-9F16-B9BB11339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348381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ook Antiqua" pitchFamily="18" charset="0"/>
              </a:rPr>
              <a:t>Проектно -  исследовательская деятельность при обучении английскому языку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4581128"/>
            <a:ext cx="6768752" cy="20162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Учитель </a:t>
            </a:r>
          </a:p>
          <a:p>
            <a:r>
              <a:rPr lang="ru-RU" sz="3200" dirty="0" smtClean="0"/>
              <a:t>МБОУ </a:t>
            </a:r>
            <a:r>
              <a:rPr lang="ru-RU" sz="3200" dirty="0" err="1"/>
              <a:t>г.Астрахани</a:t>
            </a:r>
            <a:r>
              <a:rPr lang="ru-RU" sz="3200" dirty="0"/>
              <a:t> «</a:t>
            </a:r>
            <a:r>
              <a:rPr lang="ru-RU" sz="3200" dirty="0" smtClean="0"/>
              <a:t>СОШ №8» </a:t>
            </a:r>
          </a:p>
          <a:p>
            <a:r>
              <a:rPr lang="ru-RU" sz="3200" dirty="0" err="1" smtClean="0"/>
              <a:t>Качаева</a:t>
            </a:r>
            <a:r>
              <a:rPr lang="ru-RU" sz="3200" dirty="0" smtClean="0"/>
              <a:t> Ю.В.</a:t>
            </a:r>
            <a:endParaRPr lang="ru-RU" sz="32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Фото с камеры\Изображение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Новая папка\Дет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123547" cy="456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Новая папка\Дет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-100092"/>
            <a:ext cx="3096344" cy="430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Новая папка\Дет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88513" y="2272327"/>
            <a:ext cx="3468594" cy="520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Новая папка\Дет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1402" cy="3818335"/>
          </a:xfrm>
          <a:prstGeom prst="rect">
            <a:avLst/>
          </a:prstGeom>
          <a:noFill/>
        </p:spPr>
      </p:pic>
      <p:pic>
        <p:nvPicPr>
          <p:cNvPr id="5123" name="Picture 3" descr="F:\Новая папка\Дети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78418" y="-1122641"/>
            <a:ext cx="4437110" cy="6682395"/>
          </a:xfrm>
          <a:prstGeom prst="rect">
            <a:avLst/>
          </a:prstGeom>
          <a:noFill/>
        </p:spPr>
      </p:pic>
      <p:pic>
        <p:nvPicPr>
          <p:cNvPr id="5124" name="Picture 4" descr="D:\аквариум\000_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4250" y="3559750"/>
            <a:ext cx="4392488" cy="329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D:\аквариум\000_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933056"/>
            <a:ext cx="4860032" cy="3186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F:\Фотографии\000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1750">
            <a:off x="-379683" y="-195164"/>
            <a:ext cx="5007935" cy="3755951"/>
          </a:xfrm>
          <a:prstGeom prst="rect">
            <a:avLst/>
          </a:prstGeom>
          <a:noFill/>
        </p:spPr>
      </p:pic>
      <p:pic>
        <p:nvPicPr>
          <p:cNvPr id="3080" name="Picture 8" descr="F:\Фотографии\000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021" y="0"/>
            <a:ext cx="4628979" cy="3471734"/>
          </a:xfrm>
          <a:prstGeom prst="rect">
            <a:avLst/>
          </a:prstGeom>
          <a:noFill/>
        </p:spPr>
      </p:pic>
      <p:pic>
        <p:nvPicPr>
          <p:cNvPr id="3082" name="Picture 10" descr="F:\Новая папка\Дети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37855" y="2442003"/>
            <a:ext cx="3335172" cy="4877118"/>
          </a:xfrm>
          <a:prstGeom prst="rect">
            <a:avLst/>
          </a:prstGeom>
          <a:noFill/>
        </p:spPr>
      </p:pic>
      <p:pic>
        <p:nvPicPr>
          <p:cNvPr id="3083" name="Picture 11" descr="F:\Новая папка\Дети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9002">
            <a:off x="793209" y="2695119"/>
            <a:ext cx="3363935" cy="49652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аквариум\000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71400"/>
            <a:ext cx="601216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аквариум\000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4032448" cy="537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аквариум\000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4283968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D:\Фото с камеры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 l="4632" t="12351" r="1569"/>
          <a:stretch>
            <a:fillRect/>
          </a:stretch>
        </p:blipFill>
        <p:spPr bwMode="auto">
          <a:xfrm>
            <a:off x="0" y="0"/>
            <a:ext cx="5832648" cy="408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D:\Фото с камеры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 l="1158" t="4632" r="1569" b="4279"/>
          <a:stretch>
            <a:fillRect/>
          </a:stretch>
        </p:blipFill>
        <p:spPr bwMode="auto">
          <a:xfrm>
            <a:off x="4120527" y="3329608"/>
            <a:ext cx="502347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D:\Фото с камеры\Изображение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077073"/>
            <a:ext cx="4464496" cy="287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D:\Фото с камеры\Изображение 011.jpg"/>
          <p:cNvPicPr>
            <a:picLocks noChangeAspect="1" noChangeArrowheads="1"/>
          </p:cNvPicPr>
          <p:nvPr/>
        </p:nvPicPr>
        <p:blipFill>
          <a:blip r:embed="rId5" cstate="print"/>
          <a:srcRect t="5524" r="2630" b="6213"/>
          <a:stretch>
            <a:fillRect/>
          </a:stretch>
        </p:blipFill>
        <p:spPr bwMode="auto">
          <a:xfrm>
            <a:off x="5796136" y="0"/>
            <a:ext cx="3865711" cy="3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45976" y="734616"/>
            <a:ext cx="4367807" cy="327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Фотографии\000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273828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Фотографии\000_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5501">
            <a:off x="1475656" y="318559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Фото с камеры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82950" y="777082"/>
            <a:ext cx="6218238" cy="466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аквариум\000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6043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Фото с камеры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5004048" cy="348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документы\Documents\Мои рисунки\Копия Изображение 092.jpg"/>
          <p:cNvPicPr>
            <a:picLocks noChangeAspect="1" noChangeArrowheads="1"/>
          </p:cNvPicPr>
          <p:nvPr/>
        </p:nvPicPr>
        <p:blipFill>
          <a:blip r:embed="rId2" cstate="print"/>
          <a:srcRect r="31169" b="65347"/>
          <a:stretch>
            <a:fillRect/>
          </a:stretch>
        </p:blipFill>
        <p:spPr bwMode="auto">
          <a:xfrm>
            <a:off x="-108520" y="0"/>
            <a:ext cx="536338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документы\Documents\Мои рисунки\Копия Изображение 092.jpg"/>
          <p:cNvPicPr>
            <a:picLocks noChangeAspect="1" noChangeArrowheads="1"/>
          </p:cNvPicPr>
          <p:nvPr/>
        </p:nvPicPr>
        <p:blipFill>
          <a:blip r:embed="rId2" cstate="print"/>
          <a:srcRect t="68532" r="31169" b="-527"/>
          <a:stretch>
            <a:fillRect/>
          </a:stretch>
        </p:blipFill>
        <p:spPr bwMode="auto">
          <a:xfrm>
            <a:off x="1331640" y="3545632"/>
            <a:ext cx="53285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документы\Documents\Мои рисунки\Копия Изображение 092.jpg"/>
          <p:cNvPicPr>
            <a:picLocks noChangeAspect="1" noChangeArrowheads="1"/>
          </p:cNvPicPr>
          <p:nvPr/>
        </p:nvPicPr>
        <p:blipFill>
          <a:blip r:embed="rId2" cstate="print"/>
          <a:srcRect t="33703" r="31169" b="32594"/>
          <a:stretch>
            <a:fillRect/>
          </a:stretch>
        </p:blipFill>
        <p:spPr bwMode="auto">
          <a:xfrm>
            <a:off x="5148064" y="0"/>
            <a:ext cx="496292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Фото с камеры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011649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D:\Фото с камеры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97039"/>
            <a:ext cx="4860032" cy="356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 Лебедев </a:t>
            </a:r>
            <a:r>
              <a:rPr lang="ru-RU" dirty="0"/>
              <a:t>О.Е. </a:t>
            </a:r>
            <a:r>
              <a:rPr lang="ru-RU" dirty="0" err="1"/>
              <a:t>Компетентностный</a:t>
            </a:r>
            <a:r>
              <a:rPr lang="ru-RU" dirty="0"/>
              <a:t> подход в образовании / Педагогические технологии. – </a:t>
            </a:r>
            <a:r>
              <a:rPr lang="ru-RU" dirty="0" smtClean="0"/>
              <a:t>2005</a:t>
            </a:r>
          </a:p>
          <a:p>
            <a:pPr marL="0" indent="0">
              <a:buNone/>
            </a:pPr>
            <a:r>
              <a:rPr lang="ru-RU" dirty="0" smtClean="0"/>
              <a:t>2.  Тезисы </a:t>
            </a:r>
            <a:r>
              <a:rPr lang="ru-RU" dirty="0"/>
              <a:t>Х НПК «Воспитание и обучение: поиск и развитие новых направлений», - Астрахань, ШОД. – </a:t>
            </a:r>
            <a:r>
              <a:rPr lang="ru-RU" dirty="0" smtClean="0"/>
              <a:t>2008</a:t>
            </a:r>
          </a:p>
          <a:p>
            <a:pPr marL="0" indent="0">
              <a:buNone/>
            </a:pPr>
            <a:r>
              <a:rPr lang="ru-RU" dirty="0" smtClean="0"/>
              <a:t>3.  Настольная </a:t>
            </a:r>
            <a:r>
              <a:rPr lang="ru-RU" dirty="0"/>
              <a:t>книга преподавателя иностранного языка. Справочное пособие. 8-е издание. </a:t>
            </a:r>
            <a:r>
              <a:rPr lang="ru-RU" dirty="0" err="1"/>
              <a:t>Маслыко</a:t>
            </a:r>
            <a:r>
              <a:rPr lang="ru-RU" dirty="0"/>
              <a:t> Е.А., </a:t>
            </a:r>
            <a:r>
              <a:rPr lang="ru-RU" dirty="0" err="1"/>
              <a:t>Бабинская</a:t>
            </a:r>
            <a:r>
              <a:rPr lang="ru-RU" dirty="0"/>
              <a:t> П.К. и др. Минск, </a:t>
            </a:r>
            <a:r>
              <a:rPr lang="ru-RU" dirty="0" err="1"/>
              <a:t>Вышэйшая</a:t>
            </a:r>
            <a:r>
              <a:rPr lang="ru-RU" dirty="0"/>
              <a:t> школа</a:t>
            </a:r>
            <a:r>
              <a:rPr lang="ru-RU"/>
              <a:t>, </a:t>
            </a:r>
            <a:r>
              <a:rPr lang="ru-RU" smtClean="0"/>
              <a:t>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07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совокупность определённых действий, замысел для создания реального объекта, предмета или иного продукта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2088232" cy="2043162"/>
          </a:xfrm>
          <a:prstGeom prst="rect">
            <a:avLst/>
          </a:prstGeom>
          <a:noFill/>
        </p:spPr>
      </p:pic>
      <p:pic>
        <p:nvPicPr>
          <p:cNvPr id="9220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440160" cy="2363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057.radikal.ru/0809/64/2357660976f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5463" cy="41662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599040" cy="1215008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Образовательный проект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форма организации занятий, предусматривающая комплексный характер деятельности всех его участников по получению образовательной продукции за определённый промежуток времени</a:t>
            </a:r>
            <a:endParaRPr lang="ru-RU" dirty="0"/>
          </a:p>
        </p:txBody>
      </p:sp>
      <p:pic>
        <p:nvPicPr>
          <p:cNvPr id="12292" name="Picture 4" descr="http://webfocus.ru/100/picture/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088232" cy="1740194"/>
          </a:xfrm>
          <a:prstGeom prst="rect">
            <a:avLst/>
          </a:prstGeom>
          <a:noFill/>
        </p:spPr>
      </p:pic>
      <p:pic>
        <p:nvPicPr>
          <p:cNvPr id="12294" name="Picture 6" descr="http://webfocus.ru/100/picture/book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1152128" cy="951758"/>
          </a:xfrm>
          <a:prstGeom prst="rect">
            <a:avLst/>
          </a:prstGeom>
          <a:noFill/>
        </p:spPr>
      </p:pic>
      <p:pic>
        <p:nvPicPr>
          <p:cNvPr id="12296" name="Picture 8" descr="http://webfocus.ru/100/picture/boo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1296144" cy="1296146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411760" y="47251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16016" y="47251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2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2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2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методы: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формулировка задач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выдвижение гипотез их решения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обсуждение методов исследования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обсуждение способов представления результатов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сбор данных, их систематизации и анализ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выводы</a:t>
            </a:r>
            <a:endParaRPr lang="ru-RU" dirty="0"/>
          </a:p>
        </p:txBody>
      </p:sp>
      <p:pic>
        <p:nvPicPr>
          <p:cNvPr id="10242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4653135"/>
            <a:ext cx="2093257" cy="1800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568952" cy="6603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4284476"/>
                <a:gridCol w="42844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Book Antiqua" pitchFamily="18" charset="0"/>
                        </a:rPr>
                        <a:t>Основание </a:t>
                      </a:r>
                      <a:r>
                        <a:rPr lang="ru-RU" sz="2000" b="1" baseline="0" dirty="0" err="1" smtClean="0">
                          <a:latin typeface="Book Antiqua" pitchFamily="18" charset="0"/>
                        </a:rPr>
                        <a:t>типологизации</a:t>
                      </a:r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Book Antiqua" pitchFamily="18" charset="0"/>
                        </a:rPr>
                        <a:t>Виды проектов в данном типе</a:t>
                      </a:r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Доминирующая в проекте деятельность </a:t>
                      </a:r>
                    </a:p>
                    <a:p>
                      <a:pPr algn="ctr"/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исследовательские;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информационные;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творческие;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ролевые (игровые);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практико-ориентированные</a:t>
                      </a:r>
                    </a:p>
                    <a:p>
                      <a:pPr>
                        <a:buFontTx/>
                        <a:buNone/>
                      </a:pP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850"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Предметно-содержательная область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монопроект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межпредметный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надпредметный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1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Характер координации проекта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открытая;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скрытая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Характер контактов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внутришкольный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региональный;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международный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9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Количество   участников проекта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индивидуальные;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парные;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групповые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9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Продолжительность выполнения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краткосрочные;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средней продолжительности;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долгосрочные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способностей: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природные (естественные);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общие – специальные;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учебные;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творческие;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способности к общению;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предметно – познавательные.</a:t>
            </a:r>
            <a:endParaRPr lang="ru-RU" dirty="0"/>
          </a:p>
        </p:txBody>
      </p:sp>
      <p:pic>
        <p:nvPicPr>
          <p:cNvPr id="1126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2084294" cy="1227956"/>
          </a:xfrm>
          <a:prstGeom prst="rect">
            <a:avLst/>
          </a:prstGeom>
          <a:noFill/>
        </p:spPr>
      </p:pic>
      <p:pic>
        <p:nvPicPr>
          <p:cNvPr id="1126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088232" cy="2131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640960" cy="2088232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Учебно – методические этапы процесса обучения: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91440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Мотивационный (2-4 класс)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Формирование основ исследовательской деятельности      (5-8 класс)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Вовлечение в исследовательскую деятельность (9-11 класс)</a:t>
            </a:r>
          </a:p>
          <a:p>
            <a:pPr marL="571500" indent="-571500">
              <a:buFont typeface="+mj-lt"/>
              <a:buAutoNum type="romanUcPeriod"/>
            </a:pP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F:\Фотографии\000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0390">
            <a:off x="-782986" y="507637"/>
            <a:ext cx="5219167" cy="391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Новая папка\Дети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5028" y="2751477"/>
            <a:ext cx="3292702" cy="522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Новая папка\Дети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5382" y="-835197"/>
            <a:ext cx="3813421" cy="548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Фото с камеры\Изображение 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717032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 descr="D:\Фото с камеры\Изображение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 rot="16200000">
            <a:off x="746042" y="-629409"/>
            <a:ext cx="4005064" cy="549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D:\Фото с камеры\Изображение 015.jpg"/>
          <p:cNvPicPr>
            <a:picLocks noChangeAspect="1" noChangeArrowheads="1"/>
          </p:cNvPicPr>
          <p:nvPr/>
        </p:nvPicPr>
        <p:blipFill>
          <a:blip r:embed="rId3" cstate="print"/>
          <a:srcRect r="15956" b="24706"/>
          <a:stretch>
            <a:fillRect/>
          </a:stretch>
        </p:blipFill>
        <p:spPr bwMode="auto">
          <a:xfrm>
            <a:off x="4895528" y="0"/>
            <a:ext cx="4248472" cy="522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D:\Фото с камеры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 l="4124" t="17927" r="9279" b="22315"/>
          <a:stretch>
            <a:fillRect/>
          </a:stretch>
        </p:blipFill>
        <p:spPr bwMode="auto">
          <a:xfrm>
            <a:off x="2123728" y="4061070"/>
            <a:ext cx="2304256" cy="256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297</Words>
  <Application>Microsoft Office PowerPoint</Application>
  <PresentationFormat>Экран (4:3)</PresentationFormat>
  <Paragraphs>59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Unicode MS</vt:lpstr>
      <vt:lpstr>Book Antiqua</vt:lpstr>
      <vt:lpstr>Calibri</vt:lpstr>
      <vt:lpstr>Trebuchet MS</vt:lpstr>
      <vt:lpstr>Wingdings</vt:lpstr>
      <vt:lpstr>Wingdings 2</vt:lpstr>
      <vt:lpstr>Изящная</vt:lpstr>
      <vt:lpstr>Проектно -  исследовательская деятельность при обучении английскому языку</vt:lpstr>
      <vt:lpstr>Проект – </vt:lpstr>
      <vt:lpstr>Образовательный проект – </vt:lpstr>
      <vt:lpstr>Исследовательские методы:</vt:lpstr>
      <vt:lpstr>Презентация PowerPoint</vt:lpstr>
      <vt:lpstr>Классификация способностей:</vt:lpstr>
      <vt:lpstr>Учебно – методические этапы процесса обучения: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при обучении английскому языку</dc:title>
  <cp:lastModifiedBy>Yuliya Kachaeva</cp:lastModifiedBy>
  <cp:revision>30</cp:revision>
  <dcterms:modified xsi:type="dcterms:W3CDTF">2014-01-31T17:23:49Z</dcterms:modified>
</cp:coreProperties>
</file>