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3" r:id="rId2"/>
    <p:sldId id="266" r:id="rId3"/>
    <p:sldId id="262" r:id="rId4"/>
    <p:sldId id="263" r:id="rId5"/>
    <p:sldId id="264" r:id="rId6"/>
    <p:sldId id="265" r:id="rId7"/>
    <p:sldId id="256" r:id="rId8"/>
    <p:sldId id="257" r:id="rId9"/>
    <p:sldId id="258" r:id="rId10"/>
    <p:sldId id="270" r:id="rId11"/>
    <p:sldId id="269" r:id="rId12"/>
    <p:sldId id="259" r:id="rId13"/>
    <p:sldId id="260" r:id="rId14"/>
    <p:sldId id="261" r:id="rId15"/>
    <p:sldId id="268" r:id="rId16"/>
    <p:sldId id="272" r:id="rId17"/>
    <p:sldId id="267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0" autoAdjust="0"/>
    <p:restoredTop sz="94660"/>
  </p:normalViewPr>
  <p:slideViewPr>
    <p:cSldViewPr>
      <p:cViewPr varScale="1">
        <p:scale>
          <a:sx n="105" d="100"/>
          <a:sy n="105" d="100"/>
        </p:scale>
        <p:origin x="-4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8640960" cy="1872208"/>
          </a:xfrm>
        </p:spPr>
        <p:txBody>
          <a:bodyPr>
            <a:no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над дикцией и артикуляцией в детском хоровом коллективе 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J:\Казакова 1\для Ирины Валерьевны 2015г\_DSC005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0"/>
          <a:stretch/>
        </p:blipFill>
        <p:spPr bwMode="auto">
          <a:xfrm>
            <a:off x="323528" y="2564904"/>
            <a:ext cx="2953475" cy="237626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J:\Казакова 1\для Ирины Валерьевны 2015г\_DSC005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4"/>
          <a:stretch/>
        </p:blipFill>
        <p:spPr bwMode="auto">
          <a:xfrm>
            <a:off x="6084169" y="3933056"/>
            <a:ext cx="2878584" cy="24130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:\Казакова 1\для Ирины Валерьевны 2015г\_DSC0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2379354" cy="375039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680120"/>
          </a:xfrm>
        </p:spPr>
        <p:txBody>
          <a:bodyPr>
            <a:normAutofit/>
          </a:bodyPr>
          <a:lstStyle/>
          <a:p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Отработка сочетаний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звуков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060848"/>
            <a:ext cx="8503920" cy="424847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Забивай </a:t>
            </a:r>
            <a:r>
              <a:rPr lang="ru-RU" sz="2400" b="1" dirty="0">
                <a:solidFill>
                  <a:srgbClr val="0070C0"/>
                </a:solidFill>
              </a:rPr>
              <a:t>гвозди: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/>
              <a:t>Гбду</a:t>
            </a:r>
            <a:r>
              <a:rPr lang="ru-RU" sz="2400" b="1" dirty="0"/>
              <a:t>! </a:t>
            </a:r>
            <a:r>
              <a:rPr lang="ru-RU" sz="2400" b="1" dirty="0" err="1"/>
              <a:t>Гбдо</a:t>
            </a:r>
            <a:r>
              <a:rPr lang="ru-RU" sz="2400" b="1" dirty="0"/>
              <a:t>! </a:t>
            </a:r>
            <a:r>
              <a:rPr lang="ru-RU" sz="2400" b="1" dirty="0" err="1"/>
              <a:t>Гбдэ</a:t>
            </a:r>
            <a:r>
              <a:rPr lang="ru-RU" sz="2400" b="1" dirty="0"/>
              <a:t>! </a:t>
            </a:r>
            <a:r>
              <a:rPr lang="ru-RU" sz="2400" b="1" dirty="0" err="1"/>
              <a:t>Гбды</a:t>
            </a:r>
            <a:r>
              <a:rPr lang="ru-RU" sz="2400" b="1" dirty="0"/>
              <a:t>! </a:t>
            </a:r>
            <a:r>
              <a:rPr lang="ru-RU" sz="2400" b="1" dirty="0" err="1"/>
              <a:t>Гбда</a:t>
            </a:r>
            <a:r>
              <a:rPr lang="ru-RU" sz="2400" b="1" dirty="0"/>
              <a:t>! </a:t>
            </a:r>
            <a:r>
              <a:rPr lang="ru-RU" sz="2400" b="1" dirty="0" err="1"/>
              <a:t>Гбди</a:t>
            </a:r>
            <a:r>
              <a:rPr lang="ru-RU" sz="2400" b="1" dirty="0"/>
              <a:t>! </a:t>
            </a:r>
            <a:r>
              <a:rPr lang="ru-RU" sz="2400" b="1" dirty="0" err="1"/>
              <a:t>Гбде</a:t>
            </a:r>
            <a:r>
              <a:rPr lang="ru-RU" sz="2400" b="1" dirty="0"/>
              <a:t>!</a:t>
            </a:r>
          </a:p>
          <a:p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Имитируй </a:t>
            </a:r>
            <a:r>
              <a:rPr lang="ru-RU" sz="2400" b="1" dirty="0">
                <a:solidFill>
                  <a:srgbClr val="0070C0"/>
                </a:solidFill>
              </a:rPr>
              <a:t>лошадиный топот: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/>
              <a:t>Птку</a:t>
            </a:r>
            <a:r>
              <a:rPr lang="ru-RU" sz="2400" b="1" dirty="0" smtClean="0"/>
              <a:t>!  </a:t>
            </a:r>
            <a:r>
              <a:rPr lang="ru-RU" sz="2400" b="1" dirty="0" err="1"/>
              <a:t>Птко</a:t>
            </a:r>
            <a:r>
              <a:rPr lang="ru-RU" sz="2400" b="1" dirty="0" smtClean="0"/>
              <a:t>!  </a:t>
            </a:r>
            <a:r>
              <a:rPr lang="ru-RU" sz="2400" b="1" dirty="0" err="1"/>
              <a:t>Птка</a:t>
            </a:r>
            <a:r>
              <a:rPr lang="ru-RU" sz="2400" b="1" dirty="0" smtClean="0"/>
              <a:t>!  </a:t>
            </a:r>
            <a:r>
              <a:rPr lang="ru-RU" sz="2400" b="1" dirty="0" err="1"/>
              <a:t>Пткы</a:t>
            </a:r>
            <a:r>
              <a:rPr lang="ru-RU" sz="2400" b="1" dirty="0"/>
              <a:t>!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Пткэ</a:t>
            </a:r>
            <a:r>
              <a:rPr lang="ru-RU" sz="2400" b="1" dirty="0" smtClean="0"/>
              <a:t>!  </a:t>
            </a:r>
            <a:r>
              <a:rPr lang="ru-RU" sz="2400" b="1" dirty="0" err="1"/>
              <a:t>Птки</a:t>
            </a:r>
            <a:r>
              <a:rPr lang="ru-RU" sz="2400" b="1" dirty="0"/>
              <a:t>!</a:t>
            </a:r>
          </a:p>
          <a:p>
            <a:endParaRPr lang="ru-RU" sz="2400" b="1" dirty="0"/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Бросай </a:t>
            </a:r>
            <a:r>
              <a:rPr lang="ru-RU" sz="2400" b="1" dirty="0">
                <a:solidFill>
                  <a:srgbClr val="0070C0"/>
                </a:solidFill>
              </a:rPr>
              <a:t>тарелки партнеру: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400" b="1" dirty="0" err="1" smtClean="0"/>
              <a:t>Кчку</a:t>
            </a:r>
            <a:r>
              <a:rPr lang="ru-RU" sz="2400" b="1" dirty="0" smtClean="0"/>
              <a:t>!  </a:t>
            </a:r>
            <a:r>
              <a:rPr lang="ru-RU" sz="2400" b="1" dirty="0" err="1"/>
              <a:t>Кчко</a:t>
            </a:r>
            <a:r>
              <a:rPr lang="ru-RU" sz="2400" b="1" dirty="0"/>
              <a:t>!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Кчкэ</a:t>
            </a:r>
            <a:r>
              <a:rPr lang="ru-RU" sz="2400" b="1" dirty="0" smtClean="0"/>
              <a:t>!  </a:t>
            </a:r>
            <a:r>
              <a:rPr lang="ru-RU" sz="2400" b="1" dirty="0" err="1"/>
              <a:t>Кчка</a:t>
            </a:r>
            <a:r>
              <a:rPr lang="ru-RU" sz="2400" b="1" dirty="0" smtClean="0"/>
              <a:t>!  </a:t>
            </a:r>
            <a:r>
              <a:rPr lang="ru-RU" sz="2400" b="1" dirty="0" err="1"/>
              <a:t>Кчкы</a:t>
            </a:r>
            <a:r>
              <a:rPr lang="ru-RU" sz="2400" b="1" dirty="0"/>
              <a:t>! 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Кчки</a:t>
            </a:r>
            <a:r>
              <a:rPr lang="ru-RU" sz="2400" b="1" dirty="0"/>
              <a:t>!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1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864096"/>
          </a:xfrm>
        </p:spPr>
        <p:txBody>
          <a:bodyPr>
            <a:no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Артикуляция звуков «Ш — Ж»</a:t>
            </a:r>
            <a:b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276872"/>
            <a:ext cx="8503920" cy="3822176"/>
          </a:xfrm>
        </p:spPr>
        <p:txBody>
          <a:bodyPr>
            <a:normAutofit/>
          </a:bodyPr>
          <a:lstStyle/>
          <a:p>
            <a:r>
              <a:rPr lang="ru-RU" dirty="0" smtClean="0"/>
              <a:t>​</a:t>
            </a:r>
            <a:r>
              <a:rPr lang="ru-RU" sz="2800" b="1" dirty="0"/>
              <a:t>Шар — жар, ваш — важный, шутка — жутко, ширь — жир, жить — шить</a:t>
            </a:r>
            <a:r>
              <a:rPr lang="ru-RU" sz="2800" b="1" dirty="0" smtClean="0"/>
              <a:t>.</a:t>
            </a:r>
          </a:p>
          <a:p>
            <a:endParaRPr lang="ru-RU" sz="2800" b="1" dirty="0"/>
          </a:p>
          <a:p>
            <a:r>
              <a:rPr lang="ru-RU" sz="2800" b="1" dirty="0"/>
              <a:t>Жужжит жужелица, жужжит, кружится. Вожжи из кожи в хомут вхожи.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893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39653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Проговариваем  с чётким движением к последней согласной и усилением последней!!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340768"/>
            <a:ext cx="9540552" cy="525658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БУ </a:t>
            </a:r>
            <a:r>
              <a:rPr lang="ru-RU" sz="2000" b="1" dirty="0">
                <a:solidFill>
                  <a:schemeClr val="tx1"/>
                </a:solidFill>
              </a:rPr>
              <a:t>!БУ</a:t>
            </a:r>
            <a:r>
              <a:rPr lang="ru-RU" sz="2000" b="1" dirty="0" smtClean="0">
                <a:solidFill>
                  <a:schemeClr val="tx1"/>
                </a:solidFill>
              </a:rPr>
              <a:t>!  БУ</a:t>
            </a:r>
            <a:r>
              <a:rPr lang="ru-RU" sz="2000" b="1" dirty="0">
                <a:solidFill>
                  <a:schemeClr val="tx1"/>
                </a:solidFill>
              </a:rPr>
              <a:t>! </a:t>
            </a:r>
            <a:r>
              <a:rPr lang="ru-RU" sz="2000" b="1" dirty="0" smtClean="0">
                <a:solidFill>
                  <a:schemeClr val="tx1"/>
                </a:solidFill>
              </a:rPr>
              <a:t>  БУ</a:t>
            </a:r>
            <a:r>
              <a:rPr lang="ru-RU" sz="2000" b="1" dirty="0">
                <a:solidFill>
                  <a:schemeClr val="tx1"/>
                </a:solidFill>
              </a:rPr>
              <a:t>! </a:t>
            </a:r>
            <a:r>
              <a:rPr lang="ru-RU" sz="2000" b="1" dirty="0" smtClean="0">
                <a:solidFill>
                  <a:schemeClr val="tx1"/>
                </a:solidFill>
              </a:rPr>
              <a:t>  БУПП</a:t>
            </a:r>
            <a:r>
              <a:rPr lang="ru-RU" sz="2000" b="1" dirty="0">
                <a:solidFill>
                  <a:schemeClr val="tx1"/>
                </a:solidFill>
              </a:rPr>
              <a:t>!!!</a:t>
            </a: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БО! БО! БО! БО! БОПП!!!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БА!  БА! БА! БА! БАПП!!!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БЭ!  БЭ! БЭ! БЭ! БЭПП!!!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 БЫ! БЫ! БЫ! БЫ! БЫПП!!!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БИ! БИ! БИ! БИ!  БИПП!!!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БЯ! БЯ! БЯ! БЯ! БЯПП!!!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БЭ! БЭ! БЭ! БЭ! БЭПП!!!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БЕ! БЕ! БЕ! БЕ! БЕПП!!!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tx1"/>
                </a:solidFill>
              </a:rPr>
              <a:t>БЮ! БЮ! БЮ! БЮ! БЮПП!!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7696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Чётко проговариваем первую и выстреливаем последнюю согласную!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5184576"/>
          </a:xfrm>
        </p:spPr>
        <p:txBody>
          <a:bodyPr anchor="ctr">
            <a:normAutofit lnSpcReduction="10000"/>
          </a:bodyPr>
          <a:lstStyle/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ГУ    ! </a:t>
            </a:r>
            <a:r>
              <a:rPr lang="ru-RU" sz="2000" b="1" dirty="0">
                <a:solidFill>
                  <a:schemeClr val="tx1"/>
                </a:solidFill>
              </a:rPr>
              <a:t>ГУ! </a:t>
            </a:r>
            <a:r>
              <a:rPr lang="ru-RU" sz="2000" b="1" dirty="0" smtClean="0">
                <a:solidFill>
                  <a:schemeClr val="tx1"/>
                </a:solidFill>
              </a:rPr>
              <a:t> ГУ!  </a:t>
            </a:r>
            <a:r>
              <a:rPr lang="ru-RU" sz="2000" b="1" dirty="0">
                <a:solidFill>
                  <a:schemeClr val="tx1"/>
                </a:solidFill>
              </a:rPr>
              <a:t>ГУ! ГУК!!!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 ГО!  </a:t>
            </a:r>
            <a:r>
              <a:rPr lang="ru-RU" sz="2000" b="1" dirty="0" err="1" smtClean="0">
                <a:solidFill>
                  <a:schemeClr val="tx1"/>
                </a:solidFill>
              </a:rPr>
              <a:t>Го</a:t>
            </a:r>
            <a:r>
              <a:rPr lang="ru-RU" sz="2000" b="1" dirty="0" smtClean="0">
                <a:solidFill>
                  <a:schemeClr val="tx1"/>
                </a:solidFill>
              </a:rPr>
              <a:t>!   </a:t>
            </a:r>
            <a:r>
              <a:rPr lang="ru-RU" sz="2000" b="1" dirty="0" err="1" smtClean="0">
                <a:solidFill>
                  <a:schemeClr val="tx1"/>
                </a:solidFill>
              </a:rPr>
              <a:t>Го</a:t>
            </a:r>
            <a:r>
              <a:rPr lang="ru-RU" sz="2000" b="1" dirty="0" smtClean="0"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</a:rPr>
              <a:t>Го</a:t>
            </a:r>
            <a:r>
              <a:rPr lang="ru-RU" sz="2000" b="1" dirty="0" smtClean="0"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</a:rPr>
              <a:t>Го</a:t>
            </a:r>
            <a:r>
              <a:rPr lang="ru-RU" sz="2000" b="1" dirty="0" smtClean="0"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</a:rPr>
              <a:t>Гок</a:t>
            </a:r>
            <a:r>
              <a:rPr lang="ru-RU" sz="2000" b="1" dirty="0" smtClean="0">
                <a:solidFill>
                  <a:schemeClr val="tx1"/>
                </a:solidFill>
              </a:rPr>
              <a:t>!!</a:t>
            </a:r>
            <a:endParaRPr lang="ru-RU" sz="2000" b="1" dirty="0">
              <a:solidFill>
                <a:schemeClr val="tx1"/>
              </a:solidFill>
            </a:endParaRP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ГА! Га! Га! Га! Га! Гак!!</a:t>
            </a:r>
            <a:endParaRPr lang="ru-RU" sz="2000" b="1" dirty="0">
              <a:solidFill>
                <a:schemeClr val="tx1"/>
              </a:solidFill>
            </a:endParaRP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</a:t>
            </a:r>
            <a:r>
              <a:rPr lang="ru-RU" sz="2000" b="1" dirty="0"/>
              <a:t>ГЭ ! </a:t>
            </a:r>
            <a:r>
              <a:rPr lang="ru-RU" sz="2000" b="1" dirty="0" smtClean="0"/>
              <a:t>ГЭ! ГЭ! ГЭ! </a:t>
            </a:r>
            <a:r>
              <a:rPr lang="ru-RU" sz="2000" b="1" dirty="0" err="1" smtClean="0"/>
              <a:t>ГЭк</a:t>
            </a:r>
            <a:r>
              <a:rPr lang="ru-RU" sz="2000" b="1" dirty="0"/>
              <a:t>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ГЫ! ГЫ! ГЫ! ГЫ! ГЫК!!!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ГИ! ГИ! ГИ! ГИ! ГИ! ГИК!!!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ГЯ! ГЯ! ГЯ! ГЯ! ГЯК!!!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ГЭ! ГЭ! ГЭ! ГЭ! ГЭК!!!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ГЕ! ГЕ! ГЕ! ГЕ! ГЕК!!!</a:t>
            </a:r>
          </a:p>
          <a:p>
            <a:pPr marL="68580" indent="0" algn="ctr">
              <a:lnSpc>
                <a:spcPct val="150000"/>
              </a:lnSpc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        ГЮ! ГЮ! ГЮ! </a:t>
            </a:r>
            <a:r>
              <a:rPr lang="ru-RU" sz="2000" b="1" dirty="0" err="1" smtClean="0">
                <a:solidFill>
                  <a:schemeClr val="tx1"/>
                </a:solidFill>
              </a:rPr>
              <a:t>Гю</a:t>
            </a:r>
            <a:r>
              <a:rPr lang="ru-RU" sz="2000" b="1" dirty="0" smtClean="0">
                <a:solidFill>
                  <a:schemeClr val="tx1"/>
                </a:solidFill>
              </a:rPr>
              <a:t>! </a:t>
            </a:r>
            <a:r>
              <a:rPr lang="ru-RU" sz="2000" b="1" dirty="0" err="1" smtClean="0">
                <a:solidFill>
                  <a:schemeClr val="tx1"/>
                </a:solidFill>
              </a:rPr>
              <a:t>Гюк</a:t>
            </a:r>
            <a:r>
              <a:rPr lang="ru-RU" sz="2000" b="1" dirty="0" smtClean="0">
                <a:solidFill>
                  <a:schemeClr val="tx1"/>
                </a:solidFill>
              </a:rPr>
              <a:t>!!!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25144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2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14"/>
            <a:ext cx="8534400" cy="75895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Чётко </a:t>
            </a:r>
            <a:r>
              <a:rPr lang="ru-RU" sz="2800" b="1" dirty="0">
                <a:solidFill>
                  <a:srgbClr val="002060"/>
                </a:solidFill>
              </a:rPr>
              <a:t>проговариваем скороговорку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9217024" cy="482453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4400" b="1" dirty="0">
                <a:solidFill>
                  <a:srgbClr val="C00000"/>
                </a:solidFill>
              </a:rPr>
              <a:t>Суровый суворовец </a:t>
            </a:r>
            <a:r>
              <a:rPr lang="ru-RU" sz="4400" b="1" dirty="0" smtClean="0">
                <a:solidFill>
                  <a:srgbClr val="C00000"/>
                </a:solidFill>
              </a:rPr>
              <a:t>Суворов</a:t>
            </a:r>
          </a:p>
          <a:p>
            <a:pPr marL="68580" indent="0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сурово </a:t>
            </a:r>
            <a:r>
              <a:rPr lang="ru-RU" sz="4800" b="1" dirty="0">
                <a:solidFill>
                  <a:srgbClr val="C00000"/>
                </a:solidFill>
              </a:rPr>
              <a:t>сверлил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сверлом </a:t>
            </a:r>
            <a:endParaRPr lang="ru-RU" sz="4800" dirty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ru-RU" sz="4800" b="1" dirty="0">
                <a:solidFill>
                  <a:srgbClr val="C00000"/>
                </a:solidFill>
              </a:rPr>
              <a:t>сырую стену </a:t>
            </a:r>
            <a:endParaRPr lang="ru-RU" sz="4800" b="1" dirty="0" smtClean="0">
              <a:solidFill>
                <a:srgbClr val="C00000"/>
              </a:solidFill>
            </a:endParaRPr>
          </a:p>
          <a:p>
            <a:pPr marL="68580" indent="0">
              <a:buNone/>
            </a:pPr>
            <a:r>
              <a:rPr lang="ru-RU" sz="4800" b="1" dirty="0" smtClean="0">
                <a:solidFill>
                  <a:srgbClr val="C00000"/>
                </a:solidFill>
              </a:rPr>
              <a:t>суворовского училища!</a:t>
            </a:r>
            <a:endParaRPr lang="ru-RU" sz="4800" dirty="0">
              <a:solidFill>
                <a:srgbClr val="C00000"/>
              </a:solidFill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Скороговорки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9144000" cy="4572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От топота копыт пыль по полю летит;</a:t>
            </a:r>
          </a:p>
          <a:p>
            <a:pPr marL="0" indent="0" algn="ctr"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algn="ctr"/>
            <a:r>
              <a:rPr lang="ru-RU" sz="3600" b="1" dirty="0">
                <a:solidFill>
                  <a:srgbClr val="C00000"/>
                </a:solidFill>
              </a:rPr>
              <a:t>На дворе трава, на траве дрова:</a:t>
            </a:r>
          </a:p>
          <a:p>
            <a:pPr marL="0" indent="0" algn="ctr">
              <a:buNone/>
            </a:pPr>
            <a:r>
              <a:rPr lang="ru-RU" sz="3600" b="1" dirty="0">
                <a:solidFill>
                  <a:srgbClr val="C00000"/>
                </a:solidFill>
              </a:rPr>
              <a:t>раз дрова, два дрова – не руби дрова на траве </a:t>
            </a:r>
            <a:r>
              <a:rPr lang="ru-RU" sz="3600" b="1" dirty="0" smtClean="0">
                <a:solidFill>
                  <a:srgbClr val="C00000"/>
                </a:solidFill>
              </a:rPr>
              <a:t>двора!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99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536104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Говори быстро и чётко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321"/>
          <a:stretch/>
        </p:blipFill>
        <p:spPr bwMode="auto">
          <a:xfrm>
            <a:off x="971600" y="930193"/>
            <a:ext cx="5472608" cy="537912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761400"/>
            <a:ext cx="2771800" cy="2689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250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104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Распевка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чёткость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дикции и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артикуляции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8784975" cy="448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6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404664"/>
            <a:ext cx="9001000" cy="59046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/>
              <a:t>В</a:t>
            </a:r>
            <a:r>
              <a:rPr lang="ru-RU" sz="3200" dirty="0" smtClean="0"/>
              <a:t>еликий бас Ф. И. Шаляпин говорил:</a:t>
            </a:r>
          </a:p>
          <a:p>
            <a:pPr algn="ctr"/>
            <a:endParaRPr lang="ru-RU" sz="3200" dirty="0" smtClean="0"/>
          </a:p>
          <a:p>
            <a:pPr marL="0" indent="0" algn="ctr">
              <a:buNone/>
            </a:pPr>
            <a:r>
              <a:rPr lang="ru-RU" sz="3200" dirty="0" smtClean="0"/>
              <a:t>  «</a:t>
            </a:r>
            <a:r>
              <a:rPr lang="ru-RU" sz="3200" b="1" dirty="0" smtClean="0"/>
              <a:t>Хорошо сказанное— </a:t>
            </a:r>
          </a:p>
          <a:p>
            <a:pPr marL="0" indent="0" algn="ctr">
              <a:buNone/>
            </a:pPr>
            <a:r>
              <a:rPr lang="ru-RU" sz="3200" b="1" dirty="0" smtClean="0"/>
              <a:t>на половину спето</a:t>
            </a:r>
            <a:r>
              <a:rPr lang="ru-RU" sz="3200" dirty="0" smtClean="0"/>
              <a:t>».</a:t>
            </a:r>
          </a:p>
          <a:p>
            <a:pPr marL="0" indent="0">
              <a:buNone/>
            </a:pPr>
            <a:r>
              <a:rPr lang="ru-RU" sz="3200" dirty="0" smtClean="0"/>
              <a:t>  И </a:t>
            </a:r>
            <a:r>
              <a:rPr lang="ru-RU" sz="3200" dirty="0"/>
              <a:t>дело </a:t>
            </a:r>
            <a:r>
              <a:rPr lang="ru-RU" sz="3200" dirty="0" smtClean="0"/>
              <a:t>не </a:t>
            </a:r>
            <a:r>
              <a:rPr lang="ru-RU" sz="3200" dirty="0"/>
              <a:t>только в том, что слово в большинстве случаев выступает </a:t>
            </a:r>
            <a:r>
              <a:rPr lang="ru-RU" sz="3200" dirty="0">
                <a:solidFill>
                  <a:srgbClr val="C00000"/>
                </a:solidFill>
              </a:rPr>
              <a:t>равноценным</a:t>
            </a:r>
            <a:r>
              <a:rPr lang="ru-RU" sz="3200" dirty="0"/>
              <a:t> с музыкой компонентом. 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Хорошее </a:t>
            </a:r>
            <a:r>
              <a:rPr lang="ru-RU" sz="3200" dirty="0"/>
              <a:t>произношение способствует </a:t>
            </a:r>
            <a:r>
              <a:rPr lang="ru-RU" sz="3200" dirty="0">
                <a:solidFill>
                  <a:srgbClr val="C00000"/>
                </a:solidFill>
              </a:rPr>
              <a:t>образованию важнейших качеств певческого голоса.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085184"/>
            <a:ext cx="2736304" cy="230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4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2708920"/>
            <a:ext cx="8424936" cy="367240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>
              <a:lnSpc>
                <a:spcPct val="150000"/>
              </a:lnSpc>
            </a:pPr>
            <a:r>
              <a:rPr lang="ru-RU" sz="2400" dirty="0"/>
              <a:t>Под дикцией понимается </a:t>
            </a:r>
            <a:r>
              <a:rPr lang="ru-RU" sz="2400" dirty="0" smtClean="0">
                <a:solidFill>
                  <a:srgbClr val="002060"/>
                </a:solidFill>
              </a:rPr>
              <a:t>чёткое</a:t>
            </a:r>
            <a:r>
              <a:rPr lang="ru-RU" sz="2400" dirty="0">
                <a:solidFill>
                  <a:srgbClr val="002060"/>
                </a:solidFill>
              </a:rPr>
              <a:t>, ясное и </a:t>
            </a:r>
            <a:r>
              <a:rPr lang="ru-RU" sz="2400" dirty="0" smtClean="0">
                <a:solidFill>
                  <a:srgbClr val="002060"/>
                </a:solidFill>
              </a:rPr>
              <a:t>отчётливое</a:t>
            </a:r>
            <a:r>
              <a:rPr lang="ru-RU" sz="2400" dirty="0" smtClean="0"/>
              <a:t> </a:t>
            </a:r>
            <a:r>
              <a:rPr lang="ru-RU" sz="2400" dirty="0"/>
              <a:t>произношение всех звуков с правильной их артикуляцией, при </a:t>
            </a:r>
            <a:r>
              <a:rPr lang="ru-RU" sz="2400" dirty="0" smtClean="0"/>
              <a:t>чётком </a:t>
            </a:r>
            <a:r>
              <a:rPr lang="ru-RU" sz="2400" dirty="0"/>
              <a:t>и внятном произнесении слов и фраз.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8134672" cy="1752600"/>
          </a:xfrm>
        </p:spPr>
        <p:txBody>
          <a:bodyPr>
            <a:normAutofit/>
          </a:bodyPr>
          <a:lstStyle/>
          <a:p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дикционных навыков в хоре</a:t>
            </a:r>
            <a:b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2593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0" y="2636912"/>
            <a:ext cx="9144000" cy="4221088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Высунуть язык наружу и произвести им движения влево, вправо, вверх, вниз;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Произвести круговые движения языком слева направо и наоборот;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Упереться кончиком языка в верхнюю губу, затем - в нижнюю;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58200" cy="1008112"/>
          </a:xfrm>
        </p:spPr>
        <p:txBody>
          <a:bodyPr>
            <a:norm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Упражнения для укрепления мышц языка, улучшения его подвижности</a:t>
            </a:r>
          </a:p>
        </p:txBody>
      </p:sp>
    </p:spTree>
    <p:extLst>
      <p:ext uri="{BB962C8B-B14F-4D97-AF65-F5344CB8AC3E}">
        <p14:creationId xmlns:p14="http://schemas.microsoft.com/office/powerpoint/2010/main" val="37924689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Энергично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произносим:</a:t>
            </a:r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636912"/>
            <a:ext cx="8503920" cy="3462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ДА- ДА- ДА- ДА- ДА- Д А- ДА!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Т-Д, Т-Д, </a:t>
            </a:r>
            <a:r>
              <a:rPr lang="ru-RU" sz="2800" b="1" dirty="0" smtClean="0"/>
              <a:t>Т-Д, Т!</a:t>
            </a:r>
          </a:p>
          <a:p>
            <a:endParaRPr lang="ru-RU" sz="2300" b="1" dirty="0"/>
          </a:p>
          <a:p>
            <a:pPr algn="ctr"/>
            <a:r>
              <a:rPr lang="ru-RU" sz="2300" b="1" dirty="0" smtClean="0"/>
              <a:t>3 раза!</a:t>
            </a:r>
            <a:endParaRPr lang="ru-RU" sz="2300" b="1" dirty="0"/>
          </a:p>
        </p:txBody>
      </p:sp>
    </p:spTree>
    <p:extLst>
      <p:ext uri="{BB962C8B-B14F-4D97-AF65-F5344CB8AC3E}">
        <p14:creationId xmlns:p14="http://schemas.microsoft.com/office/powerpoint/2010/main" val="32052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34400" cy="902968"/>
          </a:xfrm>
        </p:spPr>
        <p:txBody>
          <a:bodyPr>
            <a:no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укрепления мышц гортани энергично произносим: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492896"/>
            <a:ext cx="8503920" cy="3606152"/>
          </a:xfrm>
        </p:spPr>
        <p:txBody>
          <a:bodyPr/>
          <a:lstStyle/>
          <a:p>
            <a:pPr algn="ctr"/>
            <a:r>
              <a:rPr lang="ru-RU" sz="2800" b="1" dirty="0"/>
              <a:t>К-Г, К-Г, </a:t>
            </a:r>
            <a:r>
              <a:rPr lang="ru-RU" sz="2800" b="1" dirty="0" smtClean="0"/>
              <a:t>К-Г</a:t>
            </a:r>
            <a:r>
              <a:rPr lang="ru-RU" sz="2800" dirty="0"/>
              <a:t>!</a:t>
            </a:r>
            <a:r>
              <a:rPr lang="ru-RU" sz="2800" dirty="0" smtClean="0"/>
              <a:t>- </a:t>
            </a:r>
            <a:r>
              <a:rPr lang="ru-RU" dirty="0" smtClean="0"/>
              <a:t>3 раза</a:t>
            </a:r>
          </a:p>
          <a:p>
            <a:pPr algn="ctr"/>
            <a:endParaRPr lang="ru-RU" dirty="0"/>
          </a:p>
          <a:p>
            <a:pPr algn="ctr"/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Для активизации мышц </a:t>
            </a:r>
            <a:r>
              <a:rPr lang="ru-RU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губ</a:t>
            </a:r>
          </a:p>
          <a:p>
            <a:pPr algn="ctr"/>
            <a:endParaRPr 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800" b="1" dirty="0"/>
              <a:t>П-Б, П-Б, П-Б</a:t>
            </a:r>
            <a:r>
              <a:rPr lang="ru-RU" sz="2300" b="1" dirty="0"/>
              <a:t>!- </a:t>
            </a:r>
            <a:r>
              <a:rPr lang="ru-RU" dirty="0" smtClean="0"/>
              <a:t>3 раза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8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Проговариваем чётко и понятно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2276872"/>
            <a:ext cx="8784976" cy="38221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ПКТУ!-ТПКУ!- ПКТО!-ТПКО! ПКТА!-ТПКА</a:t>
            </a:r>
          </a:p>
          <a:p>
            <a:pPr algn="ctr"/>
            <a:endParaRPr lang="ru-RU" sz="2800" b="1" dirty="0" smtClean="0"/>
          </a:p>
          <a:p>
            <a:pPr algn="ctr"/>
            <a:r>
              <a:rPr lang="ru-RU" sz="2300" b="1" dirty="0" smtClean="0"/>
              <a:t> </a:t>
            </a:r>
            <a:r>
              <a:rPr lang="ru-RU" sz="2800" b="1" dirty="0" smtClean="0"/>
              <a:t>РЛУ!- РЛО!- РЛА!- РЛЭ!- </a:t>
            </a:r>
            <a:r>
              <a:rPr lang="ru-RU" sz="2800" b="1" dirty="0"/>
              <a:t>РЛИ </a:t>
            </a:r>
            <a:r>
              <a:rPr lang="ru-RU" sz="2800" b="1" dirty="0" smtClean="0"/>
              <a:t>–РЛЫ!</a:t>
            </a:r>
            <a:endParaRPr lang="ru-RU" sz="2800" b="1" dirty="0"/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 </a:t>
            </a:r>
            <a:r>
              <a:rPr lang="ru-RU" sz="2800" b="1" dirty="0" smtClean="0"/>
              <a:t>ЛРУ!- </a:t>
            </a:r>
            <a:r>
              <a:rPr lang="ru-RU" sz="2800" b="1" dirty="0"/>
              <a:t>ЛРО </a:t>
            </a:r>
            <a:r>
              <a:rPr lang="ru-RU" sz="2800" b="1" dirty="0" smtClean="0"/>
              <a:t>–ЛРА- ЛРЭ- ЛРИ- ЛРЫ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38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496944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Говорим чётко,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понятно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1844824"/>
            <a:ext cx="8503920" cy="42542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П! 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Пь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! П!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П!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П!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П!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 П! </a:t>
            </a:r>
          </a:p>
          <a:p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Т!  </a:t>
            </a:r>
            <a:r>
              <a:rPr lang="ru-RU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Т!  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Т!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!! и т.д.</a:t>
            </a:r>
          </a:p>
          <a:p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К!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К! 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Кь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  и  т.д.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34400" cy="11247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Глухие согласные.</a:t>
            </a:r>
            <a:br>
              <a:rPr lang="ru-RU" dirty="0" smtClean="0"/>
            </a:br>
            <a:r>
              <a:rPr lang="ru-RU" sz="3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Говорим с хорошим выдохом!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3568" y="2323652"/>
            <a:ext cx="7776864" cy="350897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ПУ! ПО! ПА! ПЭ!  ПЫ! ПИ! ПЯ!  ПЭ!  ПЕ! ПЮ</a:t>
            </a:r>
            <a:r>
              <a:rPr lang="ru-RU" b="1" dirty="0" smtClean="0">
                <a:solidFill>
                  <a:schemeClr val="tx1"/>
                </a:solidFill>
              </a:rPr>
              <a:t>!!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ТУ</a:t>
            </a:r>
            <a:r>
              <a:rPr lang="ru-RU" b="1" dirty="0" smtClean="0">
                <a:solidFill>
                  <a:schemeClr val="tx1"/>
                </a:solidFill>
              </a:rPr>
              <a:t>!  ТО!  ТА!  ТЭ!   ТЫ!  ТИ!   ТЯ!  ТЭ!   ТЕ!  ТЮ!!</a:t>
            </a: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b="1" dirty="0">
                <a:solidFill>
                  <a:schemeClr val="tx1"/>
                </a:solidFill>
              </a:rPr>
              <a:t>КУ</a:t>
            </a:r>
            <a:r>
              <a:rPr lang="ru-RU" b="1" dirty="0" smtClean="0">
                <a:solidFill>
                  <a:schemeClr val="tx1"/>
                </a:solidFill>
              </a:rPr>
              <a:t>!  КО! КА!  КЭ!  КЫ!  КИ!  КЯ! КЭ!  КЕ!  КЮ!!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61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2880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Звонкие согласные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208912" cy="482453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БУ! </a:t>
            </a:r>
            <a:r>
              <a:rPr lang="ru-RU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 err="1" smtClean="0">
                <a:solidFill>
                  <a:schemeClr val="tx1"/>
                </a:solidFill>
              </a:rPr>
              <a:t>Бо</a:t>
            </a:r>
            <a:r>
              <a:rPr lang="ru-RU" sz="2800" b="1" dirty="0">
                <a:solidFill>
                  <a:schemeClr val="tx1"/>
                </a:solidFill>
              </a:rPr>
              <a:t>! </a:t>
            </a:r>
            <a:r>
              <a:rPr lang="ru-RU" sz="2800" b="1" dirty="0" smtClean="0">
                <a:solidFill>
                  <a:schemeClr val="tx1"/>
                </a:solidFill>
              </a:rPr>
              <a:t> Ба</a:t>
            </a:r>
            <a:r>
              <a:rPr lang="ru-RU" sz="2800" b="1" dirty="0">
                <a:solidFill>
                  <a:schemeClr val="tx1"/>
                </a:solidFill>
              </a:rPr>
              <a:t>! </a:t>
            </a:r>
            <a:r>
              <a:rPr lang="ru-RU" sz="2800" b="1" dirty="0" smtClean="0">
                <a:solidFill>
                  <a:schemeClr val="tx1"/>
                </a:solidFill>
              </a:rPr>
              <a:t> Бэ!  Бы!  Би!  </a:t>
            </a:r>
            <a:r>
              <a:rPr lang="ru-RU" sz="2800" b="1" dirty="0" err="1" smtClean="0">
                <a:solidFill>
                  <a:schemeClr val="tx1"/>
                </a:solidFill>
              </a:rPr>
              <a:t>Бя</a:t>
            </a:r>
            <a:r>
              <a:rPr lang="ru-RU" sz="2800" b="1" dirty="0" smtClean="0">
                <a:solidFill>
                  <a:schemeClr val="tx1"/>
                </a:solidFill>
              </a:rPr>
              <a:t>!  Бэ!  </a:t>
            </a:r>
            <a:r>
              <a:rPr lang="ru-RU" sz="2800" b="1" dirty="0" err="1" smtClean="0">
                <a:solidFill>
                  <a:schemeClr val="tx1"/>
                </a:solidFill>
              </a:rPr>
              <a:t>Бе</a:t>
            </a:r>
            <a:r>
              <a:rPr lang="ru-RU" sz="2800" b="1" dirty="0" smtClean="0">
                <a:solidFill>
                  <a:schemeClr val="tx1"/>
                </a:solidFill>
              </a:rPr>
              <a:t>!  </a:t>
            </a:r>
            <a:r>
              <a:rPr lang="ru-RU" sz="2800" b="1" dirty="0" err="1" smtClean="0">
                <a:solidFill>
                  <a:schemeClr val="tx1"/>
                </a:solidFill>
              </a:rPr>
              <a:t>Бю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ДУ</a:t>
            </a:r>
            <a:r>
              <a:rPr lang="ru-RU" sz="2800" b="1" dirty="0" smtClean="0">
                <a:solidFill>
                  <a:schemeClr val="tx1"/>
                </a:solidFill>
              </a:rPr>
              <a:t>!  До!  Да! Дэ! </a:t>
            </a:r>
            <a:r>
              <a:rPr lang="ru-RU" sz="2800" b="1" dirty="0" err="1" smtClean="0">
                <a:solidFill>
                  <a:schemeClr val="tx1"/>
                </a:solidFill>
              </a:rPr>
              <a:t>Ды</a:t>
            </a:r>
            <a:r>
              <a:rPr lang="ru-RU" sz="2800" b="1" dirty="0" smtClean="0">
                <a:solidFill>
                  <a:schemeClr val="tx1"/>
                </a:solidFill>
              </a:rPr>
              <a:t>! </a:t>
            </a:r>
            <a:r>
              <a:rPr lang="ru-RU" sz="2800" b="1" dirty="0" err="1" smtClean="0">
                <a:solidFill>
                  <a:schemeClr val="tx1"/>
                </a:solidFill>
              </a:rPr>
              <a:t>Ди</a:t>
            </a:r>
            <a:r>
              <a:rPr lang="ru-RU" sz="2800" b="1" dirty="0" smtClean="0">
                <a:solidFill>
                  <a:schemeClr val="tx1"/>
                </a:solidFill>
              </a:rPr>
              <a:t>! </a:t>
            </a:r>
            <a:r>
              <a:rPr lang="ru-RU" sz="2800" b="1" dirty="0" err="1" smtClean="0">
                <a:solidFill>
                  <a:schemeClr val="tx1"/>
                </a:solidFill>
              </a:rPr>
              <a:t>Дя</a:t>
            </a:r>
            <a:r>
              <a:rPr lang="ru-RU" sz="2800" b="1" dirty="0" smtClean="0">
                <a:solidFill>
                  <a:schemeClr val="tx1"/>
                </a:solidFill>
              </a:rPr>
              <a:t>! Дэ!  Де! </a:t>
            </a:r>
            <a:r>
              <a:rPr lang="ru-RU" sz="2800" b="1" dirty="0" err="1" smtClean="0">
                <a:solidFill>
                  <a:schemeClr val="tx1"/>
                </a:solidFill>
              </a:rPr>
              <a:t>Дю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ГУ!   </a:t>
            </a:r>
            <a:r>
              <a:rPr lang="ru-RU" sz="2800" b="1" dirty="0" err="1" smtClean="0">
                <a:solidFill>
                  <a:schemeClr val="tx1"/>
                </a:solidFill>
              </a:rPr>
              <a:t>Го</a:t>
            </a:r>
            <a:r>
              <a:rPr lang="ru-RU" sz="2800" b="1" dirty="0" smtClean="0">
                <a:solidFill>
                  <a:schemeClr val="tx1"/>
                </a:solidFill>
              </a:rPr>
              <a:t>!    Га!  Гэ!  </a:t>
            </a:r>
            <a:r>
              <a:rPr lang="ru-RU" sz="2800" b="1" dirty="0" err="1" smtClean="0">
                <a:solidFill>
                  <a:schemeClr val="tx1"/>
                </a:solidFill>
              </a:rPr>
              <a:t>Гы</a:t>
            </a:r>
            <a:r>
              <a:rPr lang="ru-RU" sz="2800" b="1" dirty="0" smtClean="0">
                <a:solidFill>
                  <a:schemeClr val="tx1"/>
                </a:solidFill>
              </a:rPr>
              <a:t>!  Ги!  </a:t>
            </a:r>
            <a:r>
              <a:rPr lang="ru-RU" sz="2800" b="1" dirty="0" err="1" smtClean="0">
                <a:solidFill>
                  <a:schemeClr val="tx1"/>
                </a:solidFill>
              </a:rPr>
              <a:t>Гя</a:t>
            </a:r>
            <a:r>
              <a:rPr lang="ru-RU" sz="2800" b="1" dirty="0" smtClean="0">
                <a:solidFill>
                  <a:schemeClr val="tx1"/>
                </a:solidFill>
              </a:rPr>
              <a:t>!  Гэ!   </a:t>
            </a:r>
            <a:r>
              <a:rPr lang="ru-RU" sz="2800" b="1" dirty="0" err="1" smtClean="0">
                <a:solidFill>
                  <a:schemeClr val="tx1"/>
                </a:solidFill>
              </a:rPr>
              <a:t>Ге</a:t>
            </a:r>
            <a:r>
              <a:rPr lang="ru-RU" sz="2800" b="1" dirty="0" smtClean="0">
                <a:solidFill>
                  <a:schemeClr val="tx1"/>
                </a:solidFill>
              </a:rPr>
              <a:t>!  </a:t>
            </a:r>
            <a:r>
              <a:rPr lang="ru-RU" sz="2800" b="1" dirty="0" err="1" smtClean="0">
                <a:solidFill>
                  <a:schemeClr val="tx1"/>
                </a:solidFill>
              </a:rPr>
              <a:t>Гю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РУ</a:t>
            </a:r>
            <a:r>
              <a:rPr lang="ru-RU" sz="2800" b="1" dirty="0" smtClean="0">
                <a:solidFill>
                  <a:schemeClr val="tx1"/>
                </a:solidFill>
              </a:rPr>
              <a:t>!   </a:t>
            </a:r>
            <a:r>
              <a:rPr lang="ru-RU" sz="2800" b="1" dirty="0" err="1" smtClean="0">
                <a:solidFill>
                  <a:schemeClr val="tx1"/>
                </a:solidFill>
              </a:rPr>
              <a:t>Ро</a:t>
            </a:r>
            <a:r>
              <a:rPr lang="ru-RU" sz="2800" b="1" dirty="0" smtClean="0">
                <a:solidFill>
                  <a:schemeClr val="tx1"/>
                </a:solidFill>
              </a:rPr>
              <a:t>!    Ра!  </a:t>
            </a:r>
            <a:r>
              <a:rPr lang="ru-RU" sz="2800" b="1" dirty="0" err="1" smtClean="0">
                <a:solidFill>
                  <a:schemeClr val="tx1"/>
                </a:solidFill>
              </a:rPr>
              <a:t>Рэ</a:t>
            </a:r>
            <a:r>
              <a:rPr lang="ru-RU" sz="2800" b="1" dirty="0" smtClean="0">
                <a:solidFill>
                  <a:schemeClr val="tx1"/>
                </a:solidFill>
              </a:rPr>
              <a:t>!  </a:t>
            </a:r>
            <a:r>
              <a:rPr lang="ru-RU" sz="2800" b="1" dirty="0" err="1" smtClean="0">
                <a:solidFill>
                  <a:schemeClr val="tx1"/>
                </a:solidFill>
              </a:rPr>
              <a:t>Ры</a:t>
            </a:r>
            <a:r>
              <a:rPr lang="ru-RU" sz="2800" b="1" dirty="0" smtClean="0">
                <a:solidFill>
                  <a:schemeClr val="tx1"/>
                </a:solidFill>
              </a:rPr>
              <a:t>!  </a:t>
            </a:r>
            <a:r>
              <a:rPr lang="ru-RU" sz="2800" b="1" dirty="0" err="1" smtClean="0">
                <a:solidFill>
                  <a:schemeClr val="tx1"/>
                </a:solidFill>
              </a:rPr>
              <a:t>Ри</a:t>
            </a:r>
            <a:r>
              <a:rPr lang="ru-RU" sz="2800" b="1" dirty="0" smtClean="0">
                <a:solidFill>
                  <a:schemeClr val="tx1"/>
                </a:solidFill>
              </a:rPr>
              <a:t>! </a:t>
            </a:r>
            <a:r>
              <a:rPr lang="ru-RU" sz="2800" b="1" dirty="0" err="1" smtClean="0">
                <a:solidFill>
                  <a:schemeClr val="tx1"/>
                </a:solidFill>
              </a:rPr>
              <a:t>Ря</a:t>
            </a:r>
            <a:r>
              <a:rPr lang="ru-RU" sz="2800" b="1" dirty="0" smtClean="0">
                <a:solidFill>
                  <a:schemeClr val="tx1"/>
                </a:solidFill>
              </a:rPr>
              <a:t>!  </a:t>
            </a:r>
            <a:r>
              <a:rPr lang="ru-RU" sz="2800" b="1" dirty="0" err="1" smtClean="0">
                <a:solidFill>
                  <a:schemeClr val="tx1"/>
                </a:solidFill>
              </a:rPr>
              <a:t>Рэ</a:t>
            </a:r>
            <a:r>
              <a:rPr lang="ru-RU" sz="2800" b="1" dirty="0" smtClean="0">
                <a:solidFill>
                  <a:schemeClr val="tx1"/>
                </a:solidFill>
              </a:rPr>
              <a:t>!  Ре!  </a:t>
            </a:r>
            <a:r>
              <a:rPr lang="ru-RU" sz="2800" b="1" dirty="0" err="1" smtClean="0">
                <a:solidFill>
                  <a:schemeClr val="tx1"/>
                </a:solidFill>
              </a:rPr>
              <a:t>Рю</a:t>
            </a:r>
            <a:r>
              <a:rPr lang="ru-RU" sz="2800" b="1" dirty="0" smtClean="0">
                <a:solidFill>
                  <a:schemeClr val="tx1"/>
                </a:solidFill>
              </a:rPr>
              <a:t>!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ВУ! и т. д.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ЦУ! и т. д.</a:t>
            </a:r>
          </a:p>
          <a:p>
            <a:endParaRPr lang="ru-RU" sz="2800" dirty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   ЧУ</a:t>
            </a:r>
            <a:r>
              <a:rPr lang="ru-RU" sz="2800" b="1" dirty="0">
                <a:solidFill>
                  <a:schemeClr val="tx1"/>
                </a:solidFill>
              </a:rPr>
              <a:t>!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2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820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Работа над дикцией и артикуляцией в детском хоровом коллективе  </vt:lpstr>
      <vt:lpstr>Развитие дикционных навыков в хоре </vt:lpstr>
      <vt:lpstr>Упражнения для укрепления мышц языка, улучшения его подвижности</vt:lpstr>
      <vt:lpstr>Энергично произносим:</vt:lpstr>
      <vt:lpstr>Для укрепления мышц гортани энергично произносим:</vt:lpstr>
      <vt:lpstr>Проговариваем чётко и понятно</vt:lpstr>
      <vt:lpstr>       Говорим чётко, понятно</vt:lpstr>
      <vt:lpstr>  Глухие согласные. Говорим с хорошим выдохом!</vt:lpstr>
      <vt:lpstr>Звонкие согласные</vt:lpstr>
      <vt:lpstr>Отработка сочетаний звуков</vt:lpstr>
      <vt:lpstr>Артикуляция звуков «Ш — Ж» </vt:lpstr>
      <vt:lpstr>Проговариваем  с чётким движением к последней согласной и усилением последней!!</vt:lpstr>
      <vt:lpstr>Чётко проговариваем первую и выстреливаем последнюю согласную!</vt:lpstr>
      <vt:lpstr>Чётко проговариваем скороговорку</vt:lpstr>
      <vt:lpstr>Скороговорки</vt:lpstr>
      <vt:lpstr>Говори быстро и чётко</vt:lpstr>
      <vt:lpstr> Распевка на чёткость дикции и артикуляции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дикционных навыков в хоре Говорим четко, понятно.</dc:title>
  <dc:creator>admin</dc:creator>
  <cp:lastModifiedBy>1</cp:lastModifiedBy>
  <cp:revision>30</cp:revision>
  <dcterms:created xsi:type="dcterms:W3CDTF">2016-10-13T08:25:36Z</dcterms:created>
  <dcterms:modified xsi:type="dcterms:W3CDTF">2017-08-27T09:56:59Z</dcterms:modified>
</cp:coreProperties>
</file>