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</p:sldMasterIdLst>
  <p:handoutMasterIdLst>
    <p:handoutMasterId r:id="rId33"/>
  </p:handoutMasterIdLst>
  <p:sldIdLst>
    <p:sldId id="256" r:id="rId3"/>
    <p:sldId id="280" r:id="rId4"/>
    <p:sldId id="257" r:id="rId5"/>
    <p:sldId id="258" r:id="rId6"/>
    <p:sldId id="275" r:id="rId7"/>
    <p:sldId id="259" r:id="rId8"/>
    <p:sldId id="281" r:id="rId9"/>
    <p:sldId id="260" r:id="rId10"/>
    <p:sldId id="262" r:id="rId11"/>
    <p:sldId id="282" r:id="rId12"/>
    <p:sldId id="263" r:id="rId13"/>
    <p:sldId id="264" r:id="rId14"/>
    <p:sldId id="278" r:id="rId15"/>
    <p:sldId id="265" r:id="rId16"/>
    <p:sldId id="283" r:id="rId17"/>
    <p:sldId id="266" r:id="rId18"/>
    <p:sldId id="267" r:id="rId19"/>
    <p:sldId id="268" r:id="rId20"/>
    <p:sldId id="284" r:id="rId21"/>
    <p:sldId id="269" r:id="rId22"/>
    <p:sldId id="270" r:id="rId23"/>
    <p:sldId id="271" r:id="rId24"/>
    <p:sldId id="285" r:id="rId25"/>
    <p:sldId id="272" r:id="rId26"/>
    <p:sldId id="273" r:id="rId27"/>
    <p:sldId id="286" r:id="rId28"/>
    <p:sldId id="274" r:id="rId29"/>
    <p:sldId id="287" r:id="rId30"/>
    <p:sldId id="288" r:id="rId31"/>
    <p:sldId id="27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01"/>
    <a:srgbClr val="E4F9FE"/>
    <a:srgbClr val="CCFFCC"/>
    <a:srgbClr val="CCECFF"/>
    <a:srgbClr val="FFFFCC"/>
    <a:srgbClr val="FFFF99"/>
    <a:srgbClr val="E1851F"/>
    <a:srgbClr val="FF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5" autoAdjust="0"/>
  </p:normalViewPr>
  <p:slideViewPr>
    <p:cSldViewPr>
      <p:cViewPr varScale="1">
        <p:scale>
          <a:sx n="90" d="100"/>
          <a:sy n="90" d="100"/>
        </p:scale>
        <p:origin x="-12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67B66C-08CF-4713-A83E-D64E3F11243E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552974-E8C3-4EA9-9AD5-3BB65433D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02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kumimoji="1"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kumimoji="1"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96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6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548C6B-AA32-4F6A-9821-753BABB5BEEE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7A18E118-5F9E-4927-94B7-F4A7E7D97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684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07EF5-54AD-40A0-8BA1-E39BD23FBE0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5F4B2-ACE0-444C-BDFD-380EFC78E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4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0C3E9-5C28-4979-9B4E-30949048304F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8C10C-A7DF-469D-8CCF-1141A6413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1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4B11-4727-47A1-B9EF-CD5BFEDA38EE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20737-97B4-4F94-82E1-9AA31DBB7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42974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C4A5-9D9F-445A-8D69-6AE3F53BFA20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6733-FE7C-4A13-AF98-84F90AB0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09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7DC8D-6204-4769-81B7-F67F1BE0D7C6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731F-F86B-4AFC-8DF8-BE31993A7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6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ADA4-E0EF-4D88-87E4-DE0A19E3A647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F30D4-9A73-43B8-A774-D53FA98DD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3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9D16-11C6-43CC-BCB0-7F0345FED450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047D-F60F-478B-A916-3515D8215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7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9177-F768-4FA2-B8F2-59168CF97BE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FFEED-9ED7-4507-AFAF-FD09E23F8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4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F637-AB4A-4D2A-82ED-CCF450C4641E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334-AF5C-434C-969C-B373839E5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1CACA-B7D4-416A-AEA2-90B660F542FA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5A15-904C-4FFF-9996-8518CB8FB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3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1981-7833-4C01-AC01-7EF0BC5F7957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448B-C88F-4C6D-B4C9-F8A0D4876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5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5B1D-36ED-4635-B145-9255726D8CA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EC890-BAC6-40C3-BA71-09E7115C3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9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7A9F6-D9C4-4DA8-B77F-46949F321A26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78442CE4-7E90-416C-B21A-88568C11C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ransition spd="slow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BE777D-8CC0-4C24-B320-66401626138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5702EC-5BD8-4636-BB5D-DDF7B937C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4"/>
          <p:cNvSpPr>
            <a:spLocks noGrp="1"/>
          </p:cNvSpPr>
          <p:nvPr>
            <p:ph idx="4294967295"/>
          </p:nvPr>
        </p:nvSpPr>
        <p:spPr>
          <a:xfrm>
            <a:off x="539552" y="2420889"/>
            <a:ext cx="8229600" cy="2736304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chemeClr val="bg1"/>
                </a:solidFill>
              </a:rPr>
              <a:t>Эффективность  – принцип соблюдения «Р/РС баланса», где</a:t>
            </a:r>
          </a:p>
          <a:p>
            <a:pPr eaLnBrk="1" hangingPunct="1"/>
            <a:r>
              <a:rPr lang="ru-RU" altLang="ru-RU" sz="3600" dirty="0" smtClean="0">
                <a:solidFill>
                  <a:schemeClr val="bg1"/>
                </a:solidFill>
              </a:rPr>
              <a:t>Р – желаемый РЕЗУЛЬТАТ.</a:t>
            </a:r>
          </a:p>
          <a:p>
            <a:pPr eaLnBrk="1" hangingPunct="1"/>
            <a:r>
              <a:rPr lang="ru-RU" altLang="ru-RU" sz="3600" dirty="0" smtClean="0">
                <a:solidFill>
                  <a:schemeClr val="bg1"/>
                </a:solidFill>
              </a:rPr>
              <a:t>РС – ресурсы и средства</a:t>
            </a:r>
            <a:r>
              <a:rPr lang="ru-RU" altLang="ru-RU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32656"/>
            <a:ext cx="89644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FF0000"/>
                </a:solidFill>
              </a:rPr>
              <a:t>Как соответствовать </a:t>
            </a:r>
            <a:r>
              <a:rPr lang="ru-RU" altLang="ru-RU" sz="4000" b="1" dirty="0" err="1" smtClean="0">
                <a:solidFill>
                  <a:srgbClr val="FF0000"/>
                </a:solidFill>
              </a:rPr>
              <a:t>профстандарту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, и быть эффективным педагогом?</a:t>
            </a:r>
            <a:r>
              <a:rPr lang="ru-RU" altLang="ru-RU" sz="4000" dirty="0" smtClean="0">
                <a:solidFill>
                  <a:srgbClr val="FF0000"/>
                </a:solidFill>
              </a:rPr>
              <a:t>       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371127"/>
            <a:ext cx="35175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3701"/>
                </a:solidFill>
              </a:rPr>
              <a:t>Наталья Лосева</a:t>
            </a:r>
          </a:p>
          <a:p>
            <a:endParaRPr lang="ru-RU" sz="1050" i="1" dirty="0" smtClean="0">
              <a:solidFill>
                <a:srgbClr val="FF3701"/>
              </a:solidFill>
            </a:endParaRPr>
          </a:p>
          <a:p>
            <a:r>
              <a:rPr lang="ru-RU" sz="2000" i="1" dirty="0" smtClean="0">
                <a:solidFill>
                  <a:srgbClr val="FF3701"/>
                </a:solidFill>
              </a:rPr>
              <a:t>Директор, преподаватель </a:t>
            </a:r>
          </a:p>
          <a:p>
            <a:r>
              <a:rPr lang="ru-RU" sz="2000" i="1" dirty="0" smtClean="0">
                <a:solidFill>
                  <a:srgbClr val="FF3701"/>
                </a:solidFill>
              </a:rPr>
              <a:t>ГБПОУ «УМТ»</a:t>
            </a:r>
            <a:endParaRPr lang="ru-RU" sz="2000" i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Наташа\Desktop\педсовет самообразование\kovi_navyk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37" y="-27384"/>
            <a:ext cx="5150346" cy="68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9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500313"/>
            <a:ext cx="8229600" cy="4357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Навык 3 есть </a:t>
            </a:r>
            <a:r>
              <a:rPr lang="ru-RU" altLang="ru-RU" sz="2000" b="1" i="1" smtClean="0">
                <a:solidFill>
                  <a:srgbClr val="993300"/>
                </a:solidFill>
              </a:rPr>
              <a:t>управление временем </a:t>
            </a:r>
            <a:r>
              <a:rPr lang="ru-RU" altLang="ru-RU" sz="2000" b="1" smtClean="0">
                <a:solidFill>
                  <a:srgbClr val="002060"/>
                </a:solidFill>
              </a:rPr>
              <a:t>и организация действий на основе приоритетов.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Управление временем основывается на </a:t>
            </a:r>
            <a:r>
              <a:rPr lang="ru-RU" altLang="ru-RU" sz="2000" b="1" i="1" smtClean="0">
                <a:solidFill>
                  <a:srgbClr val="993300"/>
                </a:solidFill>
              </a:rPr>
              <a:t>дисциплинированности </a:t>
            </a:r>
            <a:r>
              <a:rPr lang="ru-RU" altLang="ru-RU" sz="2000" b="1" smtClean="0">
                <a:solidFill>
                  <a:srgbClr val="002060"/>
                </a:solidFill>
              </a:rPr>
              <a:t>(«дисциплина» в переводе с латыни -  «учение», что означает быть последователем определенного учения, философии, системы принципов, ценностей, высокой цели или человека, с которым эта цель ассоциируется).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Важно уметь выстраивать приоритеты в информационной лавине.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002060"/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042988" y="549275"/>
            <a:ext cx="7416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800000"/>
                </a:solidFill>
              </a:rPr>
              <a:t>                                                   </a:t>
            </a:r>
            <a:r>
              <a:rPr lang="ru-RU" altLang="ru-RU" sz="2000" b="1">
                <a:solidFill>
                  <a:srgbClr val="800000"/>
                </a:solidFill>
              </a:rPr>
              <a:t>3 навык.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800000"/>
                </a:solidFill>
              </a:rPr>
              <a:t>      УПРАВЛЕНИЕ ВРЕМЕНЕМ, ВЫСТРАИВАНИЕ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800000"/>
                </a:solidFill>
              </a:rPr>
              <a:t>      ПРИОРИТЕТОВ В ИНФОРМАЦИОННЫХ ПОТОКАХ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/>
              <a:t>        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-171400"/>
            <a:ext cx="8229600" cy="1643074"/>
          </a:xfrm>
          <a:prstGeom prst="rect">
            <a:avLst/>
          </a:prstGeom>
          <a:ln>
            <a:round/>
            <a:headEnd/>
            <a:tailEnd/>
          </a:ln>
          <a:ex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400" kern="1200" dirty="0" smtClean="0">
                <a:ln w="6350">
                  <a:noFill/>
                </a:ln>
                <a:solidFill>
                  <a:srgbClr val="99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Матрица управления временем</a:t>
            </a:r>
            <a:endParaRPr lang="ru-RU" sz="4400" kern="1200" dirty="0">
              <a:ln w="6350">
                <a:noFill/>
              </a:ln>
              <a:solidFill>
                <a:srgbClr val="9933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3335" name="Group 2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6088174"/>
              </p:ext>
            </p:extLst>
          </p:nvPr>
        </p:nvGraphicFramePr>
        <p:xfrm>
          <a:off x="642938" y="1628800"/>
          <a:ext cx="8249542" cy="4968552"/>
        </p:xfrm>
        <a:graphic>
          <a:graphicData uri="http://schemas.openxmlformats.org/drawingml/2006/table">
            <a:tbl>
              <a:tblPr/>
              <a:tblGrid>
                <a:gridCol w="572261"/>
                <a:gridCol w="3724687"/>
                <a:gridCol w="3952594"/>
              </a:tblGrid>
              <a:tr h="40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                    СРОЧНЫЕ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                НЕСРОЧНЫЕ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96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      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       Дела: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Действия по выходу из критической ситуации. Неотложные проблемы. Проекты с горящим сроком исполнения.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                           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                        Дела: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Профилактические действия, поддержание РС. Установление связей. Поиск новых возможностей. Планирование. Восстановление сил.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2463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                             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                         Дела: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Посторонние разговоры и телеф.звонки. Какая-то корреспонденция, какие-то сообщения. Некоторые встречи. Распространенные виды деятельности.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                           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                       Дела: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Мелочи, отнимающие время.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Бесцельное плавание в потоках инф-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ии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,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т.ч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. интернет-общение, общение по телефону.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Дела, за которые несут (или могут нести ответственность) другие люди.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</a:rPr>
                        <a:t>Пустая потеря времени.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8229600" cy="1643074"/>
          </a:xfrm>
          <a:prstGeom prst="rect">
            <a:avLst/>
          </a:prstGeom>
          <a:ln>
            <a:round/>
            <a:headEnd/>
            <a:tailEnd/>
          </a:ln>
          <a:ex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400" kern="1200" dirty="0" smtClean="0">
                <a:ln w="6350">
                  <a:noFill/>
                </a:ln>
                <a:solidFill>
                  <a:srgbClr val="99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Матрица управления временем</a:t>
            </a:r>
            <a:endParaRPr lang="ru-RU" sz="4400" kern="1200" dirty="0">
              <a:ln w="6350">
                <a:noFill/>
              </a:ln>
              <a:solidFill>
                <a:srgbClr val="9933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684213" y="549275"/>
            <a:ext cx="8208962" cy="1295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/>
              <a:t>                                </a:t>
            </a:r>
            <a:r>
              <a:rPr lang="ru-RU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СТИЛИ УПРАВЛЕНИЯ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(СОБОЙ, ВРЕМЕНЕМ, ОРГАНИЗАЦИЕЙ)</a:t>
            </a:r>
          </a:p>
          <a:p>
            <a:pPr>
              <a:spcBef>
                <a:spcPct val="50000"/>
              </a:spcBef>
              <a:defRPr/>
            </a:pPr>
            <a:endParaRPr lang="ru-RU" sz="1000" b="1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39750" y="2133600"/>
            <a:ext cx="4105275" cy="2200275"/>
          </a:xfrm>
          <a:prstGeom prst="rect">
            <a:avLst/>
          </a:prstGeom>
          <a:solidFill>
            <a:srgbClr val="E4F9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993300"/>
                </a:solidFill>
              </a:rPr>
              <a:t>            </a:t>
            </a:r>
            <a:r>
              <a:rPr lang="ru-RU" altLang="ru-RU" sz="1800" b="1" dirty="0">
                <a:solidFill>
                  <a:srgbClr val="993300"/>
                </a:solidFill>
              </a:rPr>
              <a:t>1. </a:t>
            </a:r>
            <a:r>
              <a:rPr lang="ru-RU" altLang="ru-RU" sz="1800" b="1" u="sng" dirty="0" smtClean="0">
                <a:solidFill>
                  <a:srgbClr val="993300"/>
                </a:solidFill>
              </a:rPr>
              <a:t>Кризис-лидер</a:t>
            </a:r>
            <a:endParaRPr lang="ru-RU" altLang="ru-RU" sz="1800" b="1" u="sng" dirty="0">
              <a:solidFill>
                <a:srgbClr val="9933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                          Результаты: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Стресс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Профессиональное выгорание.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Управление в условиях кризиса.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Постоянный пожар и вечный бой</a:t>
            </a:r>
          </a:p>
        </p:txBody>
      </p:sp>
      <p:sp>
        <p:nvSpPr>
          <p:cNvPr id="15383" name="Text Box 25"/>
          <p:cNvSpPr txBox="1">
            <a:spLocks noChangeArrowheads="1"/>
          </p:cNvSpPr>
          <p:nvPr/>
        </p:nvSpPr>
        <p:spPr bwMode="auto">
          <a:xfrm>
            <a:off x="4859338" y="198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859338" y="198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4427538" y="2117884"/>
            <a:ext cx="4392934" cy="2215991"/>
          </a:xfrm>
          <a:prstGeom prst="rect">
            <a:avLst/>
          </a:prstGeom>
          <a:solidFill>
            <a:srgbClr val="E4F9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993300"/>
                </a:solidFill>
              </a:rPr>
              <a:t>       </a:t>
            </a:r>
            <a:r>
              <a:rPr lang="ru-RU" altLang="ru-RU" sz="1800" b="1" dirty="0">
                <a:solidFill>
                  <a:srgbClr val="993300"/>
                </a:solidFill>
              </a:rPr>
              <a:t>2. </a:t>
            </a:r>
            <a:r>
              <a:rPr lang="ru-RU" altLang="ru-RU" sz="1800" b="1" u="sng" dirty="0">
                <a:solidFill>
                  <a:srgbClr val="993300"/>
                </a:solidFill>
              </a:rPr>
              <a:t>Эффективный </a:t>
            </a:r>
            <a:r>
              <a:rPr lang="ru-RU" altLang="ru-RU" sz="1800" b="1" u="sng" dirty="0" smtClean="0">
                <a:solidFill>
                  <a:srgbClr val="993300"/>
                </a:solidFill>
              </a:rPr>
              <a:t>лидер</a:t>
            </a:r>
            <a:endParaRPr lang="ru-RU" altLang="ru-RU" sz="1800" b="1" u="sng" dirty="0">
              <a:solidFill>
                <a:srgbClr val="9933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                          Результаты: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Видение перспективы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Равновесие.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Управление и контроль ситуации.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Редкое возникновение </a:t>
            </a:r>
            <a:r>
              <a:rPr lang="ru-RU" altLang="ru-RU" sz="1600" b="1" dirty="0" err="1"/>
              <a:t>кризисн.сит</a:t>
            </a:r>
            <a:r>
              <a:rPr lang="ru-RU" altLang="ru-RU" sz="1600" b="1" dirty="0"/>
              <a:t>-й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539750" y="4413250"/>
            <a:ext cx="4176713" cy="2468563"/>
          </a:xfrm>
          <a:prstGeom prst="rect">
            <a:avLst/>
          </a:prstGeom>
          <a:solidFill>
            <a:srgbClr val="E4F9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/>
              <a:t>   </a:t>
            </a:r>
            <a:r>
              <a:rPr lang="ru-RU" altLang="ru-RU" sz="1800" b="1" u="sng" dirty="0">
                <a:solidFill>
                  <a:srgbClr val="993300"/>
                </a:solidFill>
              </a:rPr>
              <a:t>3. Безответственный </a:t>
            </a:r>
            <a:r>
              <a:rPr lang="ru-RU" altLang="ru-RU" sz="1800" b="1" u="sng" dirty="0" smtClean="0">
                <a:solidFill>
                  <a:srgbClr val="993300"/>
                </a:solidFill>
              </a:rPr>
              <a:t>лидер</a:t>
            </a:r>
            <a:endParaRPr lang="ru-RU" altLang="ru-RU" sz="1600" b="1" u="sng" dirty="0">
              <a:solidFill>
                <a:srgbClr val="9933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                          Результаты: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Концентрация на краткосрочном.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Репутация хамелеона.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Ощущение жертвы, не владеющей собой.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600" b="1" dirty="0"/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4716463" y="4413250"/>
            <a:ext cx="4176712" cy="2444750"/>
          </a:xfrm>
          <a:prstGeom prst="rect">
            <a:avLst/>
          </a:prstGeom>
          <a:solidFill>
            <a:srgbClr val="E4F9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rgbClr val="993300"/>
                </a:solidFill>
              </a:rPr>
              <a:t>   4. Беспомощный </a:t>
            </a:r>
            <a:r>
              <a:rPr lang="ru-RU" altLang="ru-RU" sz="1800" b="1" u="sng" dirty="0" smtClean="0">
                <a:solidFill>
                  <a:srgbClr val="993300"/>
                </a:solidFill>
              </a:rPr>
              <a:t>лидер</a:t>
            </a:r>
            <a:endParaRPr lang="ru-RU" altLang="ru-RU" sz="1800" b="1" u="sng" dirty="0">
              <a:solidFill>
                <a:srgbClr val="9933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                          Результаты: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Полная безответственность.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Увольнение с работы.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Зависимость в основных вопросах от других лиц или организаций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6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 animBg="1"/>
      <p:bldP spid="49176" grpId="0" animBg="1"/>
      <p:bldP spid="49181" grpId="0" animBg="1"/>
      <p:bldP spid="49181" grpId="1" animBg="1"/>
      <p:bldP spid="49182" grpId="0" animBg="1"/>
      <p:bldP spid="491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8229600" cy="1643074"/>
          </a:xfrm>
          <a:prstGeom prst="rect">
            <a:avLst/>
          </a:prstGeom>
          <a:ln>
            <a:round/>
            <a:headEnd/>
            <a:tailEnd/>
          </a:ln>
          <a:ex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400" kern="1200" dirty="0" smtClean="0">
                <a:ln w="6350">
                  <a:noFill/>
                </a:ln>
                <a:solidFill>
                  <a:srgbClr val="99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Навык 3  является вашей личной победой, если -</a:t>
            </a:r>
            <a:endParaRPr lang="ru-RU" sz="4400" kern="1200" dirty="0">
              <a:ln w="6350">
                <a:noFill/>
              </a:ln>
              <a:solidFill>
                <a:srgbClr val="9933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395288" y="2420938"/>
            <a:ext cx="8229600" cy="3500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Вы умеете управлять временем, концентрировать усилия на делах Квадрата 2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Говоря «ДА» важным приоритетам Квадрата 2, умеете говорить «НЕТ» другим, порой даже срочным делам.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Используете метод делегирования, отдаете предпочтение делегированию управления над делегированием исполнения.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Не используете стиль «Управление по слухам», умеете выстраивать приоритеты в потоке информации, умеете структурировать информацию.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Наташа\Desktop\педсовет самообразование\kovi_navyk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16" y="-27384"/>
            <a:ext cx="68853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0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500313"/>
            <a:ext cx="8229600" cy="416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Выиграл/ Выиграл» - это общая философия эффективного взаимодействия между людьми.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Данная установка означает, что все договоренности и решения обоюдно выгодны и удовлетворяют обе стороны.</a:t>
            </a: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При принятии решения типа «Выиграл/Выиграл» обе стороны бывают довольны и привержены принятому плану действий.</a:t>
            </a:r>
          </a:p>
          <a:p>
            <a:pPr eaLnBrk="1" hangingPunct="1">
              <a:lnSpc>
                <a:spcPct val="80000"/>
              </a:lnSpc>
            </a:pP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Для людей с данной установкой жизнь представляется ареной для сотрудничества.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Данная установка основана на идее: «успех одного человека не должен достигаться за счет другого и не исключает успеха другого»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00206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813593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Навык 4.   Стратегия «Выиграл / Выиграл»</a:t>
            </a: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      </a:t>
            </a:r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(принцип межличностного лидерства)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43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539750" y="2276475"/>
            <a:ext cx="8229600" cy="416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993300"/>
                </a:solidFill>
              </a:rPr>
              <a:t>«Выиграл/Проиграл»</a:t>
            </a:r>
            <a:r>
              <a:rPr lang="ru-RU" altLang="ru-RU" sz="1800" b="1" smtClean="0">
                <a:solidFill>
                  <a:srgbClr val="002060"/>
                </a:solidFill>
              </a:rPr>
              <a:t> - оправдано в ситуации истинной конкуренции и отсутствия доверия. Исключает сотрудничество. Люди с данной установкой склонны использовать собственные положение, власть, состояние или личные качества, чтобы добиться своего.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993300"/>
                </a:solidFill>
              </a:rPr>
              <a:t>«Проиграл/ Выиграл»</a:t>
            </a:r>
            <a:r>
              <a:rPr lang="ru-RU" altLang="ru-RU" sz="1800" b="1" smtClean="0">
                <a:solidFill>
                  <a:srgbClr val="002060"/>
                </a:solidFill>
              </a:rPr>
              <a:t> - Предполагает отсутствие требований, ожиданий, представлений о будущем. Люди с данной установкой представляют себя миротворцами и готовыми пойти на всё ради сохранения мира, по сути готовы угождать или ублажать.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993300"/>
                </a:solidFill>
              </a:rPr>
              <a:t>«Проиграл/ Проиграл»</a:t>
            </a:r>
            <a:r>
              <a:rPr lang="ru-RU" altLang="ru-RU" sz="1800" b="1" smtClean="0">
                <a:solidFill>
                  <a:srgbClr val="002060"/>
                </a:solidFill>
              </a:rPr>
              <a:t> - философия конфликта двух сторон, философия войны. Характерна для людей,  сконцентрированных на образе врага.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993300"/>
                </a:solidFill>
              </a:rPr>
              <a:t>«Выиграл»</a:t>
            </a:r>
            <a:r>
              <a:rPr lang="ru-RU" altLang="ru-RU" sz="1800" b="1" smtClean="0">
                <a:solidFill>
                  <a:srgbClr val="002060"/>
                </a:solidFill>
              </a:rPr>
              <a:t> - характерна для человека, мыслящего категориями собственных интересов, предоставляя возможность другим самим заботиться о себе.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smtClean="0">
              <a:solidFill>
                <a:srgbClr val="002060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16013" y="620713"/>
            <a:ext cx="7272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Альтернативные установки взаимодействия.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35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500313"/>
            <a:ext cx="8229600" cy="416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Вы умеете строить отношения, основанные на высоком доверии.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Ваше умение находит воплощение в соглашениях с людьми.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Вы умеете работать в команде, принимать групповые решения.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Во взаимодействии с людьми Вы отказались от таких неэффективных позиций, как «диктатор», «жертва» и принимаете позицию «партнер».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16013" y="549275"/>
            <a:ext cx="7272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Навык 4  является Вашей общественной победой, если -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45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Наташа\Desktop\педсовет самообразование\kovi_navyk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83" y="16994"/>
            <a:ext cx="6841005" cy="68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6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ша\Desktop\педсовет самообразование\kovi_navy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80963"/>
            <a:ext cx="6659562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07950" y="2636838"/>
            <a:ext cx="25193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FF0000"/>
                </a:solidFill>
              </a:rPr>
              <a:t>Понятие </a:t>
            </a:r>
            <a:r>
              <a:rPr lang="ru-RU" altLang="ru-RU" sz="2000" b="1">
                <a:solidFill>
                  <a:srgbClr val="FF0000"/>
                </a:solidFill>
              </a:rPr>
              <a:t>ПРОАКТИВНОСТЬ</a:t>
            </a:r>
            <a:r>
              <a:rPr lang="ru-RU" altLang="ru-RU" sz="2000">
                <a:solidFill>
                  <a:srgbClr val="FF0000"/>
                </a:solidFill>
              </a:rPr>
              <a:t> включает в себя два слагаемых: </a:t>
            </a:r>
            <a:r>
              <a:rPr lang="ru-RU" altLang="ru-RU" sz="2000" b="1">
                <a:solidFill>
                  <a:srgbClr val="FF0000"/>
                </a:solidFill>
              </a:rPr>
              <a:t>активность</a:t>
            </a:r>
            <a:r>
              <a:rPr lang="ru-RU" altLang="ru-RU" sz="2000">
                <a:solidFill>
                  <a:srgbClr val="FF0000"/>
                </a:solidFill>
              </a:rPr>
              <a:t> и </a:t>
            </a:r>
            <a:r>
              <a:rPr lang="ru-RU" altLang="ru-RU" sz="2000" b="1">
                <a:solidFill>
                  <a:srgbClr val="FF0000"/>
                </a:solidFill>
              </a:rPr>
              <a:t>ответственность.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611188" y="2852738"/>
            <a:ext cx="8229600" cy="3744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Принцип «стремитесь понять» означает больше, чем регистрацию, отражение или даже понимание произносимых слов. (По оценкам экспертов в области общения, через слова передается лишь 10 % информации, 30 % передается через интонацию и 60 % - через язык мимики и жестов).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          </a:t>
            </a:r>
            <a:r>
              <a:rPr lang="ru-RU" altLang="ru-RU" sz="2000" b="1" dirty="0" err="1" smtClean="0">
                <a:solidFill>
                  <a:srgbClr val="002060"/>
                </a:solidFill>
              </a:rPr>
              <a:t>Т.о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., при эмпатическом слушании мы слушаем не только смысл, но и чувства, мы «слушаем» поведение человека.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</a:rPr>
              <a:t> Принцип «быть понятым» заключается в последовательности трёх понятий: </a:t>
            </a:r>
            <a:r>
              <a:rPr lang="ru-RU" altLang="ru-RU" sz="2000" b="1" dirty="0" err="1" smtClean="0">
                <a:solidFill>
                  <a:srgbClr val="002060"/>
                </a:solidFill>
              </a:rPr>
              <a:t>этос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, пафос и логос (древнегреческая философская концепция общения).</a:t>
            </a:r>
            <a:endParaRPr lang="ru-RU" alt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16013" y="188640"/>
            <a:ext cx="72723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Навык 5.</a:t>
            </a:r>
            <a:r>
              <a:rPr lang="en-US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ЭФФЕКТИВНОЕ 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ВЗАИМОДЕЙСТВИЕ   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Сначала стремитесь понять, потом быть понятым!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(Принцип эмпатического общения – основа эффективного взаимодействия)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56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500313"/>
            <a:ext cx="8229600" cy="416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993300"/>
                </a:solidFill>
              </a:rPr>
              <a:t>Этос (</a:t>
            </a:r>
            <a:r>
              <a:rPr lang="ru-RU" altLang="ru-RU" sz="2000" b="1" smtClean="0">
                <a:solidFill>
                  <a:srgbClr val="002060"/>
                </a:solidFill>
              </a:rPr>
              <a:t>др.гр. – нравственность) – Ваша личная надежность, вера других в Вашу цельность и компетентность Это доверие, которое Вы внушаете.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993300"/>
                </a:solidFill>
              </a:rPr>
              <a:t>Пафос</a:t>
            </a:r>
            <a:r>
              <a:rPr lang="ru-RU" altLang="ru-RU" sz="2000" b="1" smtClean="0">
                <a:solidFill>
                  <a:srgbClr val="002060"/>
                </a:solidFill>
              </a:rPr>
              <a:t> (р.гр. – душевное переживание) – это эмпатическая, эмоциональная сторона, чувство. Это означает, что Вы настроены на эмоциональную волну, посылаемую другим человекам.</a:t>
            </a: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993300"/>
                </a:solidFill>
              </a:rPr>
              <a:t>Логос </a:t>
            </a:r>
            <a:r>
              <a:rPr lang="ru-RU" altLang="ru-RU" sz="2000" b="1" smtClean="0">
                <a:solidFill>
                  <a:srgbClr val="002060"/>
                </a:solidFill>
              </a:rPr>
              <a:t>(др.гр. – слово, смысл) – это логика, рациональная сторона выражения своих взглядов.</a:t>
            </a:r>
          </a:p>
          <a:p>
            <a:pPr eaLnBrk="1" hangingPunct="1">
              <a:lnSpc>
                <a:spcPct val="80000"/>
              </a:lnSpc>
            </a:pP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При отработке НАВЫКА 5   следует обратить внимание на последовательность: этос, пафос, логос – Ваша индивидуальность, Ваши чувства и только затем смысл Вашего изложения.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00206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16013" y="549275"/>
            <a:ext cx="7272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Суть принципа последовательности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66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539750" y="2349500"/>
            <a:ext cx="8229600" cy="416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У Вас получается взглянуть на мир глазами другого человека.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Вы сумели отказаться от неуместного использования автобиографических ответов, собственных проекций собственного опыта на чужую жизнь: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     выпытывании, оценок, советов, интерпретаций.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8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Во взаимодействии у Вас получается использовать фразы, звучащие примерно в следующем ключе:     </a:t>
            </a:r>
            <a:r>
              <a:rPr lang="ru-RU" altLang="ru-RU" sz="1800" i="1" smtClean="0">
                <a:solidFill>
                  <a:srgbClr val="002060"/>
                </a:solidFill>
              </a:rPr>
              <a:t>«Правильно ли я понимаю ВАС, Вашу точку зрения,  то, что Вас беспокоит?» , «Я ценю Ваше мнение»,  Давайте оценим вместе, насколько Вам подходят мои предложения».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 эмпатическом взаимодействии очень важно </a:t>
            </a:r>
            <a:r>
              <a:rPr lang="ru-RU" altLang="ru-RU" sz="2000" b="1" u="sng" smtClean="0">
                <a:solidFill>
                  <a:srgbClr val="002060"/>
                </a:solidFill>
              </a:rPr>
              <a:t>внимание к мелочам. </a:t>
            </a:r>
            <a:r>
              <a:rPr lang="ru-RU" altLang="ru-RU" sz="2000" b="1" smtClean="0">
                <a:solidFill>
                  <a:srgbClr val="002060"/>
                </a:solidFill>
              </a:rPr>
              <a:t>Небольшие знаки внимания и проявления доброго заботливого отношения имеют большое значение!</a:t>
            </a:r>
            <a:endParaRPr lang="ru-RU" altLang="ru-RU" sz="1000" smtClean="0">
              <a:solidFill>
                <a:srgbClr val="002060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16013" y="549275"/>
            <a:ext cx="7272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Навык 5 является Вашей общественной победой, если -</a:t>
            </a:r>
            <a:endParaRPr lang="ru-RU" sz="24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76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Наташа\Desktop\педсовет самообразование\kovi_navyk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2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500313"/>
            <a:ext cx="8229600" cy="416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Человек в команде – часть целого, при этом ЦЕЛОЕ – больше суммы его частей.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Суть эффективного сорудничества заключается в том, чтобы ценить различия – уважать их. Совершенствовать сильные стороны и компенсировать слабые.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Ключ к тому, чтобы ценить различия, содержится в осознании того, что все люди видят мир не таким, каков он есть, а таким, каковы они сами.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smtClean="0">
              <a:solidFill>
                <a:srgbClr val="00206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16013" y="549275"/>
            <a:ext cx="7272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Навык 6.   Эффективное сотрудничество</a:t>
            </a:r>
            <a:endParaRPr lang="ru-RU" sz="24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86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500313"/>
            <a:ext cx="8229600" cy="416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Вы научились ценить отличия.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У Вас получается понять интересы, лежащие в основе позиции другого человека и продемонстрировать творческий взаимовыгодный подход к проблеме с учетом его интересов.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У Вас получается увидеть в разногласиях не конфликт, а возможность с разных точек зрения взглянуть на решение проблемы, возможность развиваться самому.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                  </a:t>
            </a:r>
            <a:r>
              <a:rPr lang="ru-RU" altLang="ru-RU" sz="2400" b="1" i="1" smtClean="0">
                <a:solidFill>
                  <a:srgbClr val="002060"/>
                </a:solidFill>
              </a:rPr>
              <a:t>РАЗНОГЛАСИЯ - НАШИ ДРУЗЬЯ!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i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16013" y="549275"/>
            <a:ext cx="7272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Навык 6 является Вашей общественной победой, если -</a:t>
            </a:r>
            <a:endParaRPr lang="ru-RU" sz="24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96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Наташа\Desktop\педсовет самообразование\kovi_navyk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123798" cy="6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5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500313"/>
            <a:ext cx="8229600" cy="4168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Навык 7 требует выделять время для «заточки пилы». Он замыкает в кольцо все остальные навыки, т.к. именно благодаря ему их применение становится возможным.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Навык 7 – это Ваши личные ресурсы и средства. Он поддерживает и развивает самый ценный Ваш ресурс – </a:t>
            </a:r>
            <a:r>
              <a:rPr lang="ru-RU" altLang="ru-RU" sz="2400" b="1" smtClean="0">
                <a:solidFill>
                  <a:srgbClr val="993300"/>
                </a:solidFill>
              </a:rPr>
              <a:t>ВАС САМОГО</a:t>
            </a:r>
            <a:r>
              <a:rPr lang="ru-RU" altLang="ru-RU" sz="2400" b="1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Навык 7 обновляет четыре измерения Вашей натуры – физическое, духовное, интеллектуальное и социально-эмоциональное.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smtClean="0">
              <a:solidFill>
                <a:srgbClr val="00206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16013" y="549275"/>
            <a:ext cx="7272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Навык 7. САМОРАЗВИТИЕ 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(Затачивайте пилу!)     </a:t>
            </a:r>
            <a:endParaRPr lang="ru-RU" sz="2400" b="1" i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307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YandexDisk\Скриншоты\2017-06-09_10-26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06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YandexDisk\Скриншоты\2017-06-09_10-30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36" y="0"/>
            <a:ext cx="7776864" cy="683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3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500313"/>
            <a:ext cx="8229600" cy="4357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Самый важный навык человека, высокоэффективного в любых обстоятельствах.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Означает, что будучи людьми, мы несем ответственность за свою собственную жизнь. Наше поведение зависит от наших решений, а не от нашего окружения. Мы можем подчинять наши чувства нашим ценностям. Мы инициируем происходящее и несем за это ответственность.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Высокоэффективные люди не уклоняются от ответственности. Они не объясняют свое поведение обстоятельствами и непростой ситуацией. Их поведение есть продукт их собственного сознательного выбора, базирующегося на ценностях, а не продукт окружающих условий, основанный на чувствах.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042988" y="417513"/>
            <a:ext cx="69135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                                 </a:t>
            </a:r>
            <a:r>
              <a:rPr lang="ru-RU" altLang="ru-RU" sz="3600" b="1">
                <a:solidFill>
                  <a:srgbClr val="800000"/>
                </a:solidFill>
              </a:rPr>
              <a:t>1 навык.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800000"/>
                </a:solidFill>
              </a:rPr>
              <a:t>          ПРОАКТИВНОСТЬ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</a:rPr>
              <a:t>         (сила духа, сила характера, сила Я)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986" y="404664"/>
            <a:ext cx="864096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Вдохновляющие утренние вопросы  </a:t>
            </a:r>
            <a:endParaRPr lang="ru-RU" sz="2800" b="1" dirty="0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r>
              <a:rPr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Энтони </a:t>
            </a:r>
            <a:r>
              <a:rPr lang="ru-RU" sz="28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Роббинса</a:t>
            </a:r>
            <a:endParaRPr lang="ru-RU" sz="28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endParaRPr lang="ru-RU" sz="1100" dirty="0" smtClean="0"/>
          </a:p>
          <a:p>
            <a:r>
              <a:rPr lang="ru-RU" sz="1600" dirty="0" smtClean="0"/>
              <a:t>1</a:t>
            </a:r>
            <a:r>
              <a:rPr lang="ru-RU" sz="1600" dirty="0"/>
              <a:t>.	Что в моей жизни сейчас делает меня счастливым?</a:t>
            </a:r>
          </a:p>
          <a:p>
            <a:r>
              <a:rPr lang="ru-RU" sz="1600" dirty="0"/>
              <a:t>Что в этом делает меня счастливым? Какие ощущения это у меня вызывает</a:t>
            </a:r>
            <a:r>
              <a:rPr lang="ru-RU" sz="1600" dirty="0" smtClean="0"/>
              <a:t>?</a:t>
            </a:r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pPr marL="342900" indent="-342900">
              <a:buAutoNum type="arabicPeriod" startAt="2"/>
            </a:pPr>
            <a:r>
              <a:rPr lang="ru-RU" sz="1600" dirty="0" smtClean="0"/>
              <a:t>Что </a:t>
            </a:r>
            <a:r>
              <a:rPr lang="ru-RU" sz="1600" dirty="0"/>
              <a:t>в жизни заставляет меня испытывать энтузиазм? Что в этом </a:t>
            </a:r>
            <a:r>
              <a:rPr lang="ru-RU" sz="1600" dirty="0" smtClean="0"/>
              <a:t>заставляет</a:t>
            </a:r>
          </a:p>
          <a:p>
            <a:r>
              <a:rPr lang="ru-RU" sz="1600" dirty="0" smtClean="0"/>
              <a:t>меня </a:t>
            </a:r>
            <a:r>
              <a:rPr lang="ru-RU" sz="1600" dirty="0"/>
              <a:t>испытывать энтузиазм? Какие ощущения это у меня вызывает?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3.	Чем в своей жизни я сейчас горжусь? Что в этом заставляет меня гордиться? Какие ощущения это у меня вызывает?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4.	За что в своей жизни я сейчас благодарен? Что в этом заставляет меня чувствовать благодарность?  Какие ощущения это у меня вызывает?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5.	Что прямо сейчас в моей жизни больше всего доставляет мне удовольствие? Что в этом доставляет мне удовольствие? Какие ощущения это у меня вызывает?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6.	На что я нацелен в своей жизни прямо сейчас?</a:t>
            </a:r>
          </a:p>
          <a:p>
            <a:r>
              <a:rPr lang="ru-RU" sz="1600" dirty="0"/>
              <a:t>Что в этом делает меня столь направленным? Какие ощущения это у меня вызывает?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7.	Кого я люблю? Кто любит меня? Что в этом заставляет меня любить? Какие ощущения это у меня вызывает</a:t>
            </a:r>
            <a:r>
              <a:rPr lang="ru-RU" sz="1600" dirty="0" smtClean="0"/>
              <a:t>?</a:t>
            </a:r>
            <a:endParaRPr lang="ru-RU" sz="16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8229600" cy="1643074"/>
          </a:xfrm>
          <a:prstGeom prst="rect">
            <a:avLst/>
          </a:prstGeom>
          <a:ln>
            <a:round/>
            <a:headEnd/>
            <a:tailEnd/>
          </a:ln>
          <a:ex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400" kern="1200" dirty="0" smtClean="0">
                <a:ln w="6350">
                  <a:noFill/>
                </a:ln>
                <a:solidFill>
                  <a:srgbClr val="99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ВЫ -  </a:t>
            </a:r>
            <a:r>
              <a:rPr lang="ru-RU" sz="4400" kern="1200" dirty="0" err="1" smtClean="0">
                <a:ln w="6350">
                  <a:noFill/>
                </a:ln>
                <a:solidFill>
                  <a:srgbClr val="99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проактивны</a:t>
            </a:r>
            <a:r>
              <a:rPr lang="ru-RU" sz="4400" kern="1200" dirty="0" smtClean="0">
                <a:ln w="6350">
                  <a:noFill/>
                </a:ln>
                <a:solidFill>
                  <a:srgbClr val="99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или </a:t>
            </a:r>
            <a:r>
              <a:rPr lang="ru-RU" sz="4400" kern="1200" dirty="0" err="1" smtClean="0">
                <a:ln w="6350">
                  <a:noFill/>
                </a:ln>
                <a:solidFill>
                  <a:srgbClr val="99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реактивны</a:t>
            </a:r>
            <a:r>
              <a:rPr lang="ru-RU" sz="4400" kern="1200" dirty="0" smtClean="0">
                <a:ln w="6350">
                  <a:noFill/>
                </a:ln>
                <a:solidFill>
                  <a:srgbClr val="99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?!</a:t>
            </a:r>
            <a:endParaRPr lang="ru-RU" sz="4400" kern="1200" dirty="0">
              <a:ln w="6350">
                <a:noFill/>
              </a:ln>
              <a:solidFill>
                <a:srgbClr val="9933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500313"/>
            <a:ext cx="8229600" cy="4357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Если наша жизнь стала зависеть от различных обстоятельств – значит мы, сознательно или нет, сделали свой выбор и позволили этим силам управлять нами.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Реактивные люди движимы чувствами, обстоятельствами, условиями и своим окружением. Проактивные  люди движимы ценностями – тщательно отобранными и принятыми.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На проактивных людей также воздействуют внешние факторы: физические, социальные или психологические. Но их реакция на этот раздражитель является выбором человека, основанном на его ценностях.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87450" y="1052513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Вслушивайтесь в свою речь!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7088" y="2276475"/>
            <a:ext cx="367188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/>
              <a:t>РЕАКТИВНАЯ РЕЧЬ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Я ничего не могу поделать.</a:t>
            </a: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Вот такой я есть.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Они так меня раздражают.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Они не согласятся на это.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Мне придется это сделать.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Я не могу…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Я вынужден…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Если бы только,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тогда я бы мог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924300" y="2276475"/>
            <a:ext cx="496887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/>
              <a:t>         ПРОАКТИВНАЯ РЕЧЬ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Посмотрим, какие ещё есть возможности.</a:t>
            </a: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Я могу выбрать другой подход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Я контролирую свои чувства.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Я могу подготовиться и попробовать убедить.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Я приму соответствующее решение.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Я выбираю…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Я предпочитаю…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/>
              <a:t>Я сделаю…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8229600" cy="1643074"/>
          </a:xfrm>
          <a:prstGeom prst="rect">
            <a:avLst/>
          </a:prstGeom>
          <a:ln>
            <a:round/>
            <a:headEnd/>
            <a:tailEnd/>
          </a:ln>
          <a:ex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400" kern="1200" dirty="0" smtClean="0">
                <a:ln w="6350">
                  <a:noFill/>
                </a:ln>
                <a:solidFill>
                  <a:srgbClr val="9933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Навык 1  является Вашей личной победой, если -</a:t>
            </a:r>
            <a:endParaRPr lang="ru-RU" sz="4400" kern="1200" dirty="0">
              <a:ln w="6350">
                <a:noFill/>
              </a:ln>
              <a:solidFill>
                <a:srgbClr val="9933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428625" y="2928938"/>
            <a:ext cx="8229600" cy="3500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Вы берёте на себя обязательства, которые действительно МОЖЕТЕ взять, и выполняете их.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Вы являетесь для других образцом, а не судьёй. Показываете пример, а не критикуете.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002060"/>
                </a:solidFill>
              </a:rPr>
              <a:t>Вы являетесь частью решения, а не проблемы.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Наташа\Desktop\педсовет самообразование\kovi_navy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0096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5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571500" y="2500313"/>
            <a:ext cx="8229600" cy="4357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Вы можете быть очень занятыми, очень производительными, но по-настоящему эффективными мы станем лишь в том случае, если начиная, будем представлять себе конечную цель.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Все создается ДВАЖДЫ. Первое творение- мысленное, второе – физическое.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Наша жизнь является вторым творением либо нашего собственного проактивного плана, либо программ и планов других людей, внешних обстоятельств и сложившихся привычек.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002060"/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900113" y="549275"/>
            <a:ext cx="705643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800000"/>
                </a:solidFill>
              </a:rPr>
              <a:t>                     2 навык.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800000"/>
                </a:solidFill>
              </a:rPr>
              <a:t>              ВИДЕНИЕ ЦЕЛИ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/>
              <a:t>        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2928938"/>
            <a:ext cx="8229600" cy="3500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Вы знаете и визуализируете, каким Вы хотите быть ( характер).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Вы знаете и визуализируете то, что Вы хотите делать и что получить в результате своих действий (вклады и достижения).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002060"/>
                </a:solidFill>
              </a:rPr>
              <a:t>Центром Вашей жизни являются выбранные ВАМИ ценности и принципы, которые ложатся в основу Вашего характера и Ваших поступков.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002060"/>
              </a:solidFill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95288" y="404813"/>
            <a:ext cx="8569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800000"/>
                </a:solidFill>
              </a:rPr>
              <a:t>                                                </a:t>
            </a:r>
            <a:r>
              <a:rPr lang="ru-RU" altLang="ru-RU" sz="3200" b="1">
                <a:solidFill>
                  <a:srgbClr val="800000"/>
                </a:solidFill>
              </a:rPr>
              <a:t>2 навык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800000"/>
                </a:solidFill>
              </a:rPr>
              <a:t> является Вашей личной победой, если:     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2_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1299</TotalTime>
  <Words>1743</Words>
  <Application>Microsoft Office PowerPoint</Application>
  <PresentationFormat>Экран (4:3)</PresentationFormat>
  <Paragraphs>255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Capsules</vt:lpstr>
      <vt:lpstr>2_Апекс</vt:lpstr>
      <vt:lpstr>Презентация PowerPoint</vt:lpstr>
      <vt:lpstr>Презентация PowerPoint</vt:lpstr>
      <vt:lpstr>Презентация PowerPoint</vt:lpstr>
      <vt:lpstr>ВЫ -  проактивны или реактивны?!</vt:lpstr>
      <vt:lpstr>Презентация PowerPoint</vt:lpstr>
      <vt:lpstr>Навык 1  является Вашей личной победой, если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Матрица управления временем</vt:lpstr>
      <vt:lpstr>Матрица управления временем</vt:lpstr>
      <vt:lpstr>Навык 3  является вашей личной победой, если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School619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НАВЫКОВ ВЫСОКОЭФФЕКТИВНЫХ ЛЮДЕЙ</dc:title>
  <dc:creator>314</dc:creator>
  <cp:lastModifiedBy>Наталья Лосева</cp:lastModifiedBy>
  <cp:revision>45</cp:revision>
  <dcterms:created xsi:type="dcterms:W3CDTF">2009-03-03T14:48:33Z</dcterms:created>
  <dcterms:modified xsi:type="dcterms:W3CDTF">2017-09-04T01:57:11Z</dcterms:modified>
</cp:coreProperties>
</file>