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70" r:id="rId5"/>
    <p:sldId id="271" r:id="rId6"/>
    <p:sldId id="257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0" r:id="rId17"/>
    <p:sldId id="284" r:id="rId18"/>
    <p:sldId id="285" r:id="rId19"/>
    <p:sldId id="288" r:id="rId20"/>
    <p:sldId id="265" r:id="rId21"/>
    <p:sldId id="267" r:id="rId22"/>
    <p:sldId id="263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B40F-E379-446E-A84B-D26A824CEA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BAB1-0DB2-41DA-9B41-8ADD4BF2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______Microsoft_PowerPoint1.sld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______Microsoft_PowerPoint2.sld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Урок - ролевая игра</a:t>
            </a:r>
            <a:br>
              <a:rPr lang="ru-RU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Georgia" pitchFamily="18" charset="0"/>
              </a:rPr>
              <a:t>(Без осанки конь - корова)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Цель урока: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повторить понятия по теме “Опорно-двигательная система”, отделы скелета и кости, образующие эти отделы, типы их соединений, мышцы и их характеристики, умение оказывать первую доврачебную помощь при травмах скелета,  меры предупреждения нарушения осанки и развития плоскостопия.</a:t>
            </a:r>
          </a:p>
          <a:p>
            <a:pPr algn="just"/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43272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“911”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7562"/>
            <a:ext cx="4038600" cy="335758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 многодневном туристическом походе в тайге турист подвернул ступню. Голеностопный сустав быстро распухает и острая боль не позволяет наступить на больную ногу. Укажите меры первой помощи. </a:t>
            </a:r>
          </a:p>
          <a:p>
            <a:endParaRPr lang="ru-RU" dirty="0"/>
          </a:p>
        </p:txBody>
      </p:sp>
      <p:pic>
        <p:nvPicPr>
          <p:cNvPr id="7" name="Picture 2" descr="http://im0-tub-ru.yandex.net/i?id=43143760-51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24992"/>
            <a:ext cx="4024341" cy="3018256"/>
          </a:xfrm>
          <a:prstGeom prst="round2Diag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72066" y="642918"/>
            <a:ext cx="3857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 оказать первую помощь пострадавшему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закрытым переломом ребра?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http://im0-tub-ru.yandex.net/i?id=243359548-5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857520" cy="345667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                  “911”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 медицинский пункт “Скорой помощи” доставили пострадавшего с болью в локтевом суставе. Локтевой сустав у него имел непривычные контуры, рука несколько укорочена, каждое движение усиливало боль. Вам поручили определить вид повреждения и оказать первую помощь. </a:t>
            </a:r>
          </a:p>
          <a:p>
            <a:endParaRPr lang="ru-RU" dirty="0"/>
          </a:p>
        </p:txBody>
      </p:sp>
      <p:pic>
        <p:nvPicPr>
          <p:cNvPr id="5" name="Picture 6" descr="http://im0-tub-ru.yandex.net/i?id=158567405-05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2105025" cy="1428750"/>
          </a:xfrm>
          <a:prstGeom prst="rect">
            <a:avLst/>
          </a:prstGeom>
          <a:noFill/>
        </p:spPr>
      </p:pic>
      <p:pic>
        <p:nvPicPr>
          <p:cNvPr id="6" name="Picture 8" descr="http://im0-tub-ru.yandex.net/i?id=333075256-0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4302464" cy="5289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“911”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4038600" cy="598331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 помощью сподручных материалов оказать доврачебную помощь пострадавшему с переломом голени.</a:t>
            </a:r>
          </a:p>
          <a:p>
            <a:endParaRPr lang="ru-RU" dirty="0"/>
          </a:p>
        </p:txBody>
      </p:sp>
      <p:pic>
        <p:nvPicPr>
          <p:cNvPr id="5" name="Picture 10" descr="http://im0-tub-ru.yandex.net/i?id=87778207-48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43069"/>
            <a:ext cx="2928958" cy="3887997"/>
          </a:xfrm>
          <a:prstGeom prst="rect">
            <a:avLst/>
          </a:prstGeom>
          <a:noFill/>
        </p:spPr>
      </p:pic>
      <p:pic>
        <p:nvPicPr>
          <p:cNvPr id="6" name="Picture 12" descr="http://www.orthodox.od.ua/uploads/posts/2009-12/thumbs/1260606237_14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286250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“911”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 помощью сподручных материалов оказать доврачебную помощь пострадавшему с переломом руки в предплечье.</a:t>
            </a:r>
          </a:p>
          <a:p>
            <a:endParaRPr lang="ru-RU" dirty="0"/>
          </a:p>
        </p:txBody>
      </p:sp>
      <p:pic>
        <p:nvPicPr>
          <p:cNvPr id="5" name="Picture 6" descr="http://im0-tub-ru.yandex.net/i?id=613277989-53-72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437800" cy="2115351"/>
          </a:xfrm>
          <a:prstGeom prst="rect">
            <a:avLst/>
          </a:prstGeom>
          <a:noFill/>
        </p:spPr>
      </p:pic>
      <p:pic>
        <p:nvPicPr>
          <p:cNvPr id="6" name="Picture 8" descr="http://im0-tub-ru.yandex.net/i?id=205648158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03" y="3143248"/>
            <a:ext cx="474145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Оказать доврачебную помощь пострадавшему с растяжением голеностопного сустава.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“911”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14" descr="http://xn--e1aogju.xn--p1ai/upload/sx/192/preview/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7985" y="1571612"/>
            <a:ext cx="787028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        “911”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Оказать первую доврачебную помощь при повреждении позвоночника.</a:t>
            </a:r>
          </a:p>
          <a:p>
            <a:endParaRPr lang="ru-RU" dirty="0"/>
          </a:p>
        </p:txBody>
      </p:sp>
      <p:pic>
        <p:nvPicPr>
          <p:cNvPr id="5" name="Picture 16" descr="http://im0-tub-ru.yandex.net/i?id=468136695-25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42"/>
            <a:ext cx="5385641" cy="5385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Bone cross-section-ru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7620000" cy="381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конкурс «Подумай»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Два ученика спорили. Один утверждал, что кость – сложный живой орган, а другой отрицал это. Кто из них прав и почему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2.Человек рано утром имеет один рост, а вечером его рост уменьшается. Объясните это явление.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 descr="http://us.123rf.com/400wm/400/400/andresr/andresr0902/andresr090200101/4281232-group-of-friends-pointing-out--isolated-over-a-white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806300" cy="425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 молодого петуха удалили бедренную кость, оставив только надкостницу. Через некоторое время кость у петуха восстановилась. Что доказывает этот опыт?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0-tub-ru.yandex.net/i?id=9006354-13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15034" y="2786058"/>
            <a:ext cx="2928942" cy="1785940"/>
          </a:xfrm>
          <a:prstGeom prst="round2DiagRect">
            <a:avLst/>
          </a:prstGeom>
          <a:noFill/>
        </p:spPr>
      </p:pic>
      <p:pic>
        <p:nvPicPr>
          <p:cNvPr id="5" name="Picture 6" descr="http://im0-tub-ru.yandex.net/i?id=73161970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5266409" cy="3834764"/>
          </a:xfrm>
          <a:prstGeom prst="snip2Diag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Почему кости пожилых людей более подвержены переломам?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5" name="Picture 8" descr="http://im0-tub-ru.yandex.net/i?id=565834143-35-72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2295525" cy="1428750"/>
          </a:xfrm>
          <a:prstGeom prst="roundRect">
            <a:avLst/>
          </a:prstGeom>
          <a:noFill/>
        </p:spPr>
      </p:pic>
      <p:pic>
        <p:nvPicPr>
          <p:cNvPr id="6" name="Picture 10" descr="http://im0-tub-ru.yandex.net/i?id=89592964-47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929198"/>
            <a:ext cx="2240296" cy="1714512"/>
          </a:xfrm>
          <a:prstGeom prst="rect">
            <a:avLst/>
          </a:prstGeom>
          <a:noFill/>
        </p:spPr>
      </p:pic>
      <p:pic>
        <p:nvPicPr>
          <p:cNvPr id="7" name="Picture 12" descr="http://i1.woman.ru/images/article/0/7/img_071a82368fd4c5938ef3490460be5f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571875" cy="4762500"/>
          </a:xfrm>
          <a:prstGeom prst="roundRect">
            <a:avLst/>
          </a:prstGeom>
          <a:noFill/>
        </p:spPr>
      </p:pic>
      <p:pic>
        <p:nvPicPr>
          <p:cNvPr id="19458" name="Picture 2" descr="http://im0-tub-ru.yandex.net/i?id=3972148-04-16f-35638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428736"/>
            <a:ext cx="2214578" cy="2700705"/>
          </a:xfrm>
          <a:prstGeom prst="snip2Diag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Задачи урока:</a:t>
            </a:r>
            <a:br>
              <a:rPr lang="ru-RU" sz="3200" b="1" dirty="0" smtClean="0">
                <a:latin typeface="Georgia" pitchFamily="18" charset="0"/>
              </a:rPr>
            </a:b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1.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Образовательные:называть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части опорно-двигательной системы, основные отделы скелета и мышцы, основные отделы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скелкта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и группы мышц.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2. Развивающие: раскрывать состав и свойства костей, значение ОДС, влияние физического труда и спорта на её формирование, роль двигательной активности в сохранении здоровья, меры профилактики нарушения осанки и плоскостопия, характеризовать строение костей, типы их соединения, работу мышц.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3. Воспитывающие: развивать стремление к здоровому образу жизни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68" cy="5441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При раскопках в кургане был найден скелет. Как определить по костям скелета пол человека?</a:t>
            </a:r>
          </a:p>
          <a:p>
            <a:endParaRPr lang="ru-RU" dirty="0"/>
          </a:p>
        </p:txBody>
      </p:sp>
      <p:pic>
        <p:nvPicPr>
          <p:cNvPr id="5" name="Picture 26" descr="http://medencped.ru/wp-content/uploads/130%2021324f373a38-213f35333c30-13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3050"/>
            <a:ext cx="3714775" cy="644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Почему близорукие люди часто страдают таким нарушением осанки, как  сутулость?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8" descr="http://www.mercydesmoines.org/health_questions/graphics/images/es/94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3150" y="857232"/>
            <a:ext cx="562574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Учащимся школьного возраста рекомендуют носить обувь по ноге на небольшом каблуке. Однако многие учащиеся носят узкую обувь, спортивную обувь и обувь на высоком каблуке. Почему такая обувь не рекомендуется для постоянного ношения?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http://im0-tub-ru.yandex.net/i?id=20112456-39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736"/>
            <a:ext cx="2428892" cy="2428892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84902443-34-72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1785950" cy="2678925"/>
          </a:xfrm>
          <a:prstGeom prst="rect">
            <a:avLst/>
          </a:prstGeom>
          <a:noFill/>
        </p:spPr>
      </p:pic>
      <p:pic>
        <p:nvPicPr>
          <p:cNvPr id="8" name="Picture 14" descr="http://public.starlook.ru/temp/article/masha/heels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786190"/>
            <a:ext cx="2079136" cy="2563893"/>
          </a:xfrm>
          <a:prstGeom prst="rect">
            <a:avLst/>
          </a:prstGeom>
          <a:noFill/>
        </p:spPr>
      </p:pic>
      <p:pic>
        <p:nvPicPr>
          <p:cNvPr id="9" name="Picture 18" descr="http://im0-tub-ru.yandex.net/i?id=140802920-6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922197"/>
            <a:ext cx="1857388" cy="2678925"/>
          </a:xfrm>
          <a:prstGeom prst="rect">
            <a:avLst/>
          </a:prstGeom>
          <a:noFill/>
        </p:spPr>
      </p:pic>
      <p:pic>
        <p:nvPicPr>
          <p:cNvPr id="11" name="Picture 20" descr="http://files.myopera.com/kripo/blog/high_heels_diagram_full_siz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214422"/>
            <a:ext cx="3958741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8.Как называются видоизменённые клетки мышечной ткани?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http://saitistika.nedug.ru/common/data/pub/images/articles/8932/2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858047" cy="529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Составление фрагмента карты здорового образа жизни человека.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Расчёт индекса массы тела (ИМТ):</a:t>
            </a:r>
          </a:p>
          <a:p>
            <a:r>
              <a:rPr lang="ru-RU" dirty="0" smtClean="0"/>
              <a:t>ИМТ = вес (в кг): рост в метрах в квадрате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928935"/>
          <a:ext cx="7929618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7143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НОРМА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18,5-24,9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ПРЕДОЖИРЕНИЕ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25 -29,9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ОЖИРЕНИЕ 1 СТЕПЕНИ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30 – 34,9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ОЖИРЕНИЕ 2 СТЕПЕНИ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35 – 39,9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ОЖИРЕНИЕ 3 СТЕПЕНИ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Более</a:t>
                      </a:r>
                      <a:r>
                        <a:rPr lang="ru-RU" b="1" baseline="0" dirty="0" smtClean="0">
                          <a:latin typeface="Georgia" pitchFamily="18" charset="0"/>
                        </a:rPr>
                        <a:t> 40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8929718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Слайд" r:id="rId4" imgW="4570378" imgH="3427597" progId="PowerPoint.Slide.12">
                  <p:embed/>
                </p:oleObj>
              </mc:Choice>
              <mc:Fallback>
                <p:oleObj name="Слайд" r:id="rId4" imgW="4570378" imgH="342759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29718" cy="636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5324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конкурс: «На приёме»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организму пациента показать и назвать не менее 5 костей и 3 мышцы,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назвать, как соединяются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кости  скелета, какую первую доврачебную помощь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оказать пострадавшему при переломе, вывихе, ушибе или растяжении связок данной кости.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работу выполняют мышцы,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 каких физических упражнений (статических или динамических) можно их развивать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214290"/>
            <a:ext cx="8572560" cy="65008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“ЗНАТОКИ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АНАТОМИИ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Функции скелета.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Скелет головы.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Скелет головы состоит из двух частей.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Отделы скелета туловища.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Позвонки состоят из.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Грудная клетка образована из … пар рёбер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Соседние позвонки отделены друг от друга…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 Плечевой пояс образуют. . 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9. Три отдела скелета верхней конечности. ..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10. Три отдела кисти.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11. Три отдела нижней конечности.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12. Плотная, сросшаяся с костью оболочка. . 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13. Полости трубчатых костей заполнены.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14. Виды соединения костей. . 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15. Подвижное соединение костей.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16. Кости бывают. . 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17. Мышцы прикрепляются к костям с помощью. . .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18. Органические вещества придают кости.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19. Неорганические вещества придают кости. .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20. Мышцы противоположного действия.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21. Мышцы, действующие в одном направлении.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22. Понижение двигательной активности.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23. Работа, связанная с перемещением тела или груза, называется.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24. Работа, связанная с удержанием определенной позы или груза, называется.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25. Привычное положение тела при стоянии, сидении и ходьбе.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26. Болезненные изменения стопы. . 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27. Полное или частичное нарушение целостности кости.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http://clendening.kumc.edu/dc/pc/hippocrate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7"/>
            <a:ext cx="1571636" cy="2105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001156" cy="67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4" imgW="4570378" imgH="3427597" progId="PowerPoint.Slide.12">
                  <p:embed/>
                </p:oleObj>
              </mc:Choice>
              <mc:Fallback>
                <p:oleObj name="Слайд" r:id="rId4" imgW="4570378" imgH="342759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56" cy="672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II</a:t>
            </a:r>
            <a:r>
              <a:rPr lang="en-US" sz="3200" b="1" u="sng" dirty="0" smtClean="0">
                <a:solidFill>
                  <a:srgbClr val="C00000"/>
                </a:solidFill>
                <a:latin typeface="Georgia" pitchFamily="18" charset="0"/>
              </a:rPr>
              <a:t>I</a:t>
            </a:r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. КОНКУРС “КТО БЫСТРЕЕ”</a:t>
            </a: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Отделы позвоночника в таблице расположены беспорядочно. Вы должны в первой колонке указать порядок расположения указанного отдела позвоночника, во второй колонке надо указать число позвонков в отделе. В третьей колонке надо отметить подвижность отдела (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- подвижный, м - малоподвижный,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- неподвижный) 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285990"/>
          <a:ext cx="8286808" cy="418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Отделы позвоночника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Порядок расположения (1,2,3,4,5)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Число позвонков </a:t>
                      </a:r>
                      <a:endParaRPr lang="ru-RU" sz="1600" b="1" dirty="0" smtClean="0"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Calibri"/>
                        </a:rPr>
                        <a:t>в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отделе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Подвижность отдела позвоночника</a:t>
                      </a:r>
                      <a:endParaRPr lang="ru-RU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Грудной</a:t>
                      </a:r>
                      <a:endParaRPr lang="ru-RU"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Крестцовый</a:t>
                      </a:r>
                      <a:endParaRPr lang="ru-RU"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Шейный</a:t>
                      </a:r>
                      <a:endParaRPr lang="ru-RU"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Копчиковый</a:t>
                      </a:r>
                      <a:endParaRPr lang="ru-RU"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Calibri"/>
                        </a:rPr>
                        <a:t>Поясничный</a:t>
                      </a:r>
                      <a:endParaRPr lang="ru-RU" sz="16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Georgia" pitchFamily="18" charset="0"/>
              </a:rPr>
              <a:t>IV</a:t>
            </a:r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 КОНКУРС “ПОДБЕРИ ПАРУ”</a:t>
            </a: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000109"/>
          <a:ext cx="4281518" cy="571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25"/>
                <a:gridCol w="3554493"/>
              </a:tblGrid>
              <a:tr h="401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Вопросы</a:t>
                      </a:r>
                      <a:endParaRPr lang="ru-RU" dirty="0"/>
                    </a:p>
                  </a:txBody>
                  <a:tcPr/>
                </a:tc>
              </a:tr>
              <a:tr h="40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А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Назовите виды мышечной ткани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658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Б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Какие мышцы принимают участие в движении суставов?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80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В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При помощи чего мышцы прикрепляются к кости?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92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Г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Как называется мышечная ткань, образующая стенки внутренних органов?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80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Д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Назовите свойства мышечной ткани. 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92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Е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Как называются видоизмененные клетки, из которых образована мышечная ткань?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80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Ж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Что происходит с органическими соединениями в работающей мышце?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000107"/>
          <a:ext cx="4352956" cy="5715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59"/>
                <a:gridCol w="3896097"/>
              </a:tblGrid>
              <a:tr h="439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Варианты ответов</a:t>
                      </a:r>
                      <a:endParaRPr lang="ru-RU" dirty="0"/>
                    </a:p>
                  </a:txBody>
                  <a:tcPr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Сухожилия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Calibri"/>
                        </a:rPr>
                        <a:t>Поперечно-полосатая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 скелетная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Гладкая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Расслабление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Сокращение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Calibri"/>
                        </a:rPr>
                        <a:t>Поперечно-полосатая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 сердечная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7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Распад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Мышцы разгибатели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9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Мышечные волокна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10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Мышцы – сгибатели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11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Окисление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  <a:tr h="4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Calibri"/>
                        </a:rPr>
                        <a:t>12</a:t>
                      </a:r>
                      <a:endParaRPr lang="ru-RU" sz="14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Calibri"/>
                        </a:rPr>
                        <a:t>Утомление</a:t>
                      </a:r>
                      <a:endParaRPr lang="ru-RU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Georgia" pitchFamily="18" charset="0"/>
              </a:rPr>
              <a:t>V</a:t>
            </a:r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. КОНКУРС “911”</a:t>
            </a: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Пациент Н. после падения с велосипеда стал жаловаться на боль в левом плечевом суставе. Больной может поднять левую руку, но боль, покраснение и опухоль свидетельствуют о травме.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Ваш диагноз: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ушиб и вывих плечевого сустава;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растяжение связок и, возможно, ушиб;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перелом плечевой кости и, возможно, ушиб плечевого сустава;</a:t>
            </a:r>
          </a:p>
          <a:p>
            <a:endParaRPr lang="ru-RU" dirty="0"/>
          </a:p>
        </p:txBody>
      </p:sp>
      <p:pic>
        <p:nvPicPr>
          <p:cNvPr id="4" name="Picture 4" descr="http://im0-tub-ru.yandex.net/i?id=125977521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90981"/>
            <a:ext cx="4000529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981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Тема Office</vt:lpstr>
      <vt:lpstr>Слайд</vt:lpstr>
      <vt:lpstr>Урок - ролевая игра (Без осанки конь - корова)</vt:lpstr>
      <vt:lpstr>Задачи урока: </vt:lpstr>
      <vt:lpstr>Презентация PowerPoint</vt:lpstr>
      <vt:lpstr>Презентация PowerPoint</vt:lpstr>
      <vt:lpstr>Презентация PowerPoint</vt:lpstr>
      <vt:lpstr>Презентация PowerPoint</vt:lpstr>
      <vt:lpstr>III. КОНКУРС “КТО БЫСТРЕЕ” </vt:lpstr>
      <vt:lpstr>IV КОНКУРС “ПОДБЕРИ ПАРУ” </vt:lpstr>
      <vt:lpstr>V. КОНКУРС “911” </vt:lpstr>
      <vt:lpstr>“911”</vt:lpstr>
      <vt:lpstr>                        “911”</vt:lpstr>
      <vt:lpstr>                                 “911”</vt:lpstr>
      <vt:lpstr>                             “911”</vt:lpstr>
      <vt:lpstr> 7. Оказать доврачебную помощь пострадавшему с растяжением голеностопного сустава. “911”  </vt:lpstr>
      <vt:lpstr>         “911”</vt:lpstr>
      <vt:lpstr> 1 VI конкурс «Подумай» 1. Два ученика спорили. Один утверждал, что кость – сложный живой орган, а другой отрицал это. Кто из них прав и почему? </vt:lpstr>
      <vt:lpstr>   2.Человек рано утром имеет один рост, а вечером его рост уменьшается. Объясните это явление.  </vt:lpstr>
      <vt:lpstr> 3. У молодого петуха удалили бедренную кость, оставив только надкостницу. Через некоторое время кость у петуха восстановилась. Что доказывает этот опыт? </vt:lpstr>
      <vt:lpstr> 4. Почему кости пожилых людей более подвержены переломам? </vt:lpstr>
      <vt:lpstr>Презентация PowerPoint</vt:lpstr>
      <vt:lpstr>Презентация PowerPoint</vt:lpstr>
      <vt:lpstr>7. Учащимся школьного возраста рекомендуют носить обувь по ноге на небольшом каблуке. Однако многие учащиеся носят узкую обувь, спортивную обувь и обувь на высоком каблуке. Почему такая обувь не рекомендуется для постоянного ношения?</vt:lpstr>
      <vt:lpstr>8.Как называются видоизменённые клетки мышечной ткани?</vt:lpstr>
      <vt:lpstr>Составление фрагмента карты здорового образа жизни человека.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22</cp:revision>
  <dcterms:created xsi:type="dcterms:W3CDTF">2012-12-18T18:45:51Z</dcterms:created>
  <dcterms:modified xsi:type="dcterms:W3CDTF">2017-08-20T12:24:24Z</dcterms:modified>
</cp:coreProperties>
</file>