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96" r:id="rId3"/>
    <p:sldId id="266" r:id="rId4"/>
    <p:sldId id="272" r:id="rId5"/>
    <p:sldId id="279" r:id="rId6"/>
    <p:sldId id="278" r:id="rId7"/>
    <p:sldId id="277" r:id="rId8"/>
    <p:sldId id="276" r:id="rId9"/>
    <p:sldId id="275" r:id="rId10"/>
    <p:sldId id="297" r:id="rId11"/>
    <p:sldId id="298" r:id="rId12"/>
    <p:sldId id="299" r:id="rId13"/>
    <p:sldId id="287" r:id="rId14"/>
    <p:sldId id="286" r:id="rId15"/>
    <p:sldId id="300" r:id="rId16"/>
    <p:sldId id="274" r:id="rId17"/>
    <p:sldId id="285" r:id="rId18"/>
    <p:sldId id="281" r:id="rId19"/>
    <p:sldId id="283" r:id="rId20"/>
    <p:sldId id="292" r:id="rId21"/>
    <p:sldId id="302" r:id="rId22"/>
    <p:sldId id="280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A3356-4020-468D-9609-82E45FE5BFFE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1C754-E6A1-4FA9-895C-8BBC4773A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171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335758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339A"/>
                </a:solidFill>
              </a:rPr>
              <a:t>Презентация</a:t>
            </a:r>
            <a:br>
              <a:rPr lang="ru-RU" i="1" dirty="0" smtClean="0">
                <a:solidFill>
                  <a:srgbClr val="00339A"/>
                </a:solidFill>
              </a:rPr>
            </a:br>
            <a:r>
              <a:rPr lang="ru-RU" i="1" dirty="0" smtClean="0">
                <a:solidFill>
                  <a:srgbClr val="00339A"/>
                </a:solidFill>
              </a:rPr>
              <a:t>на тему</a:t>
            </a:r>
            <a:r>
              <a:rPr lang="ru-RU" dirty="0" smtClean="0">
                <a:solidFill>
                  <a:srgbClr val="00339A"/>
                </a:solidFill>
              </a:rPr>
              <a:t/>
            </a:r>
            <a:br>
              <a:rPr lang="ru-RU" dirty="0" smtClean="0">
                <a:solidFill>
                  <a:srgbClr val="00339A"/>
                </a:solidFill>
              </a:rPr>
            </a:b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нравственно-патриотического воспитания дошкольников </a:t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i="1" dirty="0" smtClean="0">
                <a:solidFill>
                  <a:srgbClr val="00339A"/>
                </a:solidFill>
              </a:rPr>
              <a:t>«Мы живем в России, </a:t>
            </a:r>
            <a:br>
              <a:rPr lang="ru-RU" sz="3600" i="1" dirty="0" smtClean="0">
                <a:solidFill>
                  <a:srgbClr val="00339A"/>
                </a:solidFill>
              </a:rPr>
            </a:br>
            <a:r>
              <a:rPr lang="ru-RU" sz="3600" i="1" dirty="0" smtClean="0">
                <a:solidFill>
                  <a:srgbClr val="00339A"/>
                </a:solidFill>
              </a:rPr>
              <a:t>мы живем в в Крыму»</a:t>
            </a:r>
            <a:endParaRPr lang="ru-RU" sz="3600" i="1" dirty="0">
              <a:solidFill>
                <a:srgbClr val="00339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929066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МБДОУ 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Детский сад « Золотые зернышки»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85786" y="5429264"/>
            <a:ext cx="7772400" cy="1199704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._shirokoe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916832"/>
            <a:ext cx="4038600" cy="30336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 нашего села.</a:t>
            </a:r>
            <a:endParaRPr lang="ru-RU" dirty="0"/>
          </a:p>
        </p:txBody>
      </p:sp>
      <p:pic>
        <p:nvPicPr>
          <p:cNvPr id="8" name="Содержимое 7" descr="с. Широкое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3816424" cy="415795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Музей боевой и трудовой славы </a:t>
            </a:r>
            <a:endParaRPr lang="ru-RU" dirty="0"/>
          </a:p>
        </p:txBody>
      </p:sp>
      <p:pic>
        <p:nvPicPr>
          <p:cNvPr id="7" name="Содержимое 6" descr="IMG_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4038600" cy="2653742"/>
          </a:xfrm>
        </p:spPr>
      </p:pic>
      <p:pic>
        <p:nvPicPr>
          <p:cNvPr id="10" name="Содержимое 9" descr="IMG_0003 - копия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4038600" cy="2715102"/>
          </a:xfrm>
        </p:spPr>
      </p:pic>
      <p:pic>
        <p:nvPicPr>
          <p:cNvPr id="11" name="Содержимое 7" descr="IMG_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05064"/>
            <a:ext cx="4038600" cy="2689397"/>
          </a:xfrm>
          <a:prstGeom prst="rect">
            <a:avLst/>
          </a:prstGeom>
        </p:spPr>
      </p:pic>
      <p:pic>
        <p:nvPicPr>
          <p:cNvPr id="13" name="Содержимое 7" descr="IMG_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18343"/>
            <a:ext cx="4038600" cy="26628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den_flaga_Rossii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54868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b="1" u="sng" dirty="0" smtClean="0"/>
          </a:p>
          <a:p>
            <a:pPr algn="ctr">
              <a:buNone/>
            </a:pPr>
            <a:endParaRPr lang="ru-RU" b="1" u="sng" dirty="0" smtClean="0"/>
          </a:p>
          <a:p>
            <a:pPr algn="ctr">
              <a:buNone/>
            </a:pPr>
            <a:r>
              <a:rPr lang="ru-RU" b="1" u="sng" dirty="0" smtClean="0"/>
              <a:t>Проект рассчитан на 2 года – </a:t>
            </a:r>
          </a:p>
          <a:p>
            <a:pPr algn="ctr">
              <a:buNone/>
            </a:pPr>
            <a:r>
              <a:rPr lang="ru-RU" b="1" u="sng" dirty="0" smtClean="0"/>
              <a:t>старшая и подготовительная группы.</a:t>
            </a:r>
          </a:p>
          <a:p>
            <a:pPr>
              <a:buNone/>
            </a:pPr>
            <a:r>
              <a:rPr lang="ru-RU" dirty="0" smtClean="0"/>
              <a:t>1 этап – теоретический</a:t>
            </a:r>
          </a:p>
          <a:p>
            <a:pPr>
              <a:buNone/>
            </a:pPr>
            <a:r>
              <a:rPr lang="ru-RU" dirty="0" smtClean="0"/>
              <a:t>Определение степени осведомленности воспитанников и их родителей по данной теме (анкеты, опросы, диагностика). Изучение литературы и подбор </a:t>
            </a:r>
            <a:r>
              <a:rPr lang="ru-RU" dirty="0" err="1" smtClean="0"/>
              <a:t>интернет-ресурсов</a:t>
            </a:r>
            <a:r>
              <a:rPr lang="ru-RU" dirty="0" smtClean="0"/>
              <a:t> по теме, составление тематического планирования, подбор дидактических пособий.</a:t>
            </a:r>
          </a:p>
          <a:p>
            <a:pPr>
              <a:buNone/>
            </a:pPr>
            <a:r>
              <a:rPr lang="ru-RU" dirty="0" smtClean="0"/>
              <a:t>2 этап – практический</a:t>
            </a:r>
          </a:p>
          <a:p>
            <a:pPr>
              <a:buNone/>
            </a:pPr>
            <a:r>
              <a:rPr lang="ru-RU" dirty="0" smtClean="0"/>
              <a:t>Реализация мероприятий, отраженных в тематическом планировании.</a:t>
            </a:r>
          </a:p>
          <a:p>
            <a:pPr>
              <a:buNone/>
            </a:pPr>
            <a:r>
              <a:rPr lang="ru-RU" dirty="0" smtClean="0"/>
              <a:t>З этап – диагностический</a:t>
            </a:r>
          </a:p>
          <a:p>
            <a:pPr>
              <a:buNone/>
            </a:pPr>
            <a:r>
              <a:rPr lang="ru-RU" dirty="0" smtClean="0"/>
              <a:t>Диагностика воспитанников по теме, наблюдения за свободной деятельностью детей, анкетирование родителей.</a:t>
            </a:r>
          </a:p>
          <a:p>
            <a:pPr>
              <a:buNone/>
            </a:pPr>
            <a:r>
              <a:rPr lang="ru-RU" dirty="0" smtClean="0"/>
              <a:t>4 этап – заключительный</a:t>
            </a:r>
          </a:p>
          <a:p>
            <a:pPr>
              <a:buNone/>
            </a:pPr>
            <a:r>
              <a:rPr lang="ru-RU" dirty="0" smtClean="0"/>
              <a:t>Оформление итогов в виде презентации.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742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Примерный проект </a:t>
            </a:r>
            <a:r>
              <a:rPr lang="ru-RU" dirty="0" smtClean="0"/>
              <a:t>реализации программы нравственно-патриотического воспитания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den_flaga_Rossii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Наглядные пособия и литература по теме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95382"/>
            <a:ext cx="7272808" cy="5454606"/>
          </a:xfrm>
          <a:prstGeom prst="rect">
            <a:avLst/>
          </a:prstGeom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187624" y="1481329"/>
            <a:ext cx="7499176" cy="41079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den_flaga_Rossii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38576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5122" name="Picture 2" descr="C:\Users\1\Desktop\Новая папка (2)\DSC020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015734"/>
            <a:ext cx="4881315" cy="5872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 (1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2952328" cy="2952328"/>
          </a:xfrm>
        </p:spPr>
      </p:pic>
      <p:pic>
        <p:nvPicPr>
          <p:cNvPr id="6" name="Содержимое 5" descr="image (13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196752"/>
            <a:ext cx="3019463" cy="258811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Семья-ячейка общества.</a:t>
            </a:r>
            <a:endParaRPr lang="ru-RU" dirty="0"/>
          </a:p>
        </p:txBody>
      </p:sp>
      <p:pic>
        <p:nvPicPr>
          <p:cNvPr id="7" name="Содержимое 7" descr="IMG_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221088"/>
            <a:ext cx="3736250" cy="2492896"/>
          </a:xfrm>
          <a:prstGeom prst="rect">
            <a:avLst/>
          </a:prstGeom>
        </p:spPr>
      </p:pic>
      <p:pic>
        <p:nvPicPr>
          <p:cNvPr id="8" name="Содержимое 7" descr="IMG_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933056"/>
            <a:ext cx="1800200" cy="26983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den_flaga_Rossii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Традиционные и обрядовые праздники</a:t>
            </a:r>
            <a:endParaRPr lang="ru-RU" dirty="0"/>
          </a:p>
        </p:txBody>
      </p:sp>
      <p:pic>
        <p:nvPicPr>
          <p:cNvPr id="1026" name="Picture 2" descr="C:\Users\1\Desktop\Новая папка (2)\SAM_5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5334038" cy="4000528"/>
          </a:xfrm>
          <a:prstGeom prst="rect">
            <a:avLst/>
          </a:prstGeom>
          <a:noFill/>
        </p:spPr>
      </p:pic>
      <p:pic>
        <p:nvPicPr>
          <p:cNvPr id="10" name="Picture 5" descr="C:\Users\1\Desktop\Новая папка (2)\P10409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500174"/>
            <a:ext cx="3338176" cy="5357826"/>
          </a:xfrm>
          <a:prstGeom prst="rect">
            <a:avLst/>
          </a:prstGeom>
          <a:noFill/>
        </p:spPr>
      </p:pic>
      <p:pic>
        <p:nvPicPr>
          <p:cNvPr id="6" name="Picture 4" descr="C:\Users\1\Desktop\Новая папка (2)\IMG_585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0684" y="1500174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den_flaga_Rossii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Спортивные праздники с использованием русских народных  игр</a:t>
            </a:r>
            <a:endParaRPr lang="ru-RU" sz="2800" dirty="0"/>
          </a:p>
        </p:txBody>
      </p:sp>
      <p:pic>
        <p:nvPicPr>
          <p:cNvPr id="7" name="Picture 4" descr="C:\Users\1\Desktop\Новая папка (2)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689799"/>
            <a:ext cx="5500726" cy="3967495"/>
          </a:xfrm>
          <a:prstGeom prst="rect">
            <a:avLst/>
          </a:prstGeom>
          <a:noFill/>
        </p:spPr>
      </p:pic>
      <p:pic>
        <p:nvPicPr>
          <p:cNvPr id="8" name="Picture 3" descr="C:\Users\1\Desktop\Новая папка (2)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6588" y="2857496"/>
            <a:ext cx="3082935" cy="3875090"/>
          </a:xfrm>
          <a:prstGeom prst="rect">
            <a:avLst/>
          </a:prstGeom>
          <a:noFill/>
        </p:spPr>
      </p:pic>
      <p:pic>
        <p:nvPicPr>
          <p:cNvPr id="5" name="Picture 6" descr="C:\Users\1\Desktop\Новая папка (2)\SAM_120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4488" y="1428735"/>
            <a:ext cx="5337842" cy="4230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den_flaga_Rossii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5257808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Празднование Дня России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86192" y="5929330"/>
            <a:ext cx="5257808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День государственного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флага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1\Desktop\SAM_542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90965" y="2571744"/>
            <a:ext cx="4953034" cy="3714776"/>
          </a:xfrm>
          <a:prstGeom prst="rect">
            <a:avLst/>
          </a:prstGeom>
          <a:noFill/>
        </p:spPr>
      </p:pic>
      <p:pic>
        <p:nvPicPr>
          <p:cNvPr id="7170" name="Picture 2" descr="C:\Users\1\Desktop\Новая папка (2)\IMG_360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00042"/>
            <a:ext cx="4929222" cy="3287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den_flaga_Rossii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Выступления и показательные мероприятия.</a:t>
            </a:r>
            <a:endParaRPr lang="ru-RU" sz="2400" dirty="0"/>
          </a:p>
        </p:txBody>
      </p:sp>
      <p:pic>
        <p:nvPicPr>
          <p:cNvPr id="3074" name="Picture 2" descr="C:\Users\1\Desktop\Новая папка (2)\_MG_96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15616" y="1124744"/>
            <a:ext cx="6883429" cy="5162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 подготовительной       </a:t>
            </a:r>
            <a:r>
              <a:rPr lang="ru-RU" dirty="0" err="1" smtClean="0"/>
              <a:t>группы:Артюшина</a:t>
            </a:r>
            <a:r>
              <a:rPr lang="ru-RU" dirty="0" smtClean="0"/>
              <a:t> Ирина Александровна.</a:t>
            </a:r>
            <a:endParaRPr lang="ru-RU" dirty="0"/>
          </a:p>
        </p:txBody>
      </p:sp>
      <p:pic>
        <p:nvPicPr>
          <p:cNvPr id="5" name="Содержимое 4" descr="1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332656"/>
            <a:ext cx="3429000" cy="4572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den_flaga_Rossii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00618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Беседы с настоятелем Свято-Ильинского храма отцом Борисом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1\Desktop\Новая папка (2)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1"/>
            <a:ext cx="4937659" cy="3000396"/>
          </a:xfrm>
          <a:prstGeom prst="rect">
            <a:avLst/>
          </a:prstGeom>
          <a:noFill/>
        </p:spPr>
      </p:pic>
      <p:pic>
        <p:nvPicPr>
          <p:cNvPr id="8195" name="Picture 3" descr="C:\Users\1\Desktop\Новая папка (2)\Рисунок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4379913" cy="5811837"/>
          </a:xfrm>
          <a:prstGeom prst="rect">
            <a:avLst/>
          </a:prstGeom>
          <a:noFill/>
        </p:spPr>
      </p:pic>
      <p:pic>
        <p:nvPicPr>
          <p:cNvPr id="8196" name="Picture 4" descr="C:\Users\1\Desktop\Новая папка (2)\Рисунок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4290"/>
            <a:ext cx="4338637" cy="580866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5857892"/>
            <a:ext cx="8572528" cy="100010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Поделки к Рождественским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и Пасхальным праздникам, выполненные воспитанниками совместно с родителями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AM_2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7" name="Содержимое 6" descr="SAM_22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348880"/>
            <a:ext cx="4038600" cy="30289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Праздничные посиделки.</a:t>
            </a:r>
            <a:endParaRPr lang="ru-RU" dirty="0"/>
          </a:p>
        </p:txBody>
      </p:sp>
      <p:pic>
        <p:nvPicPr>
          <p:cNvPr id="8" name="Picture 4" descr="C:\Users\1\Desktop\Новая папка (2)\IMG_585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2132856"/>
            <a:ext cx="4499992" cy="3374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den_flaga_Rossii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«Приобщение детей к истокам русской народной культуры» О.Л. Князева, М.Д. </a:t>
            </a:r>
            <a:r>
              <a:rPr lang="ru-RU" dirty="0" err="1" smtClean="0"/>
              <a:t>Маханаева</a:t>
            </a:r>
            <a:r>
              <a:rPr lang="ru-RU" dirty="0" smtClean="0"/>
              <a:t>. Программа 2002г. Санкт-Петербург.</a:t>
            </a:r>
          </a:p>
          <a:p>
            <a:pPr>
              <a:buNone/>
            </a:pPr>
            <a:r>
              <a:rPr lang="ru-RU" dirty="0" smtClean="0"/>
              <a:t>О.А. </a:t>
            </a:r>
            <a:r>
              <a:rPr lang="ru-RU" dirty="0" err="1" smtClean="0"/>
              <a:t>Ботякова</a:t>
            </a:r>
            <a:r>
              <a:rPr lang="ru-RU" dirty="0" smtClean="0"/>
              <a:t> «Солнечный круг» Детский народный календарь 2004г. Санкт-Петербург.</a:t>
            </a:r>
          </a:p>
          <a:p>
            <a:pPr>
              <a:buNone/>
            </a:pPr>
            <a:r>
              <a:rPr lang="ru-RU" dirty="0" smtClean="0"/>
              <a:t>В.С. Левченко «Знай свой край. С чего начинается Родина». Опыт работы по патриотическому воспитанию в ДОУ Л.А. </a:t>
            </a:r>
            <a:r>
              <a:rPr lang="ru-RU" dirty="0" err="1" smtClean="0"/>
              <a:t>Кондрыкинской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«Любить труд на родной земле» Н.Н. </a:t>
            </a:r>
            <a:r>
              <a:rPr lang="ru-RU" dirty="0" err="1" smtClean="0"/>
              <a:t>Кокорева</a:t>
            </a:r>
            <a:r>
              <a:rPr lang="ru-RU" dirty="0" smtClean="0"/>
              <a:t>, Л.К. Бондаренко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den_flaga_Rossii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64972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Презентацию подготовила </a:t>
            </a:r>
          </a:p>
          <a:p>
            <a:pPr algn="ctr">
              <a:buNone/>
            </a:pPr>
            <a:r>
              <a:rPr lang="ru-RU" dirty="0" smtClean="0"/>
              <a:t> воспитатель подготовительной группы</a:t>
            </a:r>
          </a:p>
          <a:p>
            <a:pPr algn="ctr">
              <a:buNone/>
            </a:pPr>
            <a:r>
              <a:rPr lang="ru-RU" dirty="0" smtClean="0"/>
              <a:t>МБДОУ Детский сад «Золотые зернышки»</a:t>
            </a:r>
            <a:br>
              <a:rPr lang="ru-RU" dirty="0" smtClean="0"/>
            </a:br>
            <a:r>
              <a:rPr lang="ru-RU" dirty="0" smtClean="0"/>
              <a:t>Артюшина Ирина Александровна.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35729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den_flaga_Rossii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0070C0"/>
                </a:solidFill>
              </a:rPr>
              <a:t>Цель : </a:t>
            </a:r>
            <a:r>
              <a:rPr lang="ru-RU" dirty="0" smtClean="0"/>
              <a:t>воспитание гуманной, духовно-нравственной личности, достойных будущих граждан России, патриотов своего Отечества.</a:t>
            </a:r>
          </a:p>
          <a:p>
            <a:pPr>
              <a:buNone/>
            </a:pPr>
            <a:r>
              <a:rPr lang="ru-RU" u="sng" dirty="0" smtClean="0">
                <a:solidFill>
                  <a:srgbClr val="0070C0"/>
                </a:solidFill>
              </a:rPr>
              <a:t>Задачи:</a:t>
            </a:r>
          </a:p>
          <a:p>
            <a:r>
              <a:rPr lang="ru-RU" dirty="0" smtClean="0"/>
              <a:t> </a:t>
            </a:r>
            <a:r>
              <a:rPr lang="ru-RU" sz="2000" dirty="0" smtClean="0"/>
              <a:t>привитие детям чувства любви к России, к своему родному краю, своей малой родине на основе приобщения к природе, культуре и традициям народов России и Крыма.</a:t>
            </a:r>
          </a:p>
          <a:p>
            <a:r>
              <a:rPr lang="ru-RU" sz="2000" dirty="0" smtClean="0"/>
              <a:t>Формирование чувства привязанности к своему дому, детскому саду, своим близким.</a:t>
            </a:r>
          </a:p>
          <a:p>
            <a:r>
              <a:rPr lang="ru-RU" sz="2000" dirty="0" smtClean="0"/>
              <a:t>Расширение представлений о России, как о родной стране, о Крыме, поселке, в котором живем.</a:t>
            </a:r>
          </a:p>
          <a:p>
            <a:r>
              <a:rPr lang="ru-RU" sz="2000" dirty="0" smtClean="0"/>
              <a:t>Воспитание патриотизма, уважения культуре и истории России и Крыма.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den_flaga_Rossii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 важности нравственно-патриотического воспитания говорится в целом ряде документов, в том числе, в Законе Российской Федерации «Об образовании», один из целевых ориентиров которого направлен на защиту национальных культур и региональных культурных традиций. </a:t>
            </a:r>
          </a:p>
          <a:p>
            <a:r>
              <a:rPr lang="ru-RU" dirty="0" smtClean="0"/>
              <a:t>Государственная программа «Патриотическое воспитание граждан Российской Федерации на 2011-2015 годы» включает целый ряд мероприятий, направленных на эффективное использование традиционной народной культуры, музейной педагогики с целью совершенствования патриотического воспитания детей в ДОУ.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den_flaga_Rossii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Потребность общества в личности нового типа – любящей свою Родину, духовно и нравственно развитой – будет, несомненно, возрастать по мере совершенствования социально-экономических и культурных условий жизни. Реализация такого направления в образовании и воспитании  требует обращения к </a:t>
            </a:r>
            <a:r>
              <a:rPr lang="ru-RU" dirty="0" err="1" smtClean="0"/>
              <a:t>общеразвивающим</a:t>
            </a:r>
            <a:r>
              <a:rPr lang="ru-RU" dirty="0" smtClean="0"/>
              <a:t> системам интегрированного типа. В такой системе главное место займет патриотическое воспитание.   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den_flaga_Rossii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Система работы, которая предлагается, строится на базе созданной  благоприятной образовательно-воспитательной среды, способствующей разностороннему индивидуальному развитию и духовно-нравственному становлению личности ребенка, а также творческого сотрудничества и взаимодействия детей и взрослых. </a:t>
            </a:r>
          </a:p>
          <a:p>
            <a:r>
              <a:rPr lang="ru-RU" dirty="0" smtClean="0"/>
              <a:t>Тематическое планирование представляет собой единую систему взаимосвязанных тем, которые постепенно усложняются и при этом раскрывают многообразные связи предметно-практической деятельности человека с его историей и культурой, а также с миром природы.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den_flaga_Rossii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Используемые методы погружения ребенка в национальный быт, мелодику речи, создают естественную среду для овладения историей, традициями, укладом жизни </a:t>
            </a:r>
            <a:r>
              <a:rPr lang="ru-RU" dirty="0" err="1" smtClean="0"/>
              <a:t>крымчан</a:t>
            </a:r>
            <a:r>
              <a:rPr lang="ru-RU" dirty="0" smtClean="0"/>
              <a:t> и, таким образом, формируют любовь России в целом и к Крыму в частности.</a:t>
            </a:r>
          </a:p>
          <a:p>
            <a:r>
              <a:rPr lang="ru-RU" dirty="0" smtClean="0"/>
              <a:t>Формирование патриотических чувств и духовности осуществляется в ходе непосредственно-образовательной деятельности, а также в свободной деятельности воспитателя с детьми, так как воспитание чувств – это процесс, который невозможно уложить в строгие рамки. Это ежедневное постоянное общение воспитателя с детьми, в результате и посредством которого формируется такое сложное образование,  как чувство любви к Родине.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den_flaga_Rossii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err="1" smtClean="0"/>
              <a:t>Цели:</a:t>
            </a:r>
            <a:r>
              <a:rPr lang="ru-RU" i="1" dirty="0" err="1" smtClean="0"/>
              <a:t>создании</a:t>
            </a:r>
            <a:r>
              <a:rPr lang="ru-RU" i="1" dirty="0" smtClean="0"/>
              <a:t> условий, обеспечивающих становление опыта жизнедеятельности ребенка через освоение средств народной мудрости, целенаправленно включенных в образовательный процесс МБДОУ.</a:t>
            </a:r>
            <a:endParaRPr lang="ru-RU" dirty="0" smtClean="0"/>
          </a:p>
          <a:p>
            <a:r>
              <a:rPr lang="ru-RU" b="1" i="1" dirty="0" smtClean="0"/>
              <a:t>Основные задачи :</a:t>
            </a:r>
            <a:endParaRPr lang="ru-RU" dirty="0" smtClean="0"/>
          </a:p>
          <a:p>
            <a:pPr lvl="0"/>
            <a:r>
              <a:rPr lang="ru-RU" i="1" dirty="0" smtClean="0"/>
              <a:t>Расширение представления ребенка о себе, о человеке, культуре, природе путем систематического, интегрированного обращения к богатейшему многовековому опыту народов юга России.</a:t>
            </a:r>
            <a:endParaRPr lang="ru-RU" dirty="0" smtClean="0"/>
          </a:p>
          <a:p>
            <a:pPr lvl="0"/>
            <a:r>
              <a:rPr lang="ru-RU" i="1" dirty="0" smtClean="0"/>
              <a:t>Введение ребенка в мир национальной и общенациональной культуры, оказание помощи в выборе и овладении личностно-значимой системой ценностных ориентаций.</a:t>
            </a:r>
            <a:endParaRPr lang="ru-RU" dirty="0" smtClean="0"/>
          </a:p>
          <a:p>
            <a:pPr lvl="0"/>
            <a:r>
              <a:rPr lang="ru-RU" i="1" dirty="0" smtClean="0"/>
              <a:t>Обеспечение условий и форм освоения ребенком способов самостоятельного практического применения народной мудрости в различных видах деятельности в МБДОУ  и семье.</a:t>
            </a:r>
            <a:endParaRPr lang="ru-RU" dirty="0" smtClean="0"/>
          </a:p>
          <a:p>
            <a:pPr lvl="0"/>
            <a:r>
              <a:rPr lang="ru-RU" i="1" dirty="0" smtClean="0"/>
              <a:t>Содействие становлению позитивного опыта взаимодействия ребенка со сверстниками и окружающим миром в реальных жизненных ситуациях на основе гуманного деятельного отношения.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 основу работы по нравственно-патриотическому воспитанию дошкольников положена учебно-воспитательные цели и задачи.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den_flaga_Rossii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Индивидуальные и групповые беседы</a:t>
            </a:r>
          </a:p>
          <a:p>
            <a:pPr lvl="0"/>
            <a:r>
              <a:rPr lang="ru-RU" dirty="0" smtClean="0"/>
              <a:t>Чтение и обсуждение сказок, пословиц, поговорок</a:t>
            </a:r>
          </a:p>
          <a:p>
            <a:pPr lvl="0"/>
            <a:r>
              <a:rPr lang="ru-RU" dirty="0" smtClean="0"/>
              <a:t>Знакомство с традициями и обычаями народов Крыма.</a:t>
            </a:r>
          </a:p>
          <a:p>
            <a:pPr lvl="0"/>
            <a:r>
              <a:rPr lang="ru-RU" dirty="0" smtClean="0"/>
              <a:t>Экскурсии по родному поселку (освоение полученных представлений в самостоятельной деятельности и общении)</a:t>
            </a:r>
          </a:p>
          <a:p>
            <a:pPr lvl="0"/>
            <a:r>
              <a:rPr lang="ru-RU" dirty="0" smtClean="0"/>
              <a:t>Игры России.</a:t>
            </a:r>
          </a:p>
          <a:p>
            <a:pPr lvl="0"/>
            <a:r>
              <a:rPr lang="ru-RU" dirty="0" smtClean="0"/>
              <a:t> Подготовка и проведение обрядовых и традиционных праздников (Масленица, Рождество и т.д.)</a:t>
            </a:r>
          </a:p>
          <a:p>
            <a:pPr lvl="0"/>
            <a:r>
              <a:rPr lang="ru-RU" dirty="0" smtClean="0"/>
              <a:t>Тематические экскурсии в Музей боевой и трудовой славы п.Широкое.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Формы организации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999</TotalTime>
  <Words>710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Презентация на тему нравственно-патриотического воспитания дошкольников  «Мы живем в России,  мы живем в в Крыму»</vt:lpstr>
      <vt:lpstr>Воспитатель подготовительной       группы:Артюшина Ирина Александровна.</vt:lpstr>
      <vt:lpstr>Слайд 3</vt:lpstr>
      <vt:lpstr>Слайд 4</vt:lpstr>
      <vt:lpstr>Слайд 5</vt:lpstr>
      <vt:lpstr>Слайд 6</vt:lpstr>
      <vt:lpstr>Слайд 7</vt:lpstr>
      <vt:lpstr>  В основу работы по нравственно-патриотическому воспитанию дошкольников положена учебно-воспитательные цели и задачи.  </vt:lpstr>
      <vt:lpstr> Формы организации работы: </vt:lpstr>
      <vt:lpstr>Памятники нашего села.</vt:lpstr>
      <vt:lpstr>Музей боевой и трудовой славы </vt:lpstr>
      <vt:lpstr>Примерный проект реализации программы нравственно-патриотического воспитания </vt:lpstr>
      <vt:lpstr>Наглядные пособия и литература по теме</vt:lpstr>
      <vt:lpstr>Дидактические игры</vt:lpstr>
      <vt:lpstr>Семья-ячейка общества.</vt:lpstr>
      <vt:lpstr>Традиционные и обрядовые праздники</vt:lpstr>
      <vt:lpstr>Спортивные праздники с использованием русских народных  игр</vt:lpstr>
      <vt:lpstr>Празднование Дня России</vt:lpstr>
      <vt:lpstr>Выступления и показательные мероприятия.</vt:lpstr>
      <vt:lpstr>Беседы с настоятелем Свято-Ильинского храма отцом Борисом </vt:lpstr>
      <vt:lpstr>Праздничные посиделки.</vt:lpstr>
      <vt:lpstr>Литература: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Нравственно-патриотическое воспитание дошкольников</dc:title>
  <dc:creator>1</dc:creator>
  <cp:lastModifiedBy>User</cp:lastModifiedBy>
  <cp:revision>96</cp:revision>
  <dcterms:created xsi:type="dcterms:W3CDTF">2014-10-18T10:20:01Z</dcterms:created>
  <dcterms:modified xsi:type="dcterms:W3CDTF">2016-01-21T17:07:51Z</dcterms:modified>
</cp:coreProperties>
</file>