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0" r:id="rId5"/>
    <p:sldId id="261" r:id="rId6"/>
    <p:sldId id="262" r:id="rId7"/>
    <p:sldId id="264" r:id="rId8"/>
    <p:sldId id="259" r:id="rId9"/>
    <p:sldId id="265" r:id="rId10"/>
    <p:sldId id="266" r:id="rId11"/>
    <p:sldId id="267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9059C9F-0B9D-4164-9667-295BDE0CEFAA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4BD074-5219-42E1-AB94-DDD94B3ACF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59C9F-0B9D-4164-9667-295BDE0CEFAA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BD074-5219-42E1-AB94-DDD94B3AC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9059C9F-0B9D-4164-9667-295BDE0CEFAA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4BD074-5219-42E1-AB94-DDD94B3AC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59C9F-0B9D-4164-9667-295BDE0CEFAA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BD074-5219-42E1-AB94-DDD94B3AC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059C9F-0B9D-4164-9667-295BDE0CEFAA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74BD074-5219-42E1-AB94-DDD94B3ACF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59C9F-0B9D-4164-9667-295BDE0CEFAA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BD074-5219-42E1-AB94-DDD94B3AC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59C9F-0B9D-4164-9667-295BDE0CEFAA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BD074-5219-42E1-AB94-DDD94B3AC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59C9F-0B9D-4164-9667-295BDE0CEFAA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BD074-5219-42E1-AB94-DDD94B3AC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059C9F-0B9D-4164-9667-295BDE0CEFAA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BD074-5219-42E1-AB94-DDD94B3AC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59C9F-0B9D-4164-9667-295BDE0CEFAA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BD074-5219-42E1-AB94-DDD94B3AC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059C9F-0B9D-4164-9667-295BDE0CEFAA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BD074-5219-42E1-AB94-DDD94B3ACF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9059C9F-0B9D-4164-9667-295BDE0CEFAA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74BD074-5219-42E1-AB94-DDD94B3ACF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99792" y="533400"/>
            <a:ext cx="6264696" cy="498383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000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психолога</a:t>
            </a:r>
            <a:br>
              <a:rPr lang="ru-RU" sz="4000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СОЗДАНИИ КОММУНИКАЦИИ: </a:t>
            </a:r>
            <a:br>
              <a:rPr lang="ru-RU" sz="4000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– РОДИТЕЛЬ – ПЕДАГОГ</a:t>
            </a:r>
            <a:r>
              <a:rPr lang="ru-RU" sz="28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653136"/>
            <a:ext cx="2952328" cy="18722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</a:p>
          <a:p>
            <a:pPr algn="l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– психолог </a:t>
            </a:r>
          </a:p>
          <a:p>
            <a:pPr algn="l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1г. Хабаровска </a:t>
            </a:r>
          </a:p>
          <a:p>
            <a:pPr algn="l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Володина </a:t>
            </a:r>
          </a:p>
          <a:p>
            <a:pPr algn="l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Нина</a:t>
            </a:r>
          </a:p>
          <a:p>
            <a:pPr algn="l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776864" cy="10527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200" i="1" u="sng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u="sng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u="sng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 метафор :</a:t>
            </a:r>
            <a:r>
              <a:rPr lang="ru-RU" sz="2200" i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51520" y="188640"/>
            <a:ext cx="7560840" cy="61926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ru-RU" sz="18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Косвенное сообщение информации в виде поучительной истории. </a:t>
            </a:r>
          </a:p>
          <a:p>
            <a:pPr marL="0" lvl="0" indent="0" algn="ctr">
              <a:buClr>
                <a:srgbClr val="B13F9A"/>
              </a:buClr>
              <a:buNone/>
            </a:pPr>
            <a:r>
              <a:rPr lang="ru-RU" sz="2400" b="1" i="1" u="sng" dirty="0" smtClean="0">
                <a:solidFill>
                  <a:srgbClr val="B13F9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Восточная притча «Всё оставляет свой след»</a:t>
            </a:r>
          </a:p>
          <a:p>
            <a:pPr marL="0" lvl="0" indent="0" algn="ctr">
              <a:lnSpc>
                <a:spcPct val="150000"/>
              </a:lnSpc>
              <a:buClr>
                <a:srgbClr val="B13F9A"/>
              </a:buClr>
              <a:buNone/>
            </a:pPr>
            <a:r>
              <a:rPr lang="ru-RU" sz="1800" b="1" dirty="0" smtClean="0">
                <a:solidFill>
                  <a:srgbClr val="B13F9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 – был один вспыльчивый молодой человек. И вот однажды ему отец дал мешочек с гвоздями и наказал, каждый раз когда он не сдержит своего гнева, вбить один гвоздь в столб забора. В первый день. В столбе было несколько десятков гвоздей. На другой недели он научился сдерживать свой гнев. И с каждым днем, число забиваемых гвоздей уменьшалось. Наконец пришел день, когда он ни разу не потерял самообладания. Он рассказал об этом отцу. И тот сказал, что на сей раз, когда сыну удастся сдержаться, он может вытаскивать по одному гвоздю. Шло время, пришел тот день, когда в столбе не осталось ни одного гвоздя. Тогда отец взял сына за руку и подвёл к забору. Ты не плохо справился, но ты видишь сколько в столбе дыр? Когда человеку говоришь неприятное и у него остаётся такой же шрам, как и эти дыры. И не важно сколько раз ты после этого извинился, шрамы остаются.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6350">
            <a:off x="-34143" y="2190563"/>
            <a:ext cx="5348766" cy="184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5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776864" cy="22322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36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sz="3600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br>
              <a:rPr lang="ru-RU" sz="36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общения </a:t>
            </a:r>
            <a:r>
              <a:rPr lang="ru-RU" sz="3600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 </a:t>
            </a:r>
            <a:r>
              <a:rPr lang="ru-RU" sz="2200" i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95536" y="2564904"/>
            <a:ext cx="7560840" cy="352839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непонимание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родителями важности режима ДОУ, постоянное его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тсутствие единства требований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ложно складываются отношения с молодыми родителями, а так же с родителями из неблагополучных семей.</a:t>
            </a:r>
          </a:p>
          <a:p>
            <a:pPr algn="ctr">
              <a:lnSpc>
                <a:spcPct val="200000"/>
              </a:lnSpc>
              <a:buFont typeface="Wingdings" pitchFamily="2" charset="2"/>
              <a:buChar char="v"/>
            </a:pP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51520" y="116632"/>
            <a:ext cx="7704856" cy="6552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большая часть родителей хотели бы общаться с педагогом на равных, прейти к доверительному и душевному общению.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Кому принадлежит ведущая роль в организации общения?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Конечно воспитателю!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выстроить общение, важно обладать коммуникативными умениями, ориентироваться в проблемах воспитания и нуждах семьи.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6864" cy="11521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200" i="1" u="sng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  РАБОТЫ :</a:t>
            </a:r>
            <a:r>
              <a:rPr lang="ru-RU" sz="2200" i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51520" y="1268760"/>
            <a:ext cx="7704856" cy="54006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аглядная информация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рофилактика конфликтов и помощь в их разрешении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еловые игры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еминары практикумы.</a:t>
            </a:r>
          </a:p>
          <a:p>
            <a:pPr marL="0" indent="0" algn="just"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b="1" i="1" u="sng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 :</a:t>
            </a:r>
          </a:p>
          <a:p>
            <a:pPr marL="0" lvl="0" indent="0" algn="just">
              <a:buClr>
                <a:srgbClr val="B13F9A"/>
              </a:buClr>
              <a:buNone/>
            </a:pPr>
            <a:endParaRPr lang="ru-RU" sz="2000" b="1" i="1" dirty="0">
              <a:solidFill>
                <a:srgbClr val="B13F9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200000"/>
              </a:lnSpc>
              <a:buClr>
                <a:srgbClr val="B13F9A"/>
              </a:buClr>
              <a:buNone/>
            </a:pPr>
            <a:r>
              <a:rPr lang="ru-RU" sz="2000" b="1" i="1" dirty="0" smtClean="0">
                <a:solidFill>
                  <a:srgbClr val="B13F9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Повысить уровень профессионального мастерства педагогов, в вопросах взаимодействия с семьями воспитанников.</a:t>
            </a:r>
            <a:endParaRPr lang="ru-RU" sz="2000" b="1" i="1" dirty="0">
              <a:solidFill>
                <a:srgbClr val="B13F9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6864" cy="208823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200" i="1" u="sng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u="sng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u="sng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u="sng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эффекивные</a:t>
            </a:r>
            <a:r>
              <a:rPr lang="ru-RU" sz="2200" i="1" u="sng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формы взаимодействия </a:t>
            </a:r>
            <a:br>
              <a:rPr lang="ru-RU" sz="2200" i="1" u="sng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u="sng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 с родителями</a:t>
            </a:r>
            <a:r>
              <a:rPr lang="ru-RU" sz="2200" i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23528" y="2276872"/>
            <a:ext cx="7632848" cy="4392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Наглядная информация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Родительская почта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Открытые занятия</a:t>
            </a:r>
          </a:p>
          <a:p>
            <a:pPr marL="0" indent="0" algn="just"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6864" cy="11521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200" i="1" u="sng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 педагогических  ситуаций :</a:t>
            </a:r>
            <a:r>
              <a:rPr lang="ru-RU" sz="2200" i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23528" y="1412776"/>
            <a:ext cx="7416824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 1: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жалуется, что ребёнок приходит в грязной одежде с прогулки…</a:t>
            </a:r>
          </a:p>
          <a:p>
            <a:pPr marL="0" lvl="0" indent="0" algn="just">
              <a:lnSpc>
                <a:spcPct val="200000"/>
              </a:lnSpc>
              <a:buClr>
                <a:srgbClr val="B13F9A"/>
              </a:buClr>
              <a:buNone/>
            </a:pPr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</a:p>
          <a:p>
            <a:pPr marL="0" lvl="0" indent="0" algn="just">
              <a:lnSpc>
                <a:spcPct val="200000"/>
              </a:lnSpc>
              <a:buClr>
                <a:srgbClr val="B13F9A"/>
              </a:buClr>
              <a:buNone/>
            </a:pPr>
            <a:r>
              <a:rPr lang="ru-RU" sz="2000" b="1" dirty="0" smtClean="0">
                <a:solidFill>
                  <a:srgbClr val="B13F9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Родители приводят явно недолеченного ребёнка без медицинской справки…</a:t>
            </a:r>
            <a:endParaRPr lang="ru-RU" sz="2000" b="1" dirty="0">
              <a:solidFill>
                <a:srgbClr val="B13F9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B13F9A"/>
              </a:buCl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B13F9A"/>
              </a:buClr>
              <a:buNone/>
            </a:pPr>
            <a:endParaRPr lang="ru-RU" sz="2000" b="1" i="1" u="sng" dirty="0">
              <a:solidFill>
                <a:srgbClr val="B13F9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6864" cy="11521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200" i="1" u="sng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Психологическая  пауза :</a:t>
            </a:r>
            <a:r>
              <a:rPr lang="ru-RU" sz="2200" i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23528" y="908720"/>
            <a:ext cx="7704856" cy="3960440"/>
          </a:xfrm>
        </p:spPr>
        <p:txBody>
          <a:bodyPr>
            <a:noAutofit/>
          </a:bodyPr>
          <a:lstStyle/>
          <a:p>
            <a:pPr marL="0" lvl="0" indent="0" algn="just">
              <a:buClr>
                <a:srgbClr val="B13F9A"/>
              </a:buCl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B13F9A"/>
              </a:buClr>
              <a:buNone/>
            </a:pPr>
            <a:endParaRPr lang="ru-RU" sz="2000" b="1" i="1" u="sng" dirty="0">
              <a:solidFill>
                <a:srgbClr val="B13F9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112NIKON\DSCN92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/>
          <a:stretch/>
        </p:blipFill>
        <p:spPr bwMode="auto">
          <a:xfrm>
            <a:off x="827584" y="908720"/>
            <a:ext cx="6336704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048" y="548680"/>
            <a:ext cx="3816424" cy="252028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i="1" u="sng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u="sng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u="sng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u="sng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u="sng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Психологическая  пауза:</a:t>
            </a:r>
            <a:r>
              <a:rPr lang="ru-RU" sz="2400" i="1" u="sng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u="sng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92080" y="2564904"/>
            <a:ext cx="3528392" cy="3672408"/>
          </a:xfrm>
        </p:spPr>
        <p:txBody>
          <a:bodyPr>
            <a:normAutofit fontScale="85000" lnSpcReduction="10000"/>
          </a:bodyPr>
          <a:lstStyle/>
          <a:p>
            <a:pPr lvl="0" algn="ctr">
              <a:lnSpc>
                <a:spcPct val="200000"/>
              </a:lnSpc>
              <a:spcBef>
                <a:spcPts val="600"/>
              </a:spcBef>
              <a:buClr>
                <a:srgbClr val="B13F9A"/>
              </a:buClr>
            </a:pPr>
            <a:r>
              <a:rPr lang="ru-RU" sz="23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 : </a:t>
            </a:r>
          </a:p>
          <a:p>
            <a:pPr lvl="0" algn="ctr">
              <a:lnSpc>
                <a:spcPct val="200000"/>
              </a:lnSpc>
              <a:spcBef>
                <a:spcPts val="600"/>
              </a:spcBef>
              <a:buClr>
                <a:srgbClr val="B13F9A"/>
              </a:buClr>
            </a:pPr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Изобразить стыд, обиду, грусть, радость и т.д.</a:t>
            </a:r>
          </a:p>
          <a:p>
            <a:pPr lvl="0" algn="ctr">
              <a:lnSpc>
                <a:spcPct val="200000"/>
              </a:lnSpc>
              <a:spcBef>
                <a:spcPts val="600"/>
              </a:spcBef>
              <a:buClr>
                <a:srgbClr val="B13F9A"/>
              </a:buClr>
            </a:pPr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(развитие гибкости, пластичности, спонтанности в общении)</a:t>
            </a:r>
          </a:p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F:\112NIKON\DSCN92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t="4836" r="10278" b="5442"/>
          <a:stretch/>
        </p:blipFill>
        <p:spPr bwMode="auto">
          <a:xfrm>
            <a:off x="611560" y="1052736"/>
            <a:ext cx="424847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6864" cy="11521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200" i="1" u="sng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  педагогов :</a:t>
            </a:r>
            <a:r>
              <a:rPr lang="ru-RU" sz="2200" i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23528" y="1412776"/>
            <a:ext cx="7272808" cy="4752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 :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Кому принадлежит ведущая роль в воспитании ребёнка?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В каких областях должен быть компетентен педагог для полноценного общения?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B13F9A"/>
              </a:buClr>
              <a:buNone/>
            </a:pPr>
            <a:endParaRPr lang="ru-RU" sz="2000" b="1" i="1" u="sng" dirty="0">
              <a:solidFill>
                <a:srgbClr val="B13F9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</TotalTime>
  <Words>412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РОЛЬ психолога В СОЗДАНИИ КОММУНИКАЦИИ:  ПЕДАГОГ – РОДИТЕЛЬ – ПЕДАГОГ  </vt:lpstr>
      <vt:lpstr>Актуальность: Трудности в  организации  общения с родителями  </vt:lpstr>
      <vt:lpstr>Презентация PowerPoint</vt:lpstr>
      <vt:lpstr>ФОРМЫ   РАБОТЫ : </vt:lpstr>
      <vt:lpstr>  эффекивные формы взаимодействия  педагога с родителями </vt:lpstr>
      <vt:lpstr>Решение  педагогических  ситуаций : </vt:lpstr>
      <vt:lpstr>Психологическая  пауза : </vt:lpstr>
      <vt:lpstr>    Психологическая  пауза:  </vt:lpstr>
      <vt:lpstr>Анкетирование  педагогов : </vt:lpstr>
      <vt:lpstr> Использование  метафор 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 – психолог как медиатор оптимизации взаимодействия родителей и педагогов</dc:title>
  <dc:creator>1</dc:creator>
  <cp:lastModifiedBy>1</cp:lastModifiedBy>
  <cp:revision>15</cp:revision>
  <cp:lastPrinted>2017-03-27T03:36:22Z</cp:lastPrinted>
  <dcterms:created xsi:type="dcterms:W3CDTF">2017-03-24T03:24:17Z</dcterms:created>
  <dcterms:modified xsi:type="dcterms:W3CDTF">2017-03-27T03:49:17Z</dcterms:modified>
</cp:coreProperties>
</file>