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69" r:id="rId2"/>
    <p:sldId id="272" r:id="rId3"/>
    <p:sldId id="288" r:id="rId4"/>
    <p:sldId id="287" r:id="rId5"/>
    <p:sldId id="268" r:id="rId6"/>
    <p:sldId id="265" r:id="rId7"/>
    <p:sldId id="266" r:id="rId8"/>
    <p:sldId id="277" r:id="rId9"/>
    <p:sldId id="278" r:id="rId10"/>
    <p:sldId id="280" r:id="rId11"/>
    <p:sldId id="276" r:id="rId12"/>
    <p:sldId id="289" r:id="rId13"/>
    <p:sldId id="279" r:id="rId14"/>
    <p:sldId id="293" r:id="rId15"/>
    <p:sldId id="281" r:id="rId16"/>
    <p:sldId id="282" r:id="rId17"/>
    <p:sldId id="284" r:id="rId18"/>
    <p:sldId id="286" r:id="rId19"/>
    <p:sldId id="285" r:id="rId20"/>
    <p:sldId id="26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2863516185916"/>
          <c:y val="7.8518040155739072E-2"/>
          <c:w val="0.81668916637599243"/>
          <c:h val="0.786499714890692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1E-483D-80C9-FAF788EDA84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51E-483D-80C9-FAF788EDA84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1E-483D-80C9-FAF788EDA842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класс </c:v>
                </c:pt>
                <c:pt idx="1">
                  <c:v>4 класс</c:v>
                </c:pt>
                <c:pt idx="2">
                  <c:v>5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</c:v>
                </c:pt>
                <c:pt idx="1">
                  <c:v>0.63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E-483D-80C9-FAF788EDA8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класс </c:v>
                </c:pt>
                <c:pt idx="1">
                  <c:v>4 класс</c:v>
                </c:pt>
                <c:pt idx="2">
                  <c:v>5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0.17</c:v>
                </c:pt>
                <c:pt idx="1">
                  <c:v>0.37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E-483D-80C9-FAF788EDA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33888"/>
        <c:axId val="44935424"/>
      </c:barChart>
      <c:catAx>
        <c:axId val="4493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35424"/>
        <c:crosses val="autoZero"/>
        <c:auto val="1"/>
        <c:lblAlgn val="ctr"/>
        <c:lblOffset val="100"/>
        <c:noMultiLvlLbl val="0"/>
      </c:catAx>
      <c:valAx>
        <c:axId val="4493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3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191003154175"/>
          <c:y val="7.103191204385309E-2"/>
          <c:w val="0.85036808461401614"/>
          <c:h val="0.7478139256042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класс</c:v>
                </c:pt>
                <c:pt idx="1">
                  <c:v>4 класс</c:v>
                </c:pt>
                <c:pt idx="2">
                  <c:v>5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</c:v>
                </c:pt>
                <c:pt idx="1">
                  <c:v>0.63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C10-A25A-DE4FEBA73A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5-4C10-A25A-DE4FEBA73A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класс</c:v>
                </c:pt>
                <c:pt idx="1">
                  <c:v>4 класс</c:v>
                </c:pt>
                <c:pt idx="2">
                  <c:v>5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0.37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5-4C10-A25A-DE4FEBA7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81344"/>
        <c:axId val="45082880"/>
      </c:barChart>
      <c:catAx>
        <c:axId val="450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1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82880"/>
        <c:crosses val="autoZero"/>
        <c:auto val="1"/>
        <c:lblAlgn val="ctr"/>
        <c:lblOffset val="100"/>
        <c:noMultiLvlLbl val="0"/>
      </c:catAx>
      <c:valAx>
        <c:axId val="4508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00"/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класс</c:v>
                </c:pt>
                <c:pt idx="1">
                  <c:v>4 класс</c:v>
                </c:pt>
                <c:pt idx="2">
                  <c:v>5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0.69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6-40C6-9534-20AA93FCD9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класс</c:v>
                </c:pt>
                <c:pt idx="1">
                  <c:v>4 класс</c:v>
                </c:pt>
                <c:pt idx="2">
                  <c:v>5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0.42</c:v>
                </c:pt>
                <c:pt idx="1">
                  <c:v>0.31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6-40C6-9534-20AA93FCD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57408"/>
        <c:axId val="45458944"/>
      </c:barChart>
      <c:catAx>
        <c:axId val="454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58944"/>
        <c:crosses val="autoZero"/>
        <c:auto val="1"/>
        <c:lblAlgn val="ctr"/>
        <c:lblOffset val="100"/>
        <c:noMultiLvlLbl val="0"/>
      </c:catAx>
      <c:valAx>
        <c:axId val="4545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5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9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6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07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5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8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6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1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8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4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8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7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2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320" y="1637362"/>
            <a:ext cx="10565498" cy="2230301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Педагогическая мастерская:</a:t>
            </a:r>
            <a:b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"Преемственность в обучении решению задач средством моделирования"</a:t>
            </a:r>
            <a:b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7568" y="5535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07060" y="5720493"/>
            <a:ext cx="8114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Авторы:</a:t>
            </a:r>
          </a:p>
          <a:p>
            <a:r>
              <a:rPr lang="ru-RU" sz="1400" dirty="0"/>
              <a:t>Бухарова Ирина Витальевна, учитель начальных классов  МОУ СОШ </a:t>
            </a:r>
            <a:r>
              <a:rPr lang="ru-RU" sz="1400" dirty="0" err="1"/>
              <a:t>им.К.Н</a:t>
            </a:r>
            <a:r>
              <a:rPr lang="ru-RU" sz="1400" dirty="0"/>
              <a:t>. Новикова, </a:t>
            </a:r>
          </a:p>
          <a:p>
            <a:r>
              <a:rPr lang="ru-RU" sz="1400" dirty="0"/>
              <a:t>Булатова Ирина Викторовна,  учитель начальных классов  МОУ СОШ </a:t>
            </a:r>
            <a:r>
              <a:rPr lang="ru-RU" sz="1400" dirty="0" err="1"/>
              <a:t>им.К.Н</a:t>
            </a:r>
            <a:r>
              <a:rPr lang="ru-RU" sz="1400" dirty="0"/>
              <a:t>. Новикова,</a:t>
            </a:r>
          </a:p>
          <a:p>
            <a:r>
              <a:rPr lang="ru-RU" sz="1400" dirty="0" err="1"/>
              <a:t>Мадрыгина</a:t>
            </a:r>
            <a:r>
              <a:rPr lang="ru-RU" sz="1400" dirty="0"/>
              <a:t> Виктория Анатольевна, учитель математики МОУ СОШ им. К.Н. Новикова.</a:t>
            </a:r>
          </a:p>
        </p:txBody>
      </p:sp>
    </p:spTree>
    <p:extLst>
      <p:ext uri="{BB962C8B-B14F-4D97-AF65-F5344CB8AC3E}">
        <p14:creationId xmlns:p14="http://schemas.microsoft.com/office/powerpoint/2010/main" val="32503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362" y="179267"/>
            <a:ext cx="8911687" cy="46328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Третий подэтап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6362" y="5115696"/>
            <a:ext cx="9208250" cy="7955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44745" y="4109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312" y="686932"/>
            <a:ext cx="5351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Переконструирование текста задачи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644" y="2534568"/>
            <a:ext cx="1122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 шарика красного цвета, синих – на 2 больше, остальные – зелёные.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644" y="3595587"/>
            <a:ext cx="433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00690" y="3571934"/>
            <a:ext cx="367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15946" y="384295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1741" y="4102443"/>
            <a:ext cx="4172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У В У       </a:t>
            </a:r>
            <a:r>
              <a:rPr lang="ru-RU" sz="4400" b="1" dirty="0" err="1"/>
              <a:t>У</a:t>
            </a:r>
            <a:r>
              <a:rPr lang="ru-RU" sz="4400" b="1" dirty="0"/>
              <a:t> </a:t>
            </a:r>
            <a:r>
              <a:rPr lang="ru-RU" sz="4400" b="1" dirty="0" err="1"/>
              <a:t>У</a:t>
            </a:r>
            <a:r>
              <a:rPr lang="ru-RU" sz="4400" b="1" dirty="0"/>
              <a:t> В </a:t>
            </a:r>
          </a:p>
        </p:txBody>
      </p:sp>
      <p:sp>
        <p:nvSpPr>
          <p:cNvPr id="13" name="Стрелка: вправо 12"/>
          <p:cNvSpPr/>
          <p:nvPr/>
        </p:nvSpPr>
        <p:spPr>
          <a:xfrm>
            <a:off x="5393413" y="4353643"/>
            <a:ext cx="543697" cy="26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62643" y="2856841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Сколько зеленых шариков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3373" y="2857972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если всего 10 шаров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22088" y="2767840"/>
            <a:ext cx="30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1614" y="282939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53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1.48148E-6 L 0.35573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1.11111E-6 L -0.3401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65764"/>
            <a:ext cx="8915400" cy="61156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этап  -   МОДЕЛИРОВАНИЕ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951" y="1013253"/>
            <a:ext cx="9947661" cy="5535827"/>
          </a:xfrm>
        </p:spPr>
        <p:txBody>
          <a:bodyPr/>
          <a:lstStyle/>
          <a:p>
            <a:pPr marL="285750" lvl="0" indent="-285750" algn="ctr" defTabSz="914400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Ключевые слова задачи: где полоска это предполагаемое слово, а квадратик –число.</a:t>
            </a:r>
          </a:p>
          <a:p>
            <a:endParaRPr lang="ru-RU" dirty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054530" y="2575787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меньше в </a:t>
            </a:r>
            <a:endParaRPr lang="ru-RU" alt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054530" y="1650504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больше на </a:t>
            </a:r>
            <a:endParaRPr lang="ru-RU" alt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747822" y="2575787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больше в </a:t>
            </a:r>
            <a:endParaRPr lang="ru-RU" alt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205522" y="1640791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меньше на </a:t>
            </a:r>
            <a:endParaRPr lang="ru-RU" alt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747822" y="1650504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6205522" y="2548125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по</a:t>
            </a:r>
            <a:endParaRPr lang="ru-RU" alt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8356514" y="2548125"/>
            <a:ext cx="1682780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и</a:t>
            </a:r>
            <a:endParaRPr lang="ru-RU" alt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86366" y="1802611"/>
            <a:ext cx="264447" cy="2718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30" y="1787923"/>
            <a:ext cx="280440" cy="2865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17" y="2720550"/>
            <a:ext cx="280440" cy="2865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19" y="2720550"/>
            <a:ext cx="280440" cy="286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61" y="2692888"/>
            <a:ext cx="280440" cy="2865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42" y="2692887"/>
            <a:ext cx="280440" cy="2865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580" y="2692885"/>
            <a:ext cx="280440" cy="2865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239" y="2692885"/>
            <a:ext cx="280440" cy="2865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19" y="1802611"/>
            <a:ext cx="280440" cy="28653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977081" y="2074460"/>
            <a:ext cx="926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08681" y="3896394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Ключевые вопросы к задаче.</a:t>
            </a: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747822" y="4676913"/>
            <a:ext cx="2063185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81" y="5021070"/>
            <a:ext cx="969348" cy="36579"/>
          </a:xfrm>
          <a:prstGeom prst="rect">
            <a:avLst/>
          </a:prstGeom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 rot="5400000">
            <a:off x="5410590" y="4710259"/>
            <a:ext cx="1783029" cy="694780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131" y="4166134"/>
            <a:ext cx="718137" cy="18106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578" y="4166134"/>
            <a:ext cx="686838" cy="1810669"/>
          </a:xfrm>
          <a:prstGeom prst="rect">
            <a:avLst/>
          </a:prstGeom>
        </p:spPr>
      </p:pic>
      <p:sp>
        <p:nvSpPr>
          <p:cNvPr id="29" name="Правая фигурная скобка 28"/>
          <p:cNvSpPr/>
          <p:nvPr/>
        </p:nvSpPr>
        <p:spPr>
          <a:xfrm>
            <a:off x="5999967" y="4388006"/>
            <a:ext cx="371981" cy="130270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315377" y="477774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?</a:t>
            </a:r>
          </a:p>
        </p:txBody>
      </p:sp>
      <p:sp>
        <p:nvSpPr>
          <p:cNvPr id="31" name="Правая круглая скобка 30"/>
          <p:cNvSpPr/>
          <p:nvPr/>
        </p:nvSpPr>
        <p:spPr>
          <a:xfrm>
            <a:off x="7384606" y="4406295"/>
            <a:ext cx="91188" cy="1302706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круглая скобка 31"/>
          <p:cNvSpPr/>
          <p:nvPr/>
        </p:nvSpPr>
        <p:spPr>
          <a:xfrm>
            <a:off x="8718533" y="4420115"/>
            <a:ext cx="91188" cy="1302706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409792" y="487814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52300" y="487298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 ?</a:t>
            </a:r>
          </a:p>
        </p:txBody>
      </p:sp>
    </p:spTree>
    <p:extLst>
      <p:ext uri="{BB962C8B-B14F-4D97-AF65-F5344CB8AC3E}">
        <p14:creationId xmlns:p14="http://schemas.microsoft.com/office/powerpoint/2010/main" val="397949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Задача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694152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sz="3600" b="1" dirty="0">
                <a:solidFill>
                  <a:prstClr val="black"/>
                </a:solidFill>
              </a:rPr>
              <a:t>3 шарика  красного цвета, синих -  на 2 больше,  остальные -  зелёные.  Если всего 10 шаров, сколько  зелёных шариков?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05" y="3356935"/>
            <a:ext cx="4110939" cy="30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374" y="135926"/>
            <a:ext cx="9515174" cy="5313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Моделирование задачи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248376">
            <a:off x="1936719" y="2523543"/>
            <a:ext cx="1707028" cy="597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3599" y="667266"/>
            <a:ext cx="8357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53010"/>
              </a:buClr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3 шарика  красного цвета, синих -  на 2 больше,  остальные -  зелёные.  Если всего 10 шаров, сколько  зелёных шариков? 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2109019" y="2911912"/>
            <a:ext cx="796214" cy="295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1077">
            <a:off x="3076689" y="2556598"/>
            <a:ext cx="280440" cy="286537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2259">
            <a:off x="1988540" y="3681833"/>
            <a:ext cx="1707028" cy="5974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943099">
            <a:off x="1963161" y="3786613"/>
            <a:ext cx="146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больше на </a:t>
            </a:r>
            <a:endParaRPr lang="ru-RU" alt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8151">
            <a:off x="3307135" y="4019622"/>
            <a:ext cx="280440" cy="286537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59" y="4583498"/>
            <a:ext cx="1707028" cy="59746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2045841" y="4982822"/>
            <a:ext cx="796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677" y="4733126"/>
            <a:ext cx="280440" cy="2865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4032" y="4584006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?</a:t>
            </a:r>
          </a:p>
        </p:txBody>
      </p:sp>
      <p:pic>
        <p:nvPicPr>
          <p:cNvPr id="20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64241" y="3414087"/>
            <a:ext cx="2633830" cy="839785"/>
          </a:xfrm>
          <a:prstGeom prst="rect">
            <a:avLst/>
          </a:prstGeom>
        </p:spPr>
      </p:pic>
      <p:sp>
        <p:nvSpPr>
          <p:cNvPr id="21" name="Правая фигурная скобка 20"/>
          <p:cNvSpPr/>
          <p:nvPr/>
        </p:nvSpPr>
        <p:spPr>
          <a:xfrm>
            <a:off x="4557425" y="2773854"/>
            <a:ext cx="356160" cy="220896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59" y="3735068"/>
            <a:ext cx="280440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3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Ирина\Desktop\модель 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87" y="245122"/>
            <a:ext cx="5740385" cy="439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1293" y="245122"/>
            <a:ext cx="4229621" cy="128089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800" b="1" kern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ВИДЫ МОДЕЛЕЙ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 descr="C:\Users\Ирина\Desktop\модель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31" y="2950158"/>
            <a:ext cx="4091305" cy="37503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62793" y="4174880"/>
            <a:ext cx="2933700" cy="92202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Bef>
                <a:spcPts val="1000"/>
              </a:spcBef>
              <a:defRPr/>
            </a:pPr>
            <a:r>
              <a:rPr lang="ru-RU" b="1">
                <a:solidFill>
                  <a:srgbClr val="000000"/>
                </a:solidFill>
              </a:rPr>
              <a:t>ГРАФИЧЕСКИЙ ЧЕРТЕЖ ЗАДАЧ НА ДВИЖЕНИЕ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kern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490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226" y="211137"/>
            <a:ext cx="9873521" cy="574495"/>
          </a:xfrm>
        </p:spPr>
        <p:txBody>
          <a:bodyPr>
            <a:normAutofit fontScale="90000"/>
          </a:bodyPr>
          <a:lstStyle/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27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+mn-cs"/>
              </a:rPr>
              <a:t>Приёмы развития смыслового чтения на уроках математики</a:t>
            </a:r>
            <a:br>
              <a:rPr lang="ru-RU" altLang="ru-RU" sz="32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022" y="785632"/>
            <a:ext cx="9205783" cy="3687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333" y="2887822"/>
            <a:ext cx="9076495" cy="34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31" y="210065"/>
            <a:ext cx="9712882" cy="580767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Приём: составление краткой записи задачи.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731" y="790832"/>
            <a:ext cx="9712881" cy="2001795"/>
          </a:xfrm>
        </p:spPr>
        <p:txBody>
          <a:bodyPr>
            <a:normAutofit lnSpcReduction="10000"/>
          </a:bodyPr>
          <a:lstStyle/>
          <a:p>
            <a:pPr marL="82550" lvl="0" indent="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1164(1)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арбуза и трех одинаковых дынь 10кг. </a:t>
            </a:r>
          </a:p>
          <a:p>
            <a:pPr marL="82550" lvl="0" indent="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Дыня в 2 раза легче арбуза. Какова масса арбуза?</a:t>
            </a:r>
          </a:p>
          <a:p>
            <a:pPr marL="82550" lvl="0" indent="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(математика 5,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Н.Я.Виленкин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1686" y="3098079"/>
            <a:ext cx="6096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Арбуз                     </a:t>
            </a: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1-ая дыня</a:t>
            </a: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2-ая дыня</a:t>
            </a: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3-ая дыня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4015947" y="3744097"/>
            <a:ext cx="407773" cy="3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015946" y="4390115"/>
            <a:ext cx="407773" cy="3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015945" y="5009687"/>
            <a:ext cx="407773" cy="3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015944" y="3215845"/>
            <a:ext cx="407773" cy="3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699686" y="3215845"/>
            <a:ext cx="407773" cy="3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381363" y="3183597"/>
            <a:ext cx="469558" cy="241303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99967" y="405005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10кг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0921" y="3068763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97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77081" y="260350"/>
            <a:ext cx="924285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1686</a:t>
            </a:r>
            <a:b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градусные меры углов треугольника</a:t>
            </a:r>
            <a:r>
              <a:rPr lang="en-US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CDE</a:t>
            </a: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угол С вдвое больше угла </a:t>
            </a:r>
            <a:r>
              <a:rPr lang="en-US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втрое меньше угла Е.</a:t>
            </a:r>
            <a:b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 5,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Н.Я.Виленкин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704" y="1605307"/>
            <a:ext cx="8312723" cy="5053914"/>
          </a:xfrm>
          <a:extLst/>
        </p:spPr>
        <p:txBody>
          <a:bodyPr>
            <a:normAutofit/>
          </a:bodyPr>
          <a:lstStyle/>
          <a:p>
            <a:pPr marL="1947672" lvl="8" indent="0">
              <a:buNone/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∟С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10800000">
            <a:off x="5735957" y="1934850"/>
            <a:ext cx="360043" cy="315033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4" name="Прямоугольник 32"/>
          <p:cNvSpPr>
            <a:spLocks noChangeArrowheads="1"/>
          </p:cNvSpPr>
          <p:nvPr/>
        </p:nvSpPr>
        <p:spPr bwMode="auto">
          <a:xfrm>
            <a:off x="7535863" y="1930400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4964" y="4581525"/>
            <a:ext cx="288925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98989" y="4132264"/>
            <a:ext cx="288925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64126" y="4149725"/>
            <a:ext cx="288925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7" name="Прямоугольник 32"/>
          <p:cNvSpPr>
            <a:spLocks noChangeArrowheads="1"/>
          </p:cNvSpPr>
          <p:nvPr/>
        </p:nvSpPr>
        <p:spPr bwMode="auto">
          <a:xfrm>
            <a:off x="7535863" y="4157664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Прямоугольник 3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3066" y="3248871"/>
            <a:ext cx="989078" cy="5232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10101" y="4581525"/>
            <a:ext cx="288925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64126" y="4581525"/>
            <a:ext cx="288925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65601" y="2065339"/>
            <a:ext cx="288925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19625" y="2065339"/>
            <a:ext cx="287338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76714" y="3198814"/>
            <a:ext cx="288925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44964" y="4132264"/>
            <a:ext cx="288925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Прямоугольник 32"/>
          <p:cNvSpPr>
            <a:spLocks noChangeArrowheads="1"/>
          </p:cNvSpPr>
          <p:nvPr/>
        </p:nvSpPr>
        <p:spPr bwMode="auto">
          <a:xfrm>
            <a:off x="7535863" y="3249614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8413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48931" y="624110"/>
            <a:ext cx="9255682" cy="1280890"/>
          </a:xfrm>
        </p:spPr>
        <p:txBody>
          <a:bodyPr>
            <a:normAutofit fontScale="90000"/>
          </a:bodyPr>
          <a:lstStyle/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Дочка младше мамы в 4 раза и младше бабушки в 9 раз. Сколько лет каждой, если вместе им 98 лет?</a:t>
            </a:r>
            <a:b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(математика 5, Г.В. Дорофеев)</a:t>
            </a:r>
            <a:br>
              <a:rPr lang="ru-RU" alt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75" y="2162432"/>
            <a:ext cx="7450433" cy="4209779"/>
          </a:xfrm>
          <a:extLst/>
        </p:spPr>
        <p:txBody>
          <a:bodyPr>
            <a:normAutofit/>
          </a:bodyPr>
          <a:lstStyle/>
          <a:p>
            <a:pPr lvl="8"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Дочка          Мама         Бабушка</a:t>
            </a:r>
          </a:p>
        </p:txBody>
      </p:sp>
      <p:grpSp>
        <p:nvGrpSpPr>
          <p:cNvPr id="16389" name="Группа 9"/>
          <p:cNvGrpSpPr>
            <a:grpSpLocks/>
          </p:cNvGrpSpPr>
          <p:nvPr/>
        </p:nvGrpSpPr>
        <p:grpSpPr bwMode="auto">
          <a:xfrm>
            <a:off x="5141266" y="3511638"/>
            <a:ext cx="1584325" cy="288925"/>
            <a:chOff x="3851920" y="2635109"/>
            <a:chExt cx="1584176" cy="28983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51920" y="2636702"/>
              <a:ext cx="287311" cy="2882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283679" y="2636702"/>
              <a:ext cx="288898" cy="2882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715439" y="2635109"/>
              <a:ext cx="288898" cy="2882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148786" y="2636702"/>
              <a:ext cx="287310" cy="2882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3529357" y="3511638"/>
            <a:ext cx="287337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grpSp>
        <p:nvGrpSpPr>
          <p:cNvPr id="16391" name="Группа 27"/>
          <p:cNvGrpSpPr>
            <a:grpSpLocks/>
          </p:cNvGrpSpPr>
          <p:nvPr/>
        </p:nvGrpSpPr>
        <p:grpSpPr bwMode="auto">
          <a:xfrm>
            <a:off x="7580137" y="3081342"/>
            <a:ext cx="2016125" cy="730250"/>
            <a:chOff x="6228184" y="2633306"/>
            <a:chExt cx="2016224" cy="730582"/>
          </a:xfrm>
        </p:grpSpPr>
        <p:grpSp>
          <p:nvGrpSpPr>
            <p:cNvPr id="20489" name="Группа 10"/>
            <p:cNvGrpSpPr>
              <a:grpSpLocks/>
            </p:cNvGrpSpPr>
            <p:nvPr/>
          </p:nvGrpSpPr>
          <p:grpSpPr bwMode="auto">
            <a:xfrm>
              <a:off x="6228184" y="2633306"/>
              <a:ext cx="1584176" cy="289835"/>
              <a:chOff x="3851920" y="2635109"/>
              <a:chExt cx="1584176" cy="289835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851920" y="2636697"/>
                <a:ext cx="287351" cy="2874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283741" y="2636697"/>
                <a:ext cx="288939" cy="2874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715563" y="2635109"/>
                <a:ext cx="288939" cy="2874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5148971" y="2636697"/>
                <a:ext cx="287352" cy="2874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0490" name="Группа 15"/>
            <p:cNvGrpSpPr>
              <a:grpSpLocks/>
            </p:cNvGrpSpPr>
            <p:nvPr/>
          </p:nvGrpSpPr>
          <p:grpSpPr bwMode="auto">
            <a:xfrm>
              <a:off x="6228184" y="3068960"/>
              <a:ext cx="1584176" cy="289835"/>
              <a:chOff x="3851920" y="2635109"/>
              <a:chExt cx="1584176" cy="289835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851920" y="2636216"/>
                <a:ext cx="287351" cy="2890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283741" y="2636216"/>
                <a:ext cx="288939" cy="2890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715563" y="2634628"/>
                <a:ext cx="288939" cy="2890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148971" y="2636216"/>
                <a:ext cx="287352" cy="2890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0491" name="Группа 21"/>
            <p:cNvGrpSpPr>
              <a:grpSpLocks/>
            </p:cNvGrpSpPr>
            <p:nvPr/>
          </p:nvGrpSpPr>
          <p:grpSpPr bwMode="auto">
            <a:xfrm>
              <a:off x="6232263" y="3074053"/>
              <a:ext cx="1584176" cy="289835"/>
              <a:chOff x="3851920" y="2635109"/>
              <a:chExt cx="1584176" cy="289835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3852603" y="2637475"/>
                <a:ext cx="287352" cy="2874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284424" y="2637475"/>
                <a:ext cx="287352" cy="2874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4716246" y="2635887"/>
                <a:ext cx="287352" cy="2874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148067" y="2637475"/>
                <a:ext cx="287352" cy="2874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b="1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7" name="Скругленный прямоугольник 26"/>
            <p:cNvSpPr/>
            <p:nvPr/>
          </p:nvSpPr>
          <p:spPr>
            <a:xfrm>
              <a:off x="7957056" y="3068479"/>
              <a:ext cx="287352" cy="289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31" name="Левая фигурная скобка 30"/>
          <p:cNvSpPr/>
          <p:nvPr/>
        </p:nvSpPr>
        <p:spPr>
          <a:xfrm rot="16200000">
            <a:off x="5857083" y="1459704"/>
            <a:ext cx="1054100" cy="676751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6393" name="Прямоугольник 32"/>
          <p:cNvSpPr>
            <a:spLocks noChangeArrowheads="1"/>
          </p:cNvSpPr>
          <p:nvPr/>
        </p:nvSpPr>
        <p:spPr bwMode="auto">
          <a:xfrm>
            <a:off x="5774126" y="5373687"/>
            <a:ext cx="1090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98лет</a:t>
            </a:r>
          </a:p>
        </p:txBody>
      </p:sp>
    </p:spTree>
    <p:extLst>
      <p:ext uri="{BB962C8B-B14F-4D97-AF65-F5344CB8AC3E}">
        <p14:creationId xmlns:p14="http://schemas.microsoft.com/office/powerpoint/2010/main" val="419160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рина\Desktop\арноль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68" y="624110"/>
            <a:ext cx="7266244" cy="38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45745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«Умения составлять адекватные математические модели реальных    ситуаций должно составлять неотъемлемую часть математического образования»                                                                           В. И. Арнольд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0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31" y="1565656"/>
            <a:ext cx="2321810" cy="1691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7" y="235898"/>
            <a:ext cx="3599789" cy="2505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619" y="220750"/>
            <a:ext cx="4304650" cy="252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766" y="4319319"/>
            <a:ext cx="3245300" cy="2438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432" y="1339015"/>
            <a:ext cx="2144334" cy="2144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935" y="3828817"/>
            <a:ext cx="2785368" cy="185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97" y="4319319"/>
            <a:ext cx="3901777" cy="243861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937731" y="3242651"/>
            <a:ext cx="2027212" cy="2153336"/>
          </a:xfrm>
        </p:spPr>
      </p:pic>
    </p:spTree>
    <p:extLst>
      <p:ext uri="{BB962C8B-B14F-4D97-AF65-F5344CB8AC3E}">
        <p14:creationId xmlns:p14="http://schemas.microsoft.com/office/powerpoint/2010/main" val="154174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32" y="624109"/>
            <a:ext cx="11236242" cy="6320387"/>
          </a:xfrm>
        </p:spPr>
      </p:pic>
    </p:spTree>
    <p:extLst>
      <p:ext uri="{BB962C8B-B14F-4D97-AF65-F5344CB8AC3E}">
        <p14:creationId xmlns:p14="http://schemas.microsoft.com/office/powerpoint/2010/main" val="216471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000" b="1" dirty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9000" b="1" dirty="0">
                <a:solidFill>
                  <a:srgbClr val="C00000"/>
                </a:solidFill>
                <a:latin typeface="Arial Black" pitchFamily="34" charset="0"/>
              </a:rPr>
              <a:t>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9523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505" y="2960567"/>
            <a:ext cx="10985500" cy="5188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уровню подготовки обучающихся к концу 4 класса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математике:  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157" y="609600"/>
            <a:ext cx="10046043" cy="65078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результаты: 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анализировать учебную ситуацию с точки зрения математических характеристик,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устанавливать количественные и пространственные отношения объектов окружающего мира, 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строить алгоритм поиска необходимой информации, 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логику решения практической и учебной задачи,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планировать,</a:t>
            </a:r>
          </a:p>
          <a:p>
            <a:r>
              <a:rPr lang="ru-RU" sz="2500" b="1" i="1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 моделировать - решать учебные задачи с помощью знаков (символов) 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контролировать и корректировать ход решения учебной задачи.</a:t>
            </a:r>
            <a:endParaRPr lang="ru-RU" sz="2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200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результаты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научится: </a:t>
            </a:r>
          </a:p>
          <a:p>
            <a:r>
              <a:rPr lang="ru-RU" sz="25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500" b="1" i="1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пользоваться знаками, символами, моделями, схемами, приведенными в учебнике и учебных пособиях;</a:t>
            </a:r>
          </a:p>
          <a:p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строить сообщение в устной форме;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находить в материалах учебника ответ на заданный вопрос 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ориентироваться на возможное разнообразие способов решения учебной задачи;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-анализировать изучаемые объекты с выделением существенных и несущественных признаков;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устанавливать причинно-следственные связи в изучаемом круге математических понятий;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проводить сравнение и классификацию математических фактов по самостоятельно выделенным критериям;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обобщать ряд объектов по заданному признаку;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проводить аналогии между изучаемым материалом и личным опытом; </a:t>
            </a:r>
          </a:p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осуществлять синтез как составление целого из частей.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898" y="139600"/>
            <a:ext cx="9578135" cy="47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математики направлено на достижение следующих целей: </a:t>
            </a:r>
          </a:p>
        </p:txBody>
      </p:sp>
    </p:spTree>
    <p:extLst>
      <p:ext uri="{BB962C8B-B14F-4D97-AF65-F5344CB8AC3E}">
        <p14:creationId xmlns:p14="http://schemas.microsoft.com/office/powerpoint/2010/main" val="110414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79" y="152400"/>
            <a:ext cx="9662933" cy="381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Проблемы преемственности в решении текстовых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838200"/>
            <a:ext cx="10387012" cy="5575300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условия задачи.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ученика при решении задачи.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решения задачи.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средств обратной связи.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фронтальной работы.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Бессистемность индивидуальной и дифференцированной работы.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достижений должна быть ориентирована  на успех, способность развития мотивации к учению.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самоконтроля, умение оценивать свою работу и работу класса.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темп мешает многим детям усваивать материал.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 уроков.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УМК.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программы как НОО, так и ООО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ru-RU" sz="2000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ru-RU" sz="2000" kern="0" dirty="0">
              <a:solidFill>
                <a:srgbClr val="A50021"/>
              </a:solidFill>
              <a:latin typeface="Arial"/>
            </a:endParaRP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15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50" y="92770"/>
            <a:ext cx="8911687" cy="4632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Проблемы математической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24" y="420132"/>
            <a:ext cx="12084909" cy="292389"/>
          </a:xfrm>
          <a:solidFill>
            <a:srgbClr val="CCFF66"/>
          </a:solidFill>
        </p:spPr>
        <p:txBody>
          <a:bodyPr>
            <a:normAutofit fontScale="92500"/>
          </a:bodyPr>
          <a:lstStyle/>
          <a:p>
            <a:pPr marL="0" lvl="0" indent="0" algn="r">
              <a:spcBef>
                <a:spcPts val="0"/>
              </a:spcBef>
              <a:buClrTx/>
              <a:buNone/>
            </a:pPr>
            <a:r>
              <a:rPr lang="ru-RU" sz="1400" b="1" dirty="0">
                <a:solidFill>
                  <a:prstClr val="black"/>
                </a:solidFill>
              </a:rPr>
              <a:t>Умение использовать знаково-символические обозначения (схемы, формулы), включая установление причинно-следственных связей.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64976301"/>
              </p:ext>
            </p:extLst>
          </p:nvPr>
        </p:nvGraphicFramePr>
        <p:xfrm>
          <a:off x="327453" y="605523"/>
          <a:ext cx="11701849" cy="205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03619043"/>
              </p:ext>
            </p:extLst>
          </p:nvPr>
        </p:nvGraphicFramePr>
        <p:xfrm>
          <a:off x="-432485" y="2656703"/>
          <a:ext cx="11578280" cy="20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453" y="2706172"/>
            <a:ext cx="11893380" cy="292388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/>
              <a:t>Работа с иллюстрациями. Разыгрывание ситуаций  умение соотносить информацию ( иллюстрацию), заданную в явном виде с числом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997" y="4621429"/>
            <a:ext cx="4739814" cy="292388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/>
              <a:t>Моделирование условия задачи (рисование схемы)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65885294"/>
              </p:ext>
            </p:extLst>
          </p:nvPr>
        </p:nvGraphicFramePr>
        <p:xfrm>
          <a:off x="654907" y="4913816"/>
          <a:ext cx="10713309" cy="194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353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725" y="278121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МОДЕЛИРОВАНИЕ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58" y="1558345"/>
            <a:ext cx="5409127" cy="43916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Моделирование –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 это метод познания, состоящий в создании и исследовании моделей, т.е. исследование объектов путем построения и изучения моделей.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Модель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 – это некоторое упрощенное подобие реального объекта, который отражает существенные особенности (свойства) изучаемого реального объекта, явления или процесса.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4" y="1416676"/>
            <a:ext cx="4327186" cy="4984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119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79" y="224865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Системно-деятельностный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303" y="2977341"/>
            <a:ext cx="9292057" cy="259294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Первый подэтап: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  Чтение текста задачи: сначала про себя, затем вслух одним из учеников.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28600" indent="-228600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 Пересказ задачи своими словами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(этот приём способствует более глубокому осмыслению прочитанного).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28600" indent="-22860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 Представление жизненной ситуации, описанной в задаче, инсценировка этой ситуации.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166" y="1041218"/>
            <a:ext cx="1150802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ЭТАП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 И АНАЛИЗ ЗАДАЧИ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indent="-1028700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этапа: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понять задачу, представить, о чём эта задача; установить, что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indent="-10287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известно, что нужно найти, как связаны между собой данные и искомое.  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81" y="172995"/>
            <a:ext cx="9527531" cy="444843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Второй подэтап (графическая работа)</a:t>
            </a:r>
            <a:b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5414" y="1742301"/>
            <a:ext cx="10589741" cy="3897071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ru-RU" sz="4000" b="1" dirty="0">
                <a:solidFill>
                  <a:prstClr val="black"/>
                </a:solidFill>
              </a:rPr>
              <a:t>На рисунке нарисовано 3 шарика  красным цветом, синих шариков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ru-RU" sz="4000" b="1" dirty="0">
                <a:solidFill>
                  <a:prstClr val="black"/>
                </a:solidFill>
              </a:rPr>
              <a:t>на 2 больше, чем красных, остальные шарики раскрашены зелёным цветом.  Сколько на рисунке зелёных шариков, если всего нарисовано 10 шаров?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55580" y="617838"/>
            <a:ext cx="653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Разбиение текста задачи на смысловые части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5844746" y="2446623"/>
            <a:ext cx="0" cy="69197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248" y="3097488"/>
            <a:ext cx="60965" cy="755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647" y="3765760"/>
            <a:ext cx="60965" cy="755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613" y="4463328"/>
            <a:ext cx="60965" cy="755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5580" y="949237"/>
            <a:ext cx="440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Подчёркивания опорных слов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313459" y="3045120"/>
            <a:ext cx="2533136" cy="0"/>
          </a:xfrm>
          <a:prstGeom prst="line">
            <a:avLst/>
          </a:prstGeom>
          <a:ln w="635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V="1">
            <a:off x="6062613" y="3045120"/>
            <a:ext cx="1542169" cy="5864"/>
          </a:xfrm>
          <a:prstGeom prst="line">
            <a:avLst/>
          </a:prstGeom>
          <a:ln w="635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6802400" y="4314542"/>
            <a:ext cx="2533136" cy="0"/>
          </a:xfrm>
          <a:prstGeom prst="line">
            <a:avLst/>
          </a:prstGeom>
          <a:ln w="635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2580027" y="5620982"/>
            <a:ext cx="1827905" cy="18390"/>
          </a:xfrm>
          <a:prstGeom prst="line">
            <a:avLst/>
          </a:prstGeom>
          <a:ln w="635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537580" y="1779332"/>
            <a:ext cx="853238" cy="673745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31277" y="3199123"/>
            <a:ext cx="3675741" cy="673745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477276" y="3138601"/>
            <a:ext cx="3027336" cy="673745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73486" y="4859409"/>
            <a:ext cx="981426" cy="673745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255580" y="1266706"/>
            <a:ext cx="43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Выделение числовых данных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41051"/>
            <a:ext cx="7205983" cy="438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Третий подэтап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2432" y="4695568"/>
            <a:ext cx="9342180" cy="1215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29790" y="457232"/>
            <a:ext cx="7742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Переформулировка текста задачи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8600" lvl="0" indent="-22860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(отбрасывание несущественных   деталей, зачёркивание).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363" y="2236145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На рисунке нарисовано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0782" y="2261782"/>
            <a:ext cx="450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3 шарика  красным цветом</a:t>
            </a:r>
            <a:r>
              <a:rPr lang="ru-RU" sz="2000" b="1" dirty="0">
                <a:solidFill>
                  <a:prstClr val="black"/>
                </a:solidFill>
              </a:rPr>
              <a:t>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94222" y="2725871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синих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06984" y="2731471"/>
            <a:ext cx="1571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шариков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5744" y="2733806"/>
            <a:ext cx="210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на 2 больше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96878" y="2710176"/>
            <a:ext cx="236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, чем красных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07629" y="3199152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остальные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3754" y="3202114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шарики раскрашены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25267" y="3199291"/>
            <a:ext cx="291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зелёным цветом.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1464" y="3659392"/>
            <a:ext cx="1464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Сколько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29147" y="3647647"/>
            <a:ext cx="190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на рисунке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92203" y="3650051"/>
            <a:ext cx="3061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зелёных шариков,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82803" y="414571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если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63" y="4126189"/>
            <a:ext cx="130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всего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7530" y="4097070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нарисовано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981878" y="4124555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10 шаров?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8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97 -4.07407E-6 L -0.26524 0.010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46 4.44444E-6 L -0.14454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19622 0.0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1707</TotalTime>
  <Words>833</Words>
  <Application>Microsoft Office PowerPoint</Application>
  <PresentationFormat>Широкоэкранный</PresentationFormat>
  <Paragraphs>154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Corbel</vt:lpstr>
      <vt:lpstr>Georgia</vt:lpstr>
      <vt:lpstr>Tahoma</vt:lpstr>
      <vt:lpstr>Times New Roman</vt:lpstr>
      <vt:lpstr>Wingdings</vt:lpstr>
      <vt:lpstr>Wingdings 2</vt:lpstr>
      <vt:lpstr>Wingdings 3</vt:lpstr>
      <vt:lpstr>Легкий дым</vt:lpstr>
      <vt:lpstr>Педагогическая мастерская: "Преемственность в обучении решению задач средством моделирования" </vt:lpstr>
      <vt:lpstr>Презентация PowerPoint</vt:lpstr>
      <vt:lpstr>Требования к уровню подготовки обучающихся к концу 4 класса по математике:   </vt:lpstr>
      <vt:lpstr>Проблемы преемственности в решении текстовых задач</vt:lpstr>
      <vt:lpstr>Проблемы математической грамотности</vt:lpstr>
      <vt:lpstr>МОДЕЛИРОВАНИЕ</vt:lpstr>
      <vt:lpstr>Системно-деятельностный подход</vt:lpstr>
      <vt:lpstr>Второй подэтап (графическая работа) </vt:lpstr>
      <vt:lpstr>Третий подэтап </vt:lpstr>
      <vt:lpstr>Третий подэтап</vt:lpstr>
      <vt:lpstr>II этап  -   МОДЕЛИРОВАНИЕ </vt:lpstr>
      <vt:lpstr>Задача</vt:lpstr>
      <vt:lpstr>Моделирование задачи</vt:lpstr>
      <vt:lpstr>ВИДЫ МОДЕЛЕЙ  </vt:lpstr>
      <vt:lpstr>Приёмы развития смыслового чтения на уроках математики </vt:lpstr>
      <vt:lpstr>Приём: составление краткой записи задачи.</vt:lpstr>
      <vt:lpstr>№ 1686 Найдите градусные меры углов треугольника CDE, если угол С вдвое больше угла D и втрое меньше угла Е. (математика 5, Н.Я.Виленкин)</vt:lpstr>
      <vt:lpstr>Дочка младше мамы в 4 раза и младше бабушки в 9 раз. Сколько лет каждой, если вместе им 98 лет? (математика 5, Г.В. Дорофеев)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Диагностическая работа по математике 5 классы (математическая грамотность)</dc:title>
  <dc:creator>Ирина</dc:creator>
  <cp:lastModifiedBy>ADMIN</cp:lastModifiedBy>
  <cp:revision>108</cp:revision>
  <dcterms:created xsi:type="dcterms:W3CDTF">2017-02-26T14:40:03Z</dcterms:created>
  <dcterms:modified xsi:type="dcterms:W3CDTF">2017-10-15T07:41:48Z</dcterms:modified>
</cp:coreProperties>
</file>