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sldIdLst>
    <p:sldId id="295" r:id="rId2"/>
    <p:sldId id="296" r:id="rId3"/>
    <p:sldId id="297" r:id="rId4"/>
    <p:sldId id="299" r:id="rId5"/>
    <p:sldId id="302" r:id="rId6"/>
    <p:sldId id="303" r:id="rId7"/>
    <p:sldId id="352" r:id="rId8"/>
    <p:sldId id="387" r:id="rId9"/>
    <p:sldId id="256" r:id="rId10"/>
    <p:sldId id="258" r:id="rId11"/>
    <p:sldId id="36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75" r:id="rId26"/>
    <p:sldId id="382" r:id="rId27"/>
    <p:sldId id="383" r:id="rId28"/>
    <p:sldId id="384" r:id="rId29"/>
    <p:sldId id="354" r:id="rId30"/>
    <p:sldId id="355" r:id="rId31"/>
    <p:sldId id="356" r:id="rId32"/>
    <p:sldId id="357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81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7" r:id="rId55"/>
    <p:sldId id="288" r:id="rId56"/>
    <p:sldId id="289" r:id="rId57"/>
    <p:sldId id="290" r:id="rId58"/>
    <p:sldId id="291" r:id="rId59"/>
    <p:sldId id="292" r:id="rId60"/>
    <p:sldId id="331" r:id="rId61"/>
    <p:sldId id="333" r:id="rId62"/>
    <p:sldId id="334" r:id="rId63"/>
    <p:sldId id="335" r:id="rId64"/>
    <p:sldId id="336" r:id="rId65"/>
    <p:sldId id="337" r:id="rId66"/>
    <p:sldId id="340" r:id="rId67"/>
    <p:sldId id="342" r:id="rId68"/>
    <p:sldId id="344" r:id="rId69"/>
    <p:sldId id="346" r:id="rId70"/>
    <p:sldId id="348" r:id="rId71"/>
    <p:sldId id="349" r:id="rId72"/>
    <p:sldId id="353" r:id="rId73"/>
    <p:sldId id="385" r:id="rId74"/>
    <p:sldId id="386" r:id="rId7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49456-EB33-492B-82C7-9F019B9651D7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295610-6C5F-469E-8FA0-C9C63FA8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E9454-36A2-4C2C-8CC0-C24404B4DD1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24A8-9992-410B-81DE-27079D079E8D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B719-7214-4C53-A5B3-9174E42A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259E-FD25-489E-9D85-B7836E1103A2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E50E-FEB7-4652-9F62-F4F87A011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E2A4-B07F-4DF7-B11F-A83E9A5008BF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387A-AF44-4C7F-98BF-0B76E953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573A-E9F8-4DC5-80F4-CBD513900E9D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A711-8800-4068-85A6-0DE39D86A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CDF7-347D-4F9A-9C55-221E5890B5C2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36F5-0B16-4337-AE6B-84993D97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4B45-C0F1-4B57-AD6B-56BFAC14398B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2D4-33DF-449E-BA34-8C177899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C445-C23C-431F-BD45-433060BB7F6C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89F8-71F4-49DC-AC2B-B5912DD3D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3851-64D7-4927-8F98-9FF26E22950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81FD-2F9E-4FC0-AC78-58A21D72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628A-6184-47DD-B0DA-74AD156DB689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5252-9329-4097-A5F7-0466B75D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C16F-A8CF-4ED5-912E-827B5C3C46DB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1A85-F58B-4A43-8785-881F65D98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3AC4-5E3C-4D1F-8336-7E8D864FAB82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0171-F9C2-4AE8-BBCB-76914ADC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935B-78E2-4971-9C0F-F6CB65CB78CB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53F1-AC71-4BD6-B439-25ECCF66F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E0D1-C3B9-469D-BA9E-BFDD2D51A344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5FBA-3A1C-48D8-BAAA-42497B705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B398-2619-4914-9833-343E6A99585D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09E6-513C-4FDB-831C-4CF4556D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8AD0-3336-4526-B52D-95AB69FEF9C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80E0-04D5-4A86-B750-4CDE22DB2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9BEE-A443-41B8-B20B-CE4A58528CFD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4536-0E49-474F-AB1B-D4BD2C9BE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6D3DFF-8626-4AC8-96A1-ECD1D9B184E0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BAFA002-0B27-4BE2-A26E-7DE72C32D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8" r:id="rId9"/>
    <p:sldLayoutId id="2147483732" r:id="rId10"/>
    <p:sldLayoutId id="2147483739" r:id="rId11"/>
    <p:sldLayoutId id="2147483733" r:id="rId12"/>
    <p:sldLayoutId id="2147483740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7" Type="http://schemas.openxmlformats.org/officeDocument/2006/relationships/slide" Target="slide7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72.xml"/><Relationship Id="rId4" Type="http://schemas.openxmlformats.org/officeDocument/2006/relationships/slide" Target="slide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pn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image" Target="../media/image61.jpeg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ка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2588" y="3560763"/>
            <a:ext cx="3200400" cy="3297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946150" y="5441950"/>
            <a:ext cx="4592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лицей №5 г. Елец</a:t>
            </a:r>
          </a:p>
          <a:p>
            <a:r>
              <a:rPr lang="ru-RU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Яковлева Е.А.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0"/>
            <a:ext cx="103362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36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«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методических</a:t>
            </a:r>
          </a:p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приемов рефлексии на современном уроке</a:t>
            </a: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279400"/>
            <a:ext cx="7772400" cy="13795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211767"/>
                </a:solidFill>
                <a:latin typeface="Arial" pitchFamily="34" charset="0"/>
              </a:rPr>
              <a:t>В современной педагогике под рефлексией понимают:</a:t>
            </a:r>
            <a:r>
              <a:rPr lang="ru-RU" altLang="ru-RU" sz="4000" b="1" smtClean="0">
                <a:latin typeface="Arial" pitchFamily="34" charset="0"/>
              </a:rPr>
              <a:t> </a:t>
            </a:r>
          </a:p>
        </p:txBody>
      </p:sp>
      <p:pic>
        <p:nvPicPr>
          <p:cNvPr id="15363" name="Picture 4" descr="р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2211388"/>
            <a:ext cx="2765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573463" y="2022475"/>
            <a:ext cx="57959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altLang="ru-RU" sz="3000">
                <a:solidFill>
                  <a:srgbClr val="7030A0"/>
                </a:solidFill>
                <a:latin typeface="Calibri" pitchFamily="34" charset="0"/>
              </a:rPr>
              <a:t>осознание смысла и способа  собственной деятельности,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altLang="ru-RU" sz="3000">
                <a:solidFill>
                  <a:srgbClr val="7030A0"/>
                </a:solidFill>
                <a:latin typeface="Calibri" pitchFamily="34" charset="0"/>
              </a:rPr>
              <a:t>объективная оценка своих результатов,</a:t>
            </a: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altLang="ru-RU" sz="3000">
                <a:solidFill>
                  <a:srgbClr val="7030A0"/>
                </a:solidFill>
                <a:latin typeface="Calibri" pitchFamily="34" charset="0"/>
              </a:rPr>
              <a:t>обнаружение проблем.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5450" y="479425"/>
            <a:ext cx="8596313" cy="939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</a:rPr>
              <a:t>Основные этапы рефлексии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5450" y="1419225"/>
            <a:ext cx="8596313" cy="3881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Остановка предметной деятельности;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Восстановление последовательности выполненных действий;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Изучение составленной последовательности действий;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Формулирование результатов;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Проверка гипотез в последующей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лест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1987550"/>
            <a:ext cx="237648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9" name="Rectangle 11"/>
          <p:cNvSpPr>
            <a:spLocks noGrp="1" noChangeArrowheads="1"/>
          </p:cNvSpPr>
          <p:nvPr>
            <p:ph type="title"/>
          </p:nvPr>
        </p:nvSpPr>
        <p:spPr>
          <a:xfrm>
            <a:off x="625475" y="407988"/>
            <a:ext cx="86423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211767"/>
                </a:solidFill>
                <a:latin typeface="Arial" panose="020B0604020202020204" pitchFamily="34" charset="0"/>
              </a:rPr>
              <a:t>Рефлексия осуществляется не только</a:t>
            </a:r>
            <a:br>
              <a:rPr lang="ru-RU" altLang="ru-RU" sz="3200" b="1" dirty="0">
                <a:solidFill>
                  <a:srgbClr val="211767"/>
                </a:solidFill>
                <a:latin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211767"/>
                </a:solidFill>
                <a:latin typeface="Arial" panose="020B0604020202020204" pitchFamily="34" charset="0"/>
              </a:rPr>
              <a:t>в конце урока, но и на любом его этапе.</a:t>
            </a:r>
            <a:br>
              <a:rPr lang="ru-RU" altLang="ru-RU" sz="3200" b="1" dirty="0">
                <a:solidFill>
                  <a:srgbClr val="211767"/>
                </a:solidFill>
                <a:latin typeface="Arial" panose="020B0604020202020204" pitchFamily="34" charset="0"/>
              </a:rPr>
            </a:br>
            <a:endParaRPr lang="ru-RU" altLang="ru-RU" sz="3200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054350" y="1831975"/>
            <a:ext cx="6516688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solidFill>
                  <a:schemeClr val="folHlink"/>
                </a:solidFill>
                <a:latin typeface="Arial" pitchFamily="34" charset="0"/>
              </a:rPr>
              <a:t>   </a:t>
            </a:r>
            <a:r>
              <a:rPr lang="ru-RU" altLang="ru-RU" sz="2000" b="1" smtClean="0">
                <a:solidFill>
                  <a:srgbClr val="7030A0"/>
                </a:solidFill>
                <a:latin typeface="Calibri" pitchFamily="34" charset="0"/>
              </a:rPr>
              <a:t>Цели рефлексии:</a:t>
            </a:r>
          </a:p>
          <a:p>
            <a:pPr eaLnBrk="1" hangingPunct="1"/>
            <a:r>
              <a:rPr lang="ru-RU" altLang="ru-RU" sz="2000" smtClean="0">
                <a:solidFill>
                  <a:srgbClr val="7030A0"/>
                </a:solidFill>
                <a:latin typeface="Calibri" pitchFamily="34" charset="0"/>
              </a:rPr>
              <a:t>сравнить способы и методы, применяемые другими, со своими;</a:t>
            </a:r>
          </a:p>
          <a:p>
            <a:pPr eaLnBrk="1" hangingPunct="1"/>
            <a:r>
              <a:rPr lang="ru-RU" altLang="ru-RU" sz="2000" smtClean="0">
                <a:solidFill>
                  <a:srgbClr val="7030A0"/>
                </a:solidFill>
                <a:latin typeface="Calibri" pitchFamily="34" charset="0"/>
              </a:rPr>
              <a:t>собрать в общую копилку замеченное, обдуманное, понятое каждым; </a:t>
            </a:r>
          </a:p>
          <a:p>
            <a:pPr eaLnBrk="1" hangingPunct="1"/>
            <a:r>
              <a:rPr lang="ru-RU" altLang="ru-RU" sz="2000" smtClean="0">
                <a:solidFill>
                  <a:srgbClr val="7030A0"/>
                </a:solidFill>
                <a:latin typeface="Calibri" pitchFamily="34" charset="0"/>
              </a:rPr>
              <a:t>уйти с урока с зафиксированным результатом.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fol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22263"/>
            <a:ext cx="9324975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211767"/>
                </a:solidFill>
                <a:latin typeface="Arial" pitchFamily="34" charset="0"/>
              </a:rPr>
              <a:t>Исходя из функций рефлексии предлагается следующая классификация: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140075" y="1747838"/>
            <a:ext cx="5867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Рефлексия настроения и эмоционального состояния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Рефлексия деятельности 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Рефлексия содержания учебного материала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985963"/>
            <a:ext cx="2624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211767"/>
                </a:solidFill>
                <a:latin typeface="Arial" pitchFamily="34" charset="0"/>
              </a:rPr>
              <a:t>Рефлексия настроения и эмоционального состояния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81013" y="1931988"/>
            <a:ext cx="820578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Этапы урока: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 в начале урока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                         в конце деятельности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Приёмы:</a:t>
            </a: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3028950"/>
            <a:ext cx="1447800" cy="12954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5" y="3028950"/>
            <a:ext cx="142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925" y="3009900"/>
            <a:ext cx="143986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8"/>
          <p:cNvSpPr>
            <a:spLocks noChangeArrowheads="1"/>
          </p:cNvSpPr>
          <p:nvPr/>
        </p:nvSpPr>
        <p:spPr bwMode="auto">
          <a:xfrm>
            <a:off x="5675313" y="4532313"/>
            <a:ext cx="1081087" cy="1222375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Franklin Gothic Book"/>
            </a:endParaRPr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3932238" y="4500563"/>
            <a:ext cx="1081087" cy="1223962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Franklin Gothic Book"/>
            </a:endParaRPr>
          </a:p>
        </p:txBody>
      </p:sp>
      <p:sp>
        <p:nvSpPr>
          <p:cNvPr id="19465" name="AutoShape 1"/>
          <p:cNvSpPr>
            <a:spLocks noChangeArrowheads="1"/>
          </p:cNvSpPr>
          <p:nvPr/>
        </p:nvSpPr>
        <p:spPr bwMode="auto">
          <a:xfrm>
            <a:off x="2159000" y="4645025"/>
            <a:ext cx="1082675" cy="10795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04825"/>
            <a:ext cx="8569325" cy="1143000"/>
          </a:xfrm>
        </p:spPr>
        <p:txBody>
          <a:bodyPr/>
          <a:lstStyle/>
          <a:p>
            <a:pPr eaLnBrk="1" hangingPunct="1"/>
            <a:r>
              <a:rPr lang="ru-RU" altLang="ru-RU" sz="3400" b="1" smtClean="0">
                <a:solidFill>
                  <a:srgbClr val="211767"/>
                </a:solidFill>
                <a:latin typeface="Arial" pitchFamily="34" charset="0"/>
              </a:rPr>
              <a:t>Фразы из рефлексивного экрана:</a:t>
            </a:r>
            <a:br>
              <a:rPr lang="ru-RU" altLang="ru-RU" sz="3400" b="1" smtClean="0">
                <a:solidFill>
                  <a:srgbClr val="211767"/>
                </a:solidFill>
                <a:latin typeface="Arial" pitchFamily="34" charset="0"/>
              </a:rPr>
            </a:br>
            <a:endParaRPr lang="ru-RU" altLang="ru-RU" sz="3400" b="1" smtClean="0">
              <a:solidFill>
                <a:srgbClr val="211767"/>
              </a:solidFill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5500" y="1470025"/>
            <a:ext cx="8278813" cy="41052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Было интересно…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Меня удивило…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Материал урока мне был…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Мне больше всего удалось…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Моё настроение…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Могу похвалить своих одноклассников…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307975"/>
            <a:ext cx="8597900" cy="13208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211767"/>
                </a:solidFill>
                <a:latin typeface="Arial" pitchFamily="34" charset="0"/>
              </a:rPr>
              <a:t>Рефлексия деятельности</a:t>
            </a:r>
            <a:r>
              <a:rPr lang="ru-RU" altLang="ru-RU" smtClean="0">
                <a:latin typeface="Arial" pitchFamily="34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331913"/>
            <a:ext cx="8134350" cy="446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Этапы урока: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проверка домашнего задания 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                        защита проектных работ 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                        в конце урока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Приёмы:</a:t>
            </a:r>
          </a:p>
          <a:p>
            <a:pPr eaLnBrk="1" hangingPunct="1">
              <a:buFontTx/>
              <a:buNone/>
            </a:pPr>
            <a:endParaRPr lang="ru-RU" altLang="ru-RU" b="1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0" y="2849563"/>
            <a:ext cx="331311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27"/>
          <p:cNvPicPr>
            <a:picLocks noChangeAspect="1" noChangeArrowheads="1"/>
          </p:cNvPicPr>
          <p:nvPr/>
        </p:nvPicPr>
        <p:blipFill>
          <a:blip r:embed="rId3"/>
          <a:srcRect l="19565" r="1086"/>
          <a:stretch>
            <a:fillRect/>
          </a:stretch>
        </p:blipFill>
        <p:spPr bwMode="auto">
          <a:xfrm>
            <a:off x="1836738" y="2849563"/>
            <a:ext cx="35274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>
          <a:xfrm>
            <a:off x="428625" y="592138"/>
            <a:ext cx="8569325" cy="1143000"/>
          </a:xfrm>
        </p:spPr>
        <p:txBody>
          <a:bodyPr/>
          <a:lstStyle/>
          <a:p>
            <a:pPr eaLnBrk="1" hangingPunct="1"/>
            <a:r>
              <a:rPr lang="ru-RU" altLang="ru-RU" sz="3400" b="1" smtClean="0">
                <a:solidFill>
                  <a:srgbClr val="002060"/>
                </a:solidFill>
                <a:latin typeface="Arial" pitchFamily="34" charset="0"/>
              </a:rPr>
              <a:t>Фразы из рефлексивного экрана:</a:t>
            </a:r>
            <a:r>
              <a:rPr lang="ru-RU" altLang="ru-RU" sz="3400" b="1" smtClean="0">
                <a:latin typeface="Arial" pitchFamily="34" charset="0"/>
              </a:rPr>
              <a:t/>
            </a:r>
            <a:br>
              <a:rPr lang="ru-RU" altLang="ru-RU" sz="3400" b="1" smtClean="0">
                <a:latin typeface="Arial" pitchFamily="34" charset="0"/>
              </a:rPr>
            </a:br>
            <a:endParaRPr lang="ru-RU" altLang="ru-RU" sz="3400" b="1" smtClean="0"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49338" y="1627188"/>
            <a:ext cx="6626225" cy="41148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У меня получилось…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Я научился…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Сегодня на уроке я смог…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Урок дал мне для жизни…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За урок 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374650"/>
            <a:ext cx="9144000" cy="1144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Рефлексия </a:t>
            </a:r>
            <a:r>
              <a:rPr lang="ru-RU" altLang="ru-RU" b="1" dirty="0" smtClean="0">
                <a:solidFill>
                  <a:srgbClr val="211767"/>
                </a:solidFill>
                <a:latin typeface="Arial" panose="020B0604020202020204" pitchFamily="34" charset="0"/>
              </a:rPr>
              <a:t>содержания учебного </a:t>
            </a:r>
            <a:r>
              <a:rPr lang="ru-RU" altLang="ru-RU" b="1" dirty="0">
                <a:solidFill>
                  <a:srgbClr val="211767"/>
                </a:solidFill>
                <a:latin typeface="Arial" panose="020B0604020202020204" pitchFamily="34" charset="0"/>
              </a:rPr>
              <a:t>материала</a:t>
            </a:r>
            <a:r>
              <a:rPr lang="ru-RU" altLang="ru-RU" sz="3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1728788"/>
            <a:ext cx="85693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Этапы урока: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изучение учебного материала</a:t>
            </a:r>
          </a:p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Приёмы: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        дерево целей        я не знал…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                                                        теперь я знаю…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3556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3268663"/>
            <a:ext cx="2305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ру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8788" y="3268663"/>
            <a:ext cx="23764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962025" y="1619250"/>
            <a:ext cx="7489825" cy="4033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Сегодня я узнал…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Я выполнял задания…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Теперь я могу…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Я научился…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Для меня было открытием то, что…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Мне показалось важным…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15938" y="627063"/>
            <a:ext cx="8569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400" b="1">
                <a:solidFill>
                  <a:srgbClr val="211767"/>
                </a:solidFill>
              </a:rPr>
              <a:t>Фразы из рефлексивного экрана:</a:t>
            </a:r>
            <a:br>
              <a:rPr lang="ru-RU" altLang="ru-RU" sz="3400" b="1">
                <a:solidFill>
                  <a:srgbClr val="211767"/>
                </a:solidFill>
              </a:rPr>
            </a:br>
            <a:endParaRPr lang="ru-RU" altLang="ru-RU" sz="3400" b="1">
              <a:solidFill>
                <a:srgbClr val="2117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Текста1"/>
          <p:cNvSpPr txBox="1">
            <a:extLst>
              <a:ext uri="smNativeData"/>
            </a:extLst>
          </p:cNvSpPr>
          <p:nvPr/>
        </p:nvSpPr>
        <p:spPr>
          <a:xfrm>
            <a:off x="515168" y="390797"/>
            <a:ext cx="8108315" cy="5740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 sz="3600" b="1" u="sng">
                <a:solidFill>
                  <a:srgbClr val="FF00FF"/>
                </a:solidFill>
                <a:latin typeface="Century Gothic" pitchFamily="2"/>
                <a:ea typeface="Century Gothic" pitchFamily="2"/>
                <a:cs typeface="Century Gothic" pitchFamily="2"/>
              </a:defRPr>
            </a:pPr>
            <a:r>
              <a:rPr lang="ru-RU" sz="36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entury Gothic" pitchFamily="2"/>
                <a:ea typeface="Century Gothic" pitchFamily="2"/>
                <a:cs typeface="Century Gothic" pitchFamily="2"/>
              </a:rPr>
              <a:t>Содержание:</a:t>
            </a:r>
          </a:p>
        </p:txBody>
      </p:sp>
      <p:sp>
        <p:nvSpPr>
          <p:cNvPr id="3" name="БлокТекста3"/>
          <p:cNvSpPr txBox="1">
            <a:extLst>
              <a:ext uri="smNativeData"/>
            </a:extLst>
          </p:cNvSpPr>
          <p:nvPr/>
        </p:nvSpPr>
        <p:spPr>
          <a:xfrm>
            <a:off x="1039768" y="1247684"/>
            <a:ext cx="7705725" cy="44488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lang="ru-RU" sz="2800" i="1">
                <a:solidFill>
                  <a:srgbClr val="8C008C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800" b="1" i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1. Современный урок – конструирование активного взаимодействия ученика и учителя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lang="ru-RU" sz="2800" i="1">
                <a:solidFill>
                  <a:srgbClr val="8C008C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800" b="1" i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2. Структура урока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latin typeface="Calibri" panose="020F05020202040A0204" pitchFamily="34" charset="0"/>
              </a:rPr>
              <a:t>3</a:t>
            </a:r>
            <a:r>
              <a:rPr sz="2800" b="1">
                <a:latin typeface="Calibri" panose="020F05020202040A0204" pitchFamily="34" charset="0"/>
              </a:rPr>
              <a:t>. </a:t>
            </a:r>
            <a:r>
              <a:rPr lang="ru-RU" altLang="ru-RU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РОЛЬ РЕФЛЕКСИИ В ФОРМИРОВАНИИ УУД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НА УРОКАХ МАТЕМАТИКИ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lang="ru-RU" sz="2800" i="1">
                <a:solidFill>
                  <a:srgbClr val="8C008C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endParaRPr lang="ru-RU" sz="2800" b="1" i="1" dirty="0">
              <a:solidFill>
                <a:srgbClr val="8C008C"/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lang="ru-RU" sz="2800" i="1">
                <a:solidFill>
                  <a:srgbClr val="8C008C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800" b="1" i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4</a:t>
            </a:r>
            <a:r>
              <a:rPr lang="ru-RU" sz="2800" b="1" i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. </a:t>
            </a:r>
            <a:r>
              <a:rPr lang="ru-RU" sz="16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"/>
                <a:ea typeface="Times New Roman" pitchFamily="1"/>
                <a:cs typeface="Times New Roman" pitchFamily="1"/>
              </a:rPr>
              <a:t>ПРИЕМЫ РЕФЛЕКСИИ НА УРОКАХ МАТЕМАТИКИ  </a:t>
            </a:r>
            <a:br>
              <a:rPr lang="ru-RU" sz="16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"/>
                <a:ea typeface="Times New Roman" pitchFamily="1"/>
                <a:cs typeface="Times New Roman" pitchFamily="1"/>
              </a:rPr>
            </a:br>
            <a:endParaRPr lang="ru-RU" sz="1600" b="1" i="1" dirty="0">
              <a:solidFill>
                <a:srgbClr val="8C008C"/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lang="ru-RU" sz="2800" i="1">
                <a:solidFill>
                  <a:srgbClr val="8C008C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800" b="1" i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5.</a:t>
            </a:r>
          </a:p>
          <a:p>
            <a:pPr fontAlgn="auto">
              <a:spcBef>
                <a:spcPts val="0"/>
              </a:spcBef>
              <a:spcAft>
                <a:spcPts val="1415"/>
              </a:spcAft>
              <a:defRPr lang="ru-RU" sz="2800" i="1">
                <a:solidFill>
                  <a:srgbClr val="8C008C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800" b="1" i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6. Литература</a:t>
            </a:r>
          </a:p>
          <a:p>
            <a:pPr fontAlgn="auto">
              <a:spcBef>
                <a:spcPts val="0"/>
              </a:spcBef>
              <a:spcAft>
                <a:spcPts val="1415"/>
              </a:spcAft>
              <a:defRPr lang="ru-RU" sz="1000" i="1">
                <a:solidFill>
                  <a:srgbClr val="000000"/>
                </a:solidFill>
                <a:latin typeface="Times New Roman" pitchFamily="1"/>
                <a:ea typeface="Times New Roman" pitchFamily="1"/>
                <a:cs typeface="Times New Roman" pitchFamily="1"/>
              </a:defRPr>
            </a:pPr>
            <a:endParaRPr lang="ru-RU" sz="1000" i="1" dirty="0">
              <a:solidFill>
                <a:srgbClr val="000000"/>
              </a:solidFill>
              <a:latin typeface="Times New Roman" pitchFamily="1"/>
              <a:ea typeface="Times New Roman" pitchFamily="1"/>
              <a:cs typeface="Times New Roman" pitchFamily="1"/>
            </a:endParaRPr>
          </a:p>
        </p:txBody>
      </p:sp>
      <p:pic>
        <p:nvPicPr>
          <p:cNvPr id="7172" name="Картинка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0063" y="5238750"/>
            <a:ext cx="1182687" cy="157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374650"/>
            <a:ext cx="9144000" cy="73183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  <a:latin typeface="Arial" pitchFamily="34" charset="0"/>
              </a:rPr>
              <a:t>Формы рефлексии</a:t>
            </a:r>
            <a:endParaRPr lang="ru-RU" altLang="ru-RU" sz="4000" smtClean="0">
              <a:solidFill>
                <a:srgbClr val="00206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652588"/>
            <a:ext cx="36004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332288" y="1576388"/>
            <a:ext cx="48244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altLang="ru-RU" sz="2200" b="1">
                <a:solidFill>
                  <a:srgbClr val="7030A0"/>
                </a:solidFill>
                <a:latin typeface="Calibri" pitchFamily="34" charset="0"/>
              </a:rPr>
              <a:t>Индивидуальная – </a:t>
            </a:r>
            <a:r>
              <a:rPr lang="ru-RU" altLang="ru-RU" sz="2200">
                <a:solidFill>
                  <a:srgbClr val="7030A0"/>
                </a:solidFill>
                <a:latin typeface="Calibri" pitchFamily="34" charset="0"/>
              </a:rPr>
              <a:t>формирование реальной самооценки (за что ты можешь оценить свою работу)</a:t>
            </a:r>
            <a:endParaRPr lang="ru-RU" altLang="ru-RU" sz="2200" b="1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ru-RU" altLang="ru-RU" sz="2200" b="1">
                <a:solidFill>
                  <a:srgbClr val="7030A0"/>
                </a:solidFill>
                <a:latin typeface="Calibri" pitchFamily="34" charset="0"/>
              </a:rPr>
              <a:t>Групповая – </a:t>
            </a:r>
            <a:r>
              <a:rPr lang="ru-RU" altLang="ru-RU" sz="2200">
                <a:solidFill>
                  <a:srgbClr val="7030A0"/>
                </a:solidFill>
                <a:latin typeface="Calibri" pitchFamily="34" charset="0"/>
              </a:rPr>
              <a:t>акцентирование ценности деятельности каждого члена группы для достижения результата в решении поставленной задачи (какую помощь в работе оказал (имя)</a:t>
            </a:r>
            <a:endParaRPr lang="ru-RU" altLang="ru-RU" sz="2200" b="1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endParaRPr lang="ru-RU" altLang="ru-RU" sz="2200" b="1">
              <a:solidFill>
                <a:schemeClr val="folHlink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ru-RU" altLang="ru-RU" sz="2000">
                <a:solidFill>
                  <a:schemeClr val="folHlink"/>
                </a:solidFill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3020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  <a:latin typeface="Arial" pitchFamily="34" charset="0"/>
              </a:rPr>
              <a:t>Способы обучения рефлексии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387725" y="1473200"/>
            <a:ext cx="6084888" cy="3916363"/>
          </a:xfrm>
        </p:spPr>
        <p:txBody>
          <a:bodyPr/>
          <a:lstStyle/>
          <a:p>
            <a:pPr eaLnBrk="1" hangingPunct="1"/>
            <a:r>
              <a:rPr lang="ru-RU" altLang="ru-RU" sz="3000" i="1" smtClean="0">
                <a:solidFill>
                  <a:srgbClr val="7030A0"/>
                </a:solidFill>
                <a:latin typeface="Calibri" pitchFamily="34" charset="0"/>
              </a:rPr>
              <a:t>Устное обсуждение.</a:t>
            </a:r>
          </a:p>
          <a:p>
            <a:pPr eaLnBrk="1" hangingPunct="1"/>
            <a:r>
              <a:rPr lang="ru-RU" altLang="ru-RU" sz="3000" i="1" smtClean="0">
                <a:solidFill>
                  <a:srgbClr val="7030A0"/>
                </a:solidFill>
                <a:latin typeface="Calibri" pitchFamily="34" charset="0"/>
              </a:rPr>
              <a:t>Рисуночное или графическое изображение изменений, происходящих с учеником в течение урока.</a:t>
            </a:r>
          </a:p>
          <a:p>
            <a:pPr eaLnBrk="1" hangingPunct="1"/>
            <a:r>
              <a:rPr lang="ru-RU" altLang="ru-RU" sz="3000" i="1" smtClean="0">
                <a:solidFill>
                  <a:srgbClr val="7030A0"/>
                </a:solidFill>
                <a:latin typeface="Calibri" pitchFamily="34" charset="0"/>
              </a:rPr>
              <a:t>Письменное анкетирование.</a:t>
            </a:r>
          </a:p>
          <a:p>
            <a:pPr eaLnBrk="1" hangingPunct="1">
              <a:buFontTx/>
              <a:buNone/>
            </a:pPr>
            <a:r>
              <a:rPr lang="ru-RU" altLang="ru-RU" sz="3000" smtClean="0">
                <a:solidFill>
                  <a:schemeClr val="folHlink"/>
                </a:solidFill>
                <a:latin typeface="Arial" pitchFamily="34" charset="0"/>
              </a:rPr>
              <a:t>          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571625"/>
            <a:ext cx="239236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8" y="261938"/>
            <a:ext cx="7772400" cy="80327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  <a:latin typeface="Arial" pitchFamily="34" charset="0"/>
              </a:rPr>
              <a:t>Цели развития рефлексии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357438" y="1303338"/>
            <a:ext cx="730885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выявление уровня трудности, эмоционального отношения к заданию;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развитие оценочной деятельности одноклассников; </a:t>
            </a:r>
            <a:r>
              <a:rPr lang="ru-RU" altLang="ru-RU" sz="2400" b="1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ru-RU" altLang="ru-RU" sz="2400" smtClean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выявление самооценки детей;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выделение детьми критериев оценки;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развитие умений  оценивать по критериям;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выявление причин для  преодоления имеющихся трудностей; 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412875"/>
            <a:ext cx="1225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Grp="1" noChangeArrowheads="1"/>
          </p:cNvSpPr>
          <p:nvPr>
            <p:ph type="title"/>
          </p:nvPr>
        </p:nvSpPr>
        <p:spPr>
          <a:xfrm>
            <a:off x="727075" y="31115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800" b="1" smtClean="0">
                <a:solidFill>
                  <a:srgbClr val="211767"/>
                </a:solidFill>
                <a:latin typeface="Arial" pitchFamily="34" charset="0"/>
              </a:rPr>
              <a:t>Универсальные учебные действия</a:t>
            </a:r>
          </a:p>
        </p:txBody>
      </p:sp>
      <p:sp>
        <p:nvSpPr>
          <p:cNvPr id="28675" name="Line 12"/>
          <p:cNvSpPr>
            <a:spLocks noChangeShapeType="1"/>
          </p:cNvSpPr>
          <p:nvPr/>
        </p:nvSpPr>
        <p:spPr bwMode="auto">
          <a:xfrm flipH="1" flipV="1">
            <a:off x="2855913" y="4216400"/>
            <a:ext cx="533400" cy="3810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239713" y="3249613"/>
            <a:ext cx="2514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7030A0"/>
                </a:solidFill>
                <a:cs typeface="Arial" pitchFamily="34" charset="0"/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6161088" y="1328738"/>
            <a:ext cx="28956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0000FF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7030A0"/>
                </a:solidFill>
                <a:cs typeface="Arial" pitchFamily="34" charset="0"/>
              </a:rPr>
              <a:t>Умение добывать, преобразовывать и представлять информацию </a:t>
            </a:r>
          </a:p>
        </p:txBody>
      </p: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7508875" y="3213100"/>
            <a:ext cx="3048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009900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7030A0"/>
                </a:solidFill>
                <a:cs typeface="Arial" pitchFamily="34" charset="0"/>
              </a:rPr>
              <a:t>Умение донести свою позицию, понять других, договориться, чтобы сделать что-то сообща</a:t>
            </a:r>
          </a:p>
        </p:txBody>
      </p:sp>
      <p:sp>
        <p:nvSpPr>
          <p:cNvPr id="28679" name="Text Box 19"/>
          <p:cNvSpPr txBox="1">
            <a:spLocks noChangeArrowheads="1"/>
          </p:cNvSpPr>
          <p:nvPr/>
        </p:nvSpPr>
        <p:spPr bwMode="auto">
          <a:xfrm>
            <a:off x="1060450" y="1223963"/>
            <a:ext cx="28956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FF9900"/>
                </a:solidFill>
                <a:cs typeface="Arial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7030A0"/>
                </a:solidFill>
                <a:cs typeface="Arial" pitchFamily="34" charset="0"/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sp>
        <p:nvSpPr>
          <p:cNvPr id="28680" name="Line 12"/>
          <p:cNvSpPr>
            <a:spLocks noChangeShapeType="1"/>
          </p:cNvSpPr>
          <p:nvPr/>
        </p:nvSpPr>
        <p:spPr bwMode="auto">
          <a:xfrm flipH="1" flipV="1">
            <a:off x="3344863" y="2728913"/>
            <a:ext cx="533400" cy="6858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 flipV="1">
            <a:off x="6213475" y="2581275"/>
            <a:ext cx="304800" cy="7620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 flipV="1">
            <a:off x="7069138" y="4276725"/>
            <a:ext cx="533400" cy="3810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Прямоугольник 3"/>
          <p:cNvSpPr>
            <a:spLocks noChangeArrowheads="1"/>
          </p:cNvSpPr>
          <p:nvPr/>
        </p:nvSpPr>
        <p:spPr bwMode="auto">
          <a:xfrm>
            <a:off x="406400" y="3249613"/>
            <a:ext cx="204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CC0000"/>
                </a:solidFill>
                <a:cs typeface="Arial" pitchFamily="34" charset="0"/>
              </a:rPr>
              <a:t>ЛИЧНОСТНЫЕ</a:t>
            </a:r>
            <a:endParaRPr lang="ru-RU" altLang="ru-RU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28684" name="Прямоугольник 4"/>
          <p:cNvSpPr>
            <a:spLocks noChangeArrowheads="1"/>
          </p:cNvSpPr>
          <p:nvPr/>
        </p:nvSpPr>
        <p:spPr bwMode="auto">
          <a:xfrm>
            <a:off x="1430338" y="1231900"/>
            <a:ext cx="2547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CC0000"/>
                </a:solidFill>
                <a:cs typeface="Arial" pitchFamily="34" charset="0"/>
              </a:rPr>
              <a:t>РЕГУЛЯТИВНЫЕ</a:t>
            </a:r>
            <a:endParaRPr lang="ru-RU" altLang="ru-RU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28685" name="Прямоугольник 5"/>
          <p:cNvSpPr>
            <a:spLocks noChangeArrowheads="1"/>
          </p:cNvSpPr>
          <p:nvPr/>
        </p:nvSpPr>
        <p:spPr bwMode="auto">
          <a:xfrm>
            <a:off x="6311900" y="1255713"/>
            <a:ext cx="284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CC0000"/>
                </a:solidFill>
                <a:cs typeface="Arial" pitchFamily="34" charset="0"/>
              </a:rPr>
              <a:t>ПОЗНАВАТЕЛЬНЫЕ</a:t>
            </a:r>
            <a:endParaRPr lang="ru-RU" altLang="ru-RU">
              <a:solidFill>
                <a:srgbClr val="CC0000"/>
              </a:solidFill>
              <a:cs typeface="Arial" pitchFamily="34" charset="0"/>
            </a:endParaRPr>
          </a:p>
        </p:txBody>
      </p:sp>
      <p:sp>
        <p:nvSpPr>
          <p:cNvPr id="28686" name="Прямоугольник 6"/>
          <p:cNvSpPr>
            <a:spLocks noChangeArrowheads="1"/>
          </p:cNvSpPr>
          <p:nvPr/>
        </p:nvSpPr>
        <p:spPr bwMode="auto">
          <a:xfrm>
            <a:off x="7335838" y="3213100"/>
            <a:ext cx="322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CC0000"/>
                </a:solidFill>
                <a:cs typeface="Arial" pitchFamily="34" charset="0"/>
              </a:rPr>
              <a:t>КОММУНИКАТИВНЫЕ</a:t>
            </a:r>
            <a:endParaRPr lang="ru-RU" altLang="ru-RU">
              <a:solidFill>
                <a:srgbClr val="CC0000"/>
              </a:solidFill>
              <a:cs typeface="Arial" pitchFamily="34" charset="0"/>
            </a:endParaRPr>
          </a:p>
        </p:txBody>
      </p:sp>
      <p:pic>
        <p:nvPicPr>
          <p:cNvPr id="28687" name="Picture 3" descr="p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3675" y="3825875"/>
            <a:ext cx="2590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49688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  <a:latin typeface="Arial" pitchFamily="34" charset="0"/>
              </a:rPr>
              <a:t>Образовательный эффект рефлексии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89338" y="1639888"/>
            <a:ext cx="5867400" cy="4471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rgbClr val="7030A0"/>
                </a:solidFill>
                <a:latin typeface="Calibri" pitchFamily="34" charset="0"/>
              </a:rPr>
              <a:t>Рефлексия создаёт условия для внутренней мотивации на деятельность.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rgbClr val="7030A0"/>
                </a:solidFill>
                <a:latin typeface="Calibri" pitchFamily="34" charset="0"/>
              </a:rPr>
              <a:t>Рефлексия помогает ученикам осмыслить получаемые результаты.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smtClean="0">
                <a:solidFill>
                  <a:srgbClr val="7030A0"/>
                </a:solidFill>
                <a:latin typeface="Calibri" pitchFamily="34" charset="0"/>
              </a:rPr>
              <a:t>Рефлексия помогает наметить цели будущей работы, «соединить» результаты с целями.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3000" smtClean="0">
              <a:solidFill>
                <a:schemeClr val="folHlink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mtClean="0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29700" name="Picture 9" descr="дев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1981200"/>
            <a:ext cx="28575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49531" y="2362337"/>
            <a:ext cx="8046720" cy="20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aurus" pitchFamily="34" charset="0"/>
              </a:rPr>
              <a:t>Рефлексия</a:t>
            </a:r>
            <a:r>
              <a:rPr lang="uk-UA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aurus" pitchFamily="34" charset="0"/>
              </a:rPr>
              <a:t> на </a:t>
            </a:r>
            <a:r>
              <a:rPr lang="uk-UA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aurus" pitchFamily="34" charset="0"/>
              </a:rPr>
              <a:t>уроках</a:t>
            </a:r>
            <a:r>
              <a:rPr lang="uk-UA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aurus" pitchFamily="34" charset="0"/>
              </a:rPr>
              <a:t> математики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0850" y="409575"/>
            <a:ext cx="8596313" cy="82708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Методы и формы рефлексии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57175" y="1481138"/>
            <a:ext cx="6289675" cy="5216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Вербальная и невербальная рефлексия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Графическая рефлексия деятельности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Методика «Закончи предложение»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Цветовая рефлексия деятельности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Рефлексивное сочинение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«Лист обратной связи»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Урок- «круглый стол»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Урок-анкетирование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«Торт решений»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«Телеграмма»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«Комплимент»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«</a:t>
            </a:r>
            <a:r>
              <a:rPr lang="ru-RU" altLang="ru-RU" sz="2400" dirty="0" err="1">
                <a:solidFill>
                  <a:srgbClr val="7030A0"/>
                </a:solidFill>
              </a:rPr>
              <a:t>Райтинг</a:t>
            </a:r>
            <a:r>
              <a:rPr lang="ru-RU" altLang="ru-RU" sz="2400" dirty="0">
                <a:solidFill>
                  <a:srgbClr val="7030A0"/>
                </a:solidFill>
              </a:rPr>
              <a:t>»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ru-RU" altLang="ru-RU" sz="2400" dirty="0">
                <a:solidFill>
                  <a:srgbClr val="7030A0"/>
                </a:solidFill>
              </a:rPr>
              <a:t>«Рюкзак»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351588" y="2041525"/>
            <a:ext cx="5391150" cy="40941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defRPr/>
            </a:pPr>
            <a:r>
              <a:rPr lang="ru-RU" altLang="ru-RU" sz="2800" dirty="0" err="1" smtClean="0">
                <a:solidFill>
                  <a:srgbClr val="7030A0"/>
                </a:solidFill>
              </a:rPr>
              <a:t>Синквейн</a:t>
            </a:r>
            <a:endParaRPr lang="ru-RU" altLang="ru-RU" sz="2800" dirty="0" smtClean="0">
              <a:solidFill>
                <a:srgbClr val="7030A0"/>
              </a:solidFill>
            </a:endParaRP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«Памятки»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«Паровозик»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«Координаты»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Лист рефлексии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Ассоциативный ряд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«Письмо самому себе»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Барометр настроения</a:t>
            </a:r>
          </a:p>
          <a:p>
            <a:pPr fontAlgn="auto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«Разговор на бумаге»</a:t>
            </a:r>
          </a:p>
          <a:p>
            <a:pPr fontAlgn="auto"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«Заключительная дискуссия»</a:t>
            </a:r>
          </a:p>
          <a:p>
            <a:pPr fontAlgn="auto">
              <a:defRPr/>
            </a:pPr>
            <a:r>
              <a:rPr lang="ru-RU" altLang="ru-RU" sz="2800" dirty="0" smtClean="0">
                <a:solidFill>
                  <a:srgbClr val="7030A0"/>
                </a:solidFill>
              </a:rPr>
              <a:t>«Ну что, как прошло занятие?»</a:t>
            </a:r>
          </a:p>
          <a:p>
            <a:pPr fontAlgn="auto">
              <a:defRPr/>
            </a:pP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5263" y="320675"/>
            <a:ext cx="8596312" cy="1320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smtClean="0">
                <a:solidFill>
                  <a:srgbClr val="002060"/>
                </a:solidFill>
                <a:latin typeface="Calibri" pitchFamily="34" charset="0"/>
              </a:rPr>
              <a:t>Резюме-ученики письменно отвечают на вопросы, отражающих их отношение к уроку, учебному предмету, учителю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95263" y="1830388"/>
            <a:ext cx="8596312" cy="3879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Что нравится на уроках?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Что не нравится на уроках?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Можешь ли учиться лучше по предмету?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Что мешает учиться лучше?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Какие действия учителя считаешь неправильными?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Поставь отметку учителю по 10-ти балльной системе. Обоснуй её.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Поставь себе отметку по 10-ти балльной системе. Обоснуй её.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2772" name="Picture 2" descr="C:\Users\кс\Downloads\резюм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313" y="1641475"/>
            <a:ext cx="17462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276225"/>
            <a:ext cx="8783637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  <a:latin typeface="Arial" pitchFamily="34" charset="0"/>
              </a:rPr>
              <a:t>Приёмы проведения рефлексии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41375" y="1236663"/>
            <a:ext cx="8964613" cy="5084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«</a:t>
            </a:r>
            <a:r>
              <a:rPr lang="ru-RU" altLang="ru-RU" sz="2400" b="1" i="1" smtClean="0">
                <a:solidFill>
                  <a:srgbClr val="7030A0"/>
                </a:solidFill>
                <a:latin typeface="Calibri" pitchFamily="34" charset="0"/>
              </a:rPr>
              <a:t>Плюс – минус – интересно»</a:t>
            </a:r>
          </a:p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«П» записывается всё, что понравилось на уроке</a:t>
            </a:r>
          </a:p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«М» записывается всё, что не понравилось на уроке</a:t>
            </a:r>
          </a:p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«И» учащиеся записывают все любопытные факты</a:t>
            </a:r>
          </a:p>
          <a:p>
            <a:pPr eaLnBrk="1" hangingPunct="1">
              <a:buFontTx/>
              <a:buNone/>
            </a:pPr>
            <a:r>
              <a:rPr lang="ru-RU" altLang="ru-RU" sz="2400" b="1" i="1" smtClean="0">
                <a:solidFill>
                  <a:srgbClr val="7030A0"/>
                </a:solidFill>
                <a:latin typeface="Calibri" pitchFamily="34" charset="0"/>
              </a:rPr>
              <a:t>«Ответьте на вопросы»</a:t>
            </a:r>
          </a:p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Кто?  Что?  Как?   Зачем?  Почему?   Когда?  Где?  </a:t>
            </a:r>
          </a:p>
          <a:p>
            <a:pPr eaLnBrk="1" hangingPunct="1">
              <a:buFontTx/>
              <a:buNone/>
            </a:pPr>
            <a:r>
              <a:rPr lang="ru-RU" altLang="ru-RU" sz="2400" b="1" i="1" smtClean="0">
                <a:solidFill>
                  <a:srgbClr val="7030A0"/>
                </a:solidFill>
                <a:latin typeface="Calibri" pitchFamily="34" charset="0"/>
              </a:rPr>
              <a:t>«Комплимент»</a:t>
            </a: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 Комплимент-похвала           </a:t>
            </a:r>
          </a:p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                           Комплимент в чувствах </a:t>
            </a:r>
          </a:p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rgbClr val="7030A0"/>
                </a:solidFill>
                <a:latin typeface="Calibri" pitchFamily="34" charset="0"/>
              </a:rPr>
              <a:t>                           Комплимент деловым качествам</a:t>
            </a:r>
            <a:endParaRPr lang="ru-RU" altLang="ru-RU" sz="2400" b="1" i="1" smtClean="0">
              <a:solidFill>
                <a:srgbClr val="7030A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folHlink"/>
              </a:solidFill>
              <a:latin typeface="Arial" pitchFamily="34" charset="0"/>
            </a:endParaRPr>
          </a:p>
          <a:p>
            <a:pPr eaLnBrk="1" hangingPunct="1"/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9550" y="414338"/>
            <a:ext cx="9466263" cy="6299200"/>
          </a:xfrm>
        </p:spPr>
        <p:txBody>
          <a:bodyPr rtlCol="0">
            <a:normAutofit fontScale="3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8600" b="1" dirty="0" smtClean="0">
                <a:solidFill>
                  <a:srgbClr val="002060"/>
                </a:solidFill>
              </a:rPr>
              <a:t> </a:t>
            </a:r>
            <a:r>
              <a:rPr lang="ru-RU" sz="7400" dirty="0" smtClean="0">
                <a:solidFill>
                  <a:srgbClr val="002060"/>
                </a:solidFill>
              </a:rPr>
              <a:t>Прием </a:t>
            </a:r>
            <a:r>
              <a:rPr lang="ru-RU" sz="8600" i="1" dirty="0" smtClean="0">
                <a:solidFill>
                  <a:srgbClr val="002060"/>
                </a:solidFill>
                <a:latin typeface="Calibri" panose="020F05020202040A0204" pitchFamily="34" charset="0"/>
              </a:rPr>
              <a:t>«Плюс</a:t>
            </a:r>
            <a:r>
              <a:rPr lang="ru-RU" sz="8600" i="1" dirty="0">
                <a:solidFill>
                  <a:srgbClr val="002060"/>
                </a:solidFill>
                <a:latin typeface="Calibri" panose="020F05020202040A0204" pitchFamily="34" charset="0"/>
              </a:rPr>
              <a:t>, минус, </a:t>
            </a:r>
            <a:r>
              <a:rPr lang="ru-RU" sz="8600" i="1" dirty="0" smtClean="0">
                <a:solidFill>
                  <a:srgbClr val="002060"/>
                </a:solidFill>
                <a:latin typeface="Calibri" panose="020F05020202040A0204" pitchFamily="34" charset="0"/>
              </a:rPr>
              <a:t>интересно»</a:t>
            </a:r>
            <a:endParaRPr lang="ru-RU" sz="8600" i="1" dirty="0">
              <a:solidFill>
                <a:srgbClr val="002060"/>
              </a:solidFill>
              <a:latin typeface="Calibri" panose="020F05020202040A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Для подведения итогов урока можно воспользоваться упражнением «</a:t>
            </a:r>
            <a:r>
              <a:rPr lang="ru-RU" sz="4900" i="1" dirty="0" err="1">
                <a:solidFill>
                  <a:srgbClr val="7030A0"/>
                </a:solidFill>
                <a:latin typeface="Calibri" panose="020F05020202040A0204" pitchFamily="34" charset="0"/>
              </a:rPr>
              <a:t>Плюс-минус-интересно</a:t>
            </a: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». 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трех граф. В графу «П» - «плюс» записывается все, что понравилось на уроке, информация и формы работы,  которые вызвали положительные эмоции, либо по мнению ученика могут быть ему полезны для достижения каких-то целей. В графу «М» - «минус» 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с точки зрения решения жизненных ситуаций. В графу «И» - «интересно» учащиеся вписывают все любопытные факты, о которых узнали на уроке и что бы еще хотелось узнать по данной проблеме, вопросы к учителю.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400" i="1" dirty="0">
                <a:solidFill>
                  <a:srgbClr val="002060"/>
                </a:solidFill>
                <a:latin typeface="Calibri" panose="020F05020202040A0204" pitchFamily="34" charset="0"/>
              </a:rPr>
              <a:t>Приём «</a:t>
            </a:r>
            <a:r>
              <a:rPr lang="ru-RU" sz="7400" i="1" dirty="0" err="1">
                <a:solidFill>
                  <a:srgbClr val="002060"/>
                </a:solidFill>
                <a:latin typeface="Calibri" panose="020F05020202040A0204" pitchFamily="34" charset="0"/>
              </a:rPr>
              <a:t>Синквейн</a:t>
            </a:r>
            <a:r>
              <a:rPr lang="ru-RU" sz="7400" i="1" dirty="0">
                <a:solidFill>
                  <a:srgbClr val="002060"/>
                </a:solidFill>
                <a:latin typeface="Calibri" panose="020F05020202040A0204" pitchFamily="34" charset="0"/>
              </a:rPr>
              <a:t>»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это стихотворение, представляющее собой синтез информации в лаконичной форме, что позволяет описывать суть понятия или осуществлять рефлексию на основе полученных знаний”. 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Слово происходит от французского “5”. Это стихотворение из 5 строк, которое строится по правилам: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1 строка – тема или предмет (одно существительное);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2 строка – описание предмета (два прилагательных);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3 строка – описание действия (три глагола);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4 строка – фраза из четырех слов, выражающая отношение к предмету;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900" i="1" dirty="0">
                <a:solidFill>
                  <a:srgbClr val="7030A0"/>
                </a:solidFill>
                <a:latin typeface="Calibri" panose="020F05020202040A0204" pitchFamily="34" charset="0"/>
              </a:rPr>
              <a:t>5 строка – синоним, обобщающий или расширяющий смысл темы или предмета (одно слово).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819" name="Рисунок 7" descr="077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4116388"/>
            <a:ext cx="126523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Текста1"/>
          <p:cNvSpPr txBox="1">
            <a:extLst>
              <a:ext uri="smNativeData"/>
            </a:extLst>
          </p:cNvSpPr>
          <p:nvPr/>
        </p:nvSpPr>
        <p:spPr>
          <a:xfrm>
            <a:off x="667749" y="433070"/>
            <a:ext cx="8100695" cy="717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 lang="ru-RU" sz="2400" u="sng">
                <a:solidFill>
                  <a:srgbClr val="FF00FF"/>
                </a:solidFill>
                <a:latin typeface="Georgia" pitchFamily="1"/>
                <a:ea typeface="Georgia" pitchFamily="1"/>
                <a:cs typeface="Georgia" pitchFamily="1"/>
              </a:defRPr>
            </a:pPr>
            <a:r>
              <a:rPr lang="ru-RU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itchFamily="1"/>
                <a:ea typeface="Georgia" pitchFamily="1"/>
                <a:cs typeface="Georgia" pitchFamily="1"/>
              </a:rPr>
              <a:t>Современный урок – конструирование активного взаимодействия ученика и учителя.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 lang="ru-RU" sz="2400" u="sng">
                <a:solidFill>
                  <a:srgbClr val="FF00FF"/>
                </a:solidFill>
                <a:latin typeface="Georgia" pitchFamily="1"/>
                <a:ea typeface="Georgia" pitchFamily="1"/>
                <a:cs typeface="Georgia" pitchFamily="1"/>
              </a:defRPr>
            </a:pPr>
            <a:endParaRPr lang="ru-RU" sz="2400" u="sng" dirty="0">
              <a:solidFill>
                <a:srgbClr val="FF00FF"/>
              </a:solidFill>
              <a:latin typeface="Georgia" pitchFamily="1"/>
              <a:ea typeface="Georgia" pitchFamily="1"/>
              <a:cs typeface="Georgia" pitchFamily="1"/>
            </a:endParaRPr>
          </a:p>
        </p:txBody>
      </p:sp>
      <p:sp>
        <p:nvSpPr>
          <p:cNvPr id="8195" name="БлокТекста2"/>
          <p:cNvSpPr txBox="1">
            <a:spLocks noChangeArrowheads="1"/>
          </p:cNvSpPr>
          <p:nvPr/>
        </p:nvSpPr>
        <p:spPr bwMode="auto">
          <a:xfrm>
            <a:off x="850900" y="1717675"/>
            <a:ext cx="8101013" cy="27257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-RU" sz="2400" b="1" i="1">
                <a:solidFill>
                  <a:srgbClr val="8C008C"/>
                </a:solidFill>
                <a:latin typeface="Calibri" pitchFamily="34" charset="0"/>
                <a:ea typeface="Gulim"/>
                <a:cs typeface="Adobe Devanagari"/>
              </a:rPr>
              <a:t>- на первом месте стоит создание условий для воспитания социально активной личности;</a:t>
            </a:r>
          </a:p>
          <a:p>
            <a:pPr algn="just">
              <a:spcAft>
                <a:spcPts val="600"/>
              </a:spcAft>
            </a:pPr>
            <a:r>
              <a:rPr lang="ru-RU" sz="2400" b="1" i="1">
                <a:solidFill>
                  <a:srgbClr val="8C008C"/>
                </a:solidFill>
                <a:latin typeface="Calibri" pitchFamily="34" charset="0"/>
                <a:ea typeface="Gulim"/>
                <a:cs typeface="Adobe Devanagari"/>
              </a:rPr>
              <a:t>- учитель должен научить ребёнка учиться – уметь добывать знания самому, при этом за учителем сохраняется роль организатора познавательной деятельности.</a:t>
            </a:r>
          </a:p>
          <a:p>
            <a:pPr>
              <a:spcAft>
                <a:spcPts val="600"/>
              </a:spcAft>
            </a:pPr>
            <a:endParaRPr lang="ru-RU" sz="2000" b="1" i="1">
              <a:solidFill>
                <a:srgbClr val="8C008C"/>
              </a:solidFill>
              <a:latin typeface="Gulim"/>
              <a:ea typeface="Gulim"/>
              <a:cs typeface="Adobe Devanagari"/>
            </a:endParaRPr>
          </a:p>
        </p:txBody>
      </p:sp>
      <p:pic>
        <p:nvPicPr>
          <p:cNvPr id="8196" name="Картинка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138" y="4043363"/>
            <a:ext cx="2941637" cy="2373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43025" y="344488"/>
            <a:ext cx="8137525" cy="6378575"/>
          </a:xfrm>
        </p:spPr>
        <p:txBody>
          <a:bodyPr rtlCol="0"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900" b="1" dirty="0">
                <a:solidFill>
                  <a:srgbClr val="002060"/>
                </a:solidFill>
                <a:latin typeface="Calibri" panose="020F05020202040A0204" pitchFamily="34" charset="0"/>
              </a:rPr>
              <a:t>"Рефлексивный экран" </a:t>
            </a:r>
            <a:endParaRPr lang="ru-RU" sz="5900" dirty="0">
              <a:solidFill>
                <a:srgbClr val="002060"/>
              </a:solidFill>
              <a:latin typeface="Calibri" panose="020F05020202040A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Ученики по кругу высказываются одним предложением, выбирая начало фразы из рефлексивного экрана на доске</a:t>
            </a:r>
            <a:r>
              <a:rPr lang="ru-RU" sz="3800" dirty="0">
                <a:solidFill>
                  <a:srgbClr val="7030A0"/>
                </a:solidFill>
                <a:latin typeface="Calibri" panose="020F05020202040A0204" pitchFamily="34" charset="0"/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сегодня я узнал…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было интересно…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было трудно…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выполнял задания…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понял, что…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теперь я могу…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почувствовал, что…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приобрел…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научился…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у меня получилось 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смог…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я попробую…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меня удивило…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урок дал мне для жизни…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3800" b="1" dirty="0">
                <a:solidFill>
                  <a:srgbClr val="7030A0"/>
                </a:solidFill>
                <a:latin typeface="Calibri" panose="020F05020202040A0204" pitchFamily="34" charset="0"/>
              </a:rPr>
              <a:t>мне захотелось…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843" name="Рисунок 6" descr="shkolnye_kartinki_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31775"/>
            <a:ext cx="14303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73150" y="244475"/>
            <a:ext cx="8302625" cy="652145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Calibri" panose="020F05020202040A0204" pitchFamily="34" charset="0"/>
              </a:rPr>
              <a:t>Анкета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 В конце урока можно дать ребятам небольшую анкету, которая позволяет осуществить самоанализ, дать качественную и количественную оценку уроку. Некоторые пункты можно варьировать, дополнять, это зависит от того, на какие элементы урока обращается особое внимание. Можно попросить учащихся аргументировать свой ответ.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1.На уроке я работал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2.Своей работой на уроке я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3.Урок для меня показался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4.За урок я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5.Мое настроение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6.Материал урока мне бы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7.Домашнее задание мне кажется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активно / пассивно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доволен / не доволен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коротким / длинным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не устал / устал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стало лучше / стало хуже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понятен / не понятен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полезен / бесполезен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легким / трудным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b="1" dirty="0">
                <a:solidFill>
                  <a:srgbClr val="7030A0"/>
                </a:solidFill>
                <a:latin typeface="Calibri" panose="020F05020202040A0204" pitchFamily="34" charset="0"/>
              </a:rPr>
              <a:t>интересно / не интересно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867" name="Рисунок 6" descr="1223222333_gifs_animaux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244475"/>
            <a:ext cx="1323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309563" y="1531938"/>
            <a:ext cx="9231312" cy="6411912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2800" b="1" i="1" smtClean="0">
                <a:solidFill>
                  <a:srgbClr val="002060"/>
                </a:solidFill>
                <a:latin typeface="Calibri" pitchFamily="34" charset="0"/>
              </a:rPr>
              <a:t>Прием «Трехуровневое задание» 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ru-RU" sz="2000" i="1" smtClean="0">
                <a:solidFill>
                  <a:srgbClr val="7030A0"/>
                </a:solidFill>
                <a:latin typeface="Calibri" pitchFamily="34" charset="0"/>
              </a:rPr>
              <a:t>Учитель одновременно задает домашнее задание двух и трех уровней. </a:t>
            </a:r>
            <a:r>
              <a:rPr lang="ru-RU" sz="2000" b="1" i="1" smtClean="0">
                <a:solidFill>
                  <a:srgbClr val="7030A0"/>
                </a:solidFill>
                <a:latin typeface="Calibri" pitchFamily="34" charset="0"/>
              </a:rPr>
              <a:t>Первый уровень </a:t>
            </a:r>
            <a:r>
              <a:rPr lang="ru-RU" sz="2000" i="1" smtClean="0">
                <a:solidFill>
                  <a:srgbClr val="7030A0"/>
                </a:solidFill>
                <a:latin typeface="Calibri" pitchFamily="34" charset="0"/>
              </a:rPr>
              <a:t>– обязательный минимум. Главное свойство этого задания: оно должно быть абсолютно понятно и посильно любому ученику, за обучение которого вы беретесь. </a:t>
            </a:r>
            <a:r>
              <a:rPr lang="ru-RU" sz="2000" b="1" i="1" smtClean="0">
                <a:solidFill>
                  <a:srgbClr val="7030A0"/>
                </a:solidFill>
                <a:latin typeface="Calibri" pitchFamily="34" charset="0"/>
              </a:rPr>
              <a:t>Второй уровень </a:t>
            </a:r>
            <a:r>
              <a:rPr lang="ru-RU" sz="2000" i="1" smtClean="0">
                <a:solidFill>
                  <a:srgbClr val="7030A0"/>
                </a:solidFill>
                <a:latin typeface="Calibri" pitchFamily="34" charset="0"/>
              </a:rPr>
              <a:t>– задания тренировочные. Его выполняют учащиеся, которые желают хорошо знать предмет и без особой трудности усваивают программу. По усмотрению учителя эти учащиеся могут освобождаться от задания первого вида.</a:t>
            </a:r>
            <a:r>
              <a:rPr lang="ru-RU" sz="2000" b="1" i="1" smtClean="0">
                <a:solidFill>
                  <a:srgbClr val="7030A0"/>
                </a:solidFill>
                <a:latin typeface="Calibri" pitchFamily="34" charset="0"/>
              </a:rPr>
              <a:t> Третий уровень </a:t>
            </a:r>
            <a:r>
              <a:rPr lang="ru-RU" sz="2000" i="1" smtClean="0">
                <a:solidFill>
                  <a:srgbClr val="7030A0"/>
                </a:solidFill>
                <a:latin typeface="Calibri" pitchFamily="34" charset="0"/>
              </a:rPr>
              <a:t>– творческое задание. Обычно оно выполняется на добровольных началах и стимулируется учителем высокой оценкой и похвалой. Диапазон творческих заданий широк. Однако среди них можно выделить типовые группы. Например, учащимся предлагается разработать: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r>
              <a:rPr lang="ru-RU" sz="2000" i="1" smtClean="0">
                <a:solidFill>
                  <a:srgbClr val="7030A0"/>
                </a:solidFill>
                <a:latin typeface="Calibri" pitchFamily="34" charset="0"/>
              </a:rPr>
              <a:t>- Частушки, басни, сказки, фантастические рассказы по учебным темам;</a:t>
            </a:r>
          </a:p>
        </p:txBody>
      </p:sp>
      <p:pic>
        <p:nvPicPr>
          <p:cNvPr id="37891" name="Рисунок 6" descr="1223222341_gifs_animaux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117475"/>
            <a:ext cx="1336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7" descr="shkolnye_kartinki_6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93688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668588" y="279400"/>
            <a:ext cx="4333875" cy="1320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Лист рефлексии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49313" y="1225550"/>
          <a:ext cx="8229600" cy="400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4258816"/>
              </a:tblGrid>
              <a:tr h="896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урока: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 ученика</a:t>
                      </a:r>
                    </a:p>
                  </a:txBody>
                  <a:tcPr marT="45722" marB="45722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считаю… (мнение об уроке)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Особенно удачным является… (достоинства, положительные моменты урока)</a:t>
                      </a:r>
                    </a:p>
                  </a:txBody>
                  <a:tcPr marT="45722" marB="45722" horzOverflow="overflow"/>
                </a:tc>
              </a:tr>
              <a:tr h="155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тоже время, я посоветовал бы…(рекомендация учителю)</a:t>
                      </a: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Сложно было …(трудности, проблемы и т.п.)</a:t>
                      </a: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297113" y="244475"/>
            <a:ext cx="8596312" cy="1320800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002060"/>
                </a:solidFill>
                <a:latin typeface="Calibri" pitchFamily="34" charset="0"/>
              </a:rPr>
              <a:t>Паровозик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187325" y="1117600"/>
            <a:ext cx="9401175" cy="4586288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z="2800" smtClean="0"/>
              <a:t>   </a:t>
            </a:r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На парте перед каждым ребенком  два жетона: один – с улыбающимся личиком, другой – с грустным. На доске поезд с вагончиками, на которых обозначены этапы урока. Детям предлагают опустить «веселое личико» в тот вагончик, который указывает на то задание, которое вам было интересно выполнять, а «грустное личико» в тот, который символизирует задание, которое показалось  не интересным. Можно использовать только один жетон усмотрению ученика</a:t>
            </a:r>
          </a:p>
          <a:p>
            <a:pPr eaLnBrk="1" hangingPunct="1"/>
            <a:endParaRPr lang="ru-RU" altLang="ru-RU" sz="28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8" y="5092700"/>
            <a:ext cx="303688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35050" y="371475"/>
            <a:ext cx="6567488" cy="1149350"/>
          </a:xfrm>
        </p:spPr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002060"/>
                </a:solidFill>
                <a:latin typeface="Calibri" pitchFamily="34" charset="0"/>
              </a:rPr>
              <a:t>Закончи предложение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50" y="1349375"/>
            <a:ext cx="8229600" cy="5030788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Сегодня я узнал…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Я почувствовал, что…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Мне представляется интересным то, что…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А у меня на этот счет другое мнение…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Я бы хотел (а) еще раз услышать…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Работа над заданием помогла мне…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Меня удивило…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У меня появилось желание…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Урок дал мне для жизни…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64" name="Рисунок 19" descr="http://www.lenagold.ru/fon/clipart/d/dev/deva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425" y="2841625"/>
            <a:ext cx="21431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765175" y="312738"/>
            <a:ext cx="8596313" cy="1320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Комплимент- похвала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390525" y="1403350"/>
            <a:ext cx="8596313" cy="38798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Учащиеся оценивают вклад друг друга в урок и благодарят друг друга (Комплимент-похвала, Комплимент деловым качествам, Комплимент в чувствах) и учителя за проведенный урок. Такой вариант окончания урока дает возможность удовлетворения потребности в признании личностной значимости каждого.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1988" name="Picture 2" descr="C:\Users\кс\Downloads\похва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4695825"/>
            <a:ext cx="20542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185988" y="193675"/>
            <a:ext cx="8597900" cy="1320800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002060"/>
                </a:solidFill>
                <a:latin typeface="Calibri" pitchFamily="34" charset="0"/>
              </a:rPr>
              <a:t>Рюкзак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293688" y="854075"/>
            <a:ext cx="8597900" cy="52165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Прием рефлексии используется чаще всего на уроках после изучения большого раздела. Суть - зафиксировать свои продвижения в учебе, а также, возможно, в отношениях с другими. Рюкзак перемещается от одного ученика к другому. Каждый не просто фиксирует успех, но и приводит конкретный пример. Если нужно собраться с мыслями, можно сказать "пропускаю ход". 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400" b="1" i="1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Пример.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я научился составлять план текста  и конспект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я запомнил формулу для нахождения дискриминанта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я разобрался в такой-то теме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я наконец-то запомнил, чем стандартный многочлен отличается от не стандартного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3012" name="Picture 2" descr="C:\Users\кс\Downloads\рюкз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5356225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879600" y="609600"/>
            <a:ext cx="8596313" cy="1320800"/>
          </a:xfrm>
        </p:spPr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002060"/>
                </a:solidFill>
                <a:latin typeface="Calibri" pitchFamily="34" charset="0"/>
              </a:rPr>
              <a:t>Плюс-минус-интересно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9438" y="1827213"/>
          <a:ext cx="8229600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6582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Плюс</a:t>
                      </a:r>
                      <a:endParaRPr lang="ru-RU" sz="1800" dirty="0"/>
                    </a:p>
                  </a:txBody>
                  <a:tcPr marL="97818" marR="97818"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Минус</a:t>
                      </a:r>
                      <a:endParaRPr lang="ru-RU" sz="1800" dirty="0"/>
                    </a:p>
                  </a:txBody>
                  <a:tcPr marL="97818" marR="97818"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Интересно</a:t>
                      </a:r>
                      <a:endParaRPr lang="ru-RU" sz="1800" dirty="0"/>
                    </a:p>
                  </a:txBody>
                  <a:tcPr marL="97818" marR="97818" marT="45728" marB="45728"/>
                </a:tc>
              </a:tr>
              <a:tr h="338385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записывается все, что понравилось на уроке, информация и формы работы,  которые вызвали положительные эмоции, либо по мнению ученика могут быть ему полезны для достижения каких-то целей. </a:t>
                      </a:r>
                      <a:endParaRPr lang="ru-RU" sz="1800" dirty="0"/>
                    </a:p>
                  </a:txBody>
                  <a:tcPr marL="97818" marR="97818" marT="45728" marB="4572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с точки зрения решения жизненных ситуаций. </a:t>
                      </a:r>
                      <a:endParaRPr lang="ru-RU" sz="1800" dirty="0"/>
                    </a:p>
                  </a:txBody>
                  <a:tcPr marL="97818" marR="97818" marT="45728" marB="45728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вписывают все любопытные факты, о которых узнали на уроке и, что бы еще хотелось узнать по данной проблеме, вопросы к учителю. </a:t>
                      </a:r>
                    </a:p>
                  </a:txBody>
                  <a:tcPr marL="97818" marR="97818" marT="45728" marB="457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90525" y="400050"/>
            <a:ext cx="9440863" cy="1320800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002060"/>
                </a:solidFill>
                <a:latin typeface="Calibri" pitchFamily="34" charset="0"/>
              </a:rPr>
              <a:t>Диаграмма( для отображения внимательности, активности и т.д. на каждом этапе урока)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15950" y="2444750"/>
            <a:ext cx="8596313" cy="387985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mtClean="0"/>
              <a:t>    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По горизонтальной оси отмечаем время урока в минутах, по вертикальной оси в 10-ти балльной системе измеряемую величину (например: внимание, активность, понимание учебного материала и т.д)</a:t>
            </a:r>
          </a:p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БлокТекста1"/>
          <p:cNvSpPr txBox="1">
            <a:spLocks noChangeArrowheads="1"/>
          </p:cNvSpPr>
          <p:nvPr/>
        </p:nvSpPr>
        <p:spPr bwMode="auto">
          <a:xfrm>
            <a:off x="806450" y="576263"/>
            <a:ext cx="8826500" cy="444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b="1" u="sng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Образовательные задачи урока состоят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400" i="1">
                <a:solidFill>
                  <a:srgbClr val="8C008C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в усвоении учащимися определённой системы знаний, формирования на основе этих знаний общеучебных и специальных умений и навыков. </a:t>
            </a:r>
          </a:p>
          <a:p>
            <a:pPr>
              <a:spcAft>
                <a:spcPts val="600"/>
              </a:spcAft>
            </a:pPr>
            <a:r>
              <a:rPr lang="ru-RU" sz="2400" b="1" u="sng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Общеучебными умениями являются:</a:t>
            </a:r>
          </a:p>
          <a:p>
            <a:pPr>
              <a:spcAft>
                <a:spcPts val="600"/>
              </a:spcAft>
            </a:pPr>
            <a:r>
              <a:rPr lang="ru-RU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- учебно–организационные;</a:t>
            </a:r>
          </a:p>
          <a:p>
            <a:pPr>
              <a:spcAft>
                <a:spcPts val="600"/>
              </a:spcAft>
            </a:pPr>
            <a:r>
              <a:rPr lang="ru-RU" sz="24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 - учебно– информационные; </a:t>
            </a:r>
          </a:p>
          <a:p>
            <a:pPr>
              <a:spcAft>
                <a:spcPts val="600"/>
              </a:spcAft>
            </a:pPr>
            <a:r>
              <a:rPr lang="ru-RU" sz="24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- учебно – интеллектуальные; </a:t>
            </a:r>
          </a:p>
          <a:p>
            <a:pPr>
              <a:spcAft>
                <a:spcPts val="600"/>
              </a:spcAft>
            </a:pPr>
            <a:r>
              <a:rPr lang="ru-RU" sz="24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- учебно – коммуникативные.</a:t>
            </a:r>
          </a:p>
        </p:txBody>
      </p:sp>
      <p:pic>
        <p:nvPicPr>
          <p:cNvPr id="9219" name="Картинка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638" y="1930400"/>
            <a:ext cx="2511425" cy="1674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220" name="Картинка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288" y="4332288"/>
            <a:ext cx="2508250" cy="1801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221" name="Картинка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3757613"/>
            <a:ext cx="1836737" cy="2406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222" name="Картинка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0588" y="4332288"/>
            <a:ext cx="3189287" cy="1801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809625" y="374650"/>
            <a:ext cx="8596313" cy="1320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Райтинг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60325" y="1173163"/>
            <a:ext cx="9510713" cy="485775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Приём оценивания деятельности учащихся на уроке.Название приема в переводе звучит как «правильно». Прием вводится на время согласования оценки с учеником.  Формирует умение объективно и регулярно оценивать свой труд.  Завершив работу, ученик ставит себе оценку. За ту же работу ставит оценку учитель. Записывается дробь. Оценка выставляется в дневник, тетрадь. Райтинг можно использовать для оценивания докладов, индивидуальных домашних заданий, заданий творческого характера.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Например: </a:t>
            </a:r>
            <a:b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</a:b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Ученик ставит оценку 4, учитель – 5. Результат – дробь 4/5. </a:t>
            </a:r>
            <a:r>
              <a:rPr lang="ru-RU" altLang="ru-RU" sz="200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000" smtClean="0">
                <a:latin typeface="Arial" pitchFamily="34" charset="0"/>
                <a:cs typeface="Arial" pitchFamily="34" charset="0"/>
              </a:rPr>
            </a:br>
            <a:endParaRPr lang="ru-RU" altLang="ru-RU" sz="2000" smtClean="0"/>
          </a:p>
        </p:txBody>
      </p:sp>
      <p:pic>
        <p:nvPicPr>
          <p:cNvPr id="46084" name="Picture 11" descr="http://im6-tub-ru.yandex.net/i?id=228647982-2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429250"/>
            <a:ext cx="25003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035175" y="646113"/>
            <a:ext cx="8597900" cy="1320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Calibri" pitchFamily="34" charset="0"/>
              </a:rPr>
              <a:t>Светофор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677863" y="1966913"/>
            <a:ext cx="8596312" cy="48910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Карточка красного цвета: «Я удовлетворен уроком, урок был полезен для меня, я много, с пользой и хорошо работал на уроке, я получил заслуженную оценку, я понимал все, о чем говорилось и что делалось на уроке»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Карточка желтого цвета: «Урок был интересен и я принимал в нем активное участие, урок был в определенной степени полезен для меня, я отвечал с места, я сумел выполнить ряд заданий, мне было на уроке достаточно комфортно»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Карточка зеленого цвета: « Пользы от урока я получил мало, я не очень понимал, о чем идет речь, мне это не очень нужно, домашнее задание я не понял, к ответу    на   уроке я не был готов»</a:t>
            </a:r>
          </a:p>
          <a:p>
            <a:pPr eaLnBrk="1" hangingPunct="1"/>
            <a:endParaRPr lang="ru-RU" altLang="ru-RU" sz="2400" smtClean="0"/>
          </a:p>
        </p:txBody>
      </p:sp>
      <p:pic>
        <p:nvPicPr>
          <p:cNvPr id="47108" name="Picture 7" descr="C:\Users\кс\Desktop\школа картинки\светоф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0325" y="379413"/>
            <a:ext cx="1857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93713" y="296863"/>
            <a:ext cx="8597900" cy="1320800"/>
          </a:xfrm>
        </p:spPr>
        <p:txBody>
          <a:bodyPr/>
          <a:lstStyle/>
          <a:p>
            <a:pPr algn="ctr" eaLnBrk="1" hangingPunct="1"/>
            <a:r>
              <a:rPr lang="ru-RU" altLang="ru-RU" sz="4400" smtClean="0">
                <a:solidFill>
                  <a:srgbClr val="002060"/>
                </a:solidFill>
                <a:latin typeface="Calibri" pitchFamily="34" charset="0"/>
              </a:rPr>
              <a:t>Знаковая рефлексия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573088" y="1254125"/>
            <a:ext cx="8596312" cy="388143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«V» - ответил по просьбе учителя, но ответ не правильный;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«W» - ответил по просьбе учителя, ответ правильный;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«  | »  - ответил по своей инициативе, но ответ не правильный;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«+» - ответил по своей инициативе, ответ правильный;</a:t>
            </a:r>
          </a:p>
          <a:p>
            <a:pPr eaLnBrk="1" hangingPunct="1"/>
            <a:r>
              <a:rPr lang="ru-RU" altLang="ru-RU" sz="2400" smtClean="0">
                <a:solidFill>
                  <a:srgbClr val="7030A0"/>
                </a:solidFill>
                <a:latin typeface="Calibri" pitchFamily="34" charset="0"/>
              </a:rPr>
              <a:t>«0» - не ответил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47763" y="279400"/>
            <a:ext cx="8596312" cy="1320800"/>
          </a:xfrm>
        </p:spPr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002060"/>
                </a:solidFill>
                <a:latin typeface="Calibri" pitchFamily="34" charset="0"/>
              </a:rPr>
              <a:t>Анкета самоанализа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4688" y="1295400"/>
          <a:ext cx="8229600" cy="3408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06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уроке я работал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/ пассивно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Своей работой на</a:t>
                      </a:r>
                      <a:r>
                        <a:rPr lang="ru-RU" sz="1800" baseline="0" dirty="0" smtClean="0"/>
                        <a:t> уроке 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доволен / не доволен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Урок мне показался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коротким / длинным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 урок 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устал /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устал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Мое настроение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лучше / стало хуже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Материал</a:t>
                      </a:r>
                      <a:r>
                        <a:rPr lang="ru-RU" sz="1800" baseline="0" dirty="0" smtClean="0"/>
                        <a:t> урока мне был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понятен / не понятен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полезен / бесполезен</a:t>
                      </a:r>
                    </a:p>
                  </a:txBody>
                  <a:tcPr marT="45716" marB="45716"/>
                </a:tc>
              </a:tr>
              <a:tr h="9143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Домашнее задание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интересен / скучен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легким / трудным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интересно / не интересно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  <p:pic>
        <p:nvPicPr>
          <p:cNvPr id="49181" name="Рисунок 82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4124325"/>
            <a:ext cx="22082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smtClean="0">
                <a:solidFill>
                  <a:srgbClr val="002060"/>
                </a:solidFill>
                <a:latin typeface="Calibri" pitchFamily="34" charset="0"/>
              </a:rPr>
              <a:t>Синквейн- малая стихотворная форма, используемая для фиксации эмоциональных оценок участников обучения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1077913" y="2552700"/>
            <a:ext cx="8596312" cy="38798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Первая строка- одно имя существительное;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Вторая строка- два прилагательных;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Третья строка- три глагола; 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Четвертая строка- одно завершающее предложение- высказывание;</a:t>
            </a:r>
          </a:p>
          <a:p>
            <a:pPr eaLnBrk="1" hangingPunct="1"/>
            <a:r>
              <a:rPr lang="ru-RU" altLang="ru-RU" sz="2800" smtClean="0">
                <a:solidFill>
                  <a:srgbClr val="7030A0"/>
                </a:solidFill>
                <a:latin typeface="Calibri" pitchFamily="34" charset="0"/>
              </a:rPr>
              <a:t>Пятая строка- одно итоговое слово.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130550" y="2492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dirty="0" err="1" smtClean="0">
                <a:solidFill>
                  <a:srgbClr val="7030A0"/>
                </a:solidFill>
              </a:rPr>
              <a:t>Синквейны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06838" y="1403350"/>
            <a:ext cx="2498725" cy="2505075"/>
          </a:xfrm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74688"/>
            <a:ext cx="2527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674688"/>
            <a:ext cx="307816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3560763"/>
            <a:ext cx="22320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5963" y="3560763"/>
            <a:ext cx="2536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1100" y="4341813"/>
            <a:ext cx="28717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002060"/>
                </a:solidFill>
                <a:latin typeface="Calibri" pitchFamily="34" charset="0"/>
              </a:rPr>
              <a:t>Рефлексия настроения «Радуга»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28613" y="1531938"/>
            <a:ext cx="8596312" cy="3879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altLang="ru-RU" sz="2400" dirty="0" smtClean="0">
                <a:solidFill>
                  <a:srgbClr val="7030A0"/>
                </a:solidFill>
                <a:latin typeface="Calibri" panose="020F05020202040A0204" pitchFamily="34" charset="0"/>
              </a:rPr>
              <a:t>С каким цветом радуги ассоциируется данный урок?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A0204" pitchFamily="34" charset="0"/>
              </a:rPr>
              <a:t>оранжевый– радостное, восторженное настроение.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A0204" pitchFamily="34" charset="0"/>
              </a:rPr>
              <a:t>Красный- нервозное, возбуждённое состоянии, агрессия;</a:t>
            </a:r>
            <a:endParaRPr lang="ru-RU" altLang="ru-RU" sz="2400" b="1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A0204" pitchFamily="34" charset="0"/>
              </a:rPr>
              <a:t>синий цвет – грустное настроение, пассивность, усталость, желание отдохнуть;</a:t>
            </a:r>
            <a:endParaRPr lang="ru-RU" altLang="ru-RU" sz="2400" b="1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A0204" pitchFamily="34" charset="0"/>
              </a:rPr>
              <a:t>зелёный цвет – активность, </a:t>
            </a:r>
            <a:endParaRPr lang="ru-RU" altLang="ru-RU" sz="2400" b="1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A0204" pitchFamily="34" charset="0"/>
              </a:rPr>
              <a:t>жёлтый цвет – цвет  радости</a:t>
            </a:r>
            <a:endParaRPr lang="ru-RU" altLang="ru-RU" sz="2400" b="1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rgbClr val="7030A0"/>
                </a:solidFill>
                <a:latin typeface="Calibri" panose="020F05020202040A0204" pitchFamily="34" charset="0"/>
              </a:rPr>
              <a:t>фиолетовый цвет – беспокойное, тревожное настроение, близкое к разочарованию;</a:t>
            </a:r>
            <a:endParaRPr lang="ru-RU" altLang="ru-RU" sz="2400" b="1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3138" y="3611563"/>
            <a:ext cx="31972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39700" y="100013"/>
            <a:ext cx="9144000" cy="17859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Прием </a:t>
            </a:r>
            <a:r>
              <a:rPr lang="ru-RU" b="1" dirty="0" smtClean="0">
                <a:solidFill>
                  <a:srgbClr val="002060"/>
                </a:solidFill>
              </a:rPr>
              <a:t>рефлексии </a:t>
            </a:r>
            <a:r>
              <a:rPr lang="ru-RU" b="1" dirty="0">
                <a:solidFill>
                  <a:srgbClr val="002060"/>
                </a:solidFill>
              </a:rPr>
              <a:t>«Одним словом»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chemeClr val="tx2">
                    <a:lumMod val="95000"/>
                  </a:schemeClr>
                </a:solidFill>
              </a:rPr>
              <a:t>Учащимся необходимо выбрать 1 слово из 12, которые наиболее точно передают их состояние на уроке: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997075" y="1531938"/>
            <a:ext cx="5429250" cy="51371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Раздражение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Злость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Радость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Равнодушие.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Удовлетворение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Вдохновение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Скука.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Тревога.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Покой.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Уверенность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Неуверенность.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Наслаждение.</a:t>
            </a:r>
          </a:p>
        </p:txBody>
      </p:sp>
      <p:pic>
        <p:nvPicPr>
          <p:cNvPr id="53252" name="Picture 9" descr="vz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2813050"/>
            <a:ext cx="30972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304800" y="261938"/>
            <a:ext cx="8291513" cy="1150937"/>
          </a:xfrm>
        </p:spPr>
        <p:txBody>
          <a:bodyPr/>
          <a:lstStyle/>
          <a:p>
            <a:pPr eaLnBrk="1" hangingPunct="1"/>
            <a:r>
              <a:rPr lang="kk-KZ" sz="3200" b="1" i="1" smtClean="0">
                <a:solidFill>
                  <a:srgbClr val="002060"/>
                </a:solidFill>
                <a:ea typeface="Aharoni"/>
                <a:cs typeface="Aharoni"/>
              </a:rPr>
              <a:t>Прием рефлекии”Допиши по выбору одно из неоконченных предложении“</a:t>
            </a:r>
            <a:endParaRPr lang="ru-RU" sz="3200" b="1" i="1" smtClean="0">
              <a:solidFill>
                <a:srgbClr val="002060"/>
              </a:solidFill>
              <a:ea typeface="Aharoni"/>
              <a:cs typeface="Aharoni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757238" y="1412875"/>
            <a:ext cx="7072312" cy="53578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научился...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узнал, что 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нашел подтверждение тому, что...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обнаружил, что....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был удивлен тем, что...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Мне нравится, что 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был разочарован тем, что ...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8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Самым важным для меня было...</a:t>
            </a:r>
            <a:endParaRPr lang="kk-KZ" sz="2800" b="1" dirty="0">
              <a:solidFill>
                <a:schemeClr val="accent4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4276" name="Picture 6" descr="http://ts1.mm.bing.net/th?id=H.4883730981914144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5400" y="2674938"/>
            <a:ext cx="2262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7538" y="354013"/>
            <a:ext cx="8777287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Прием рефлексии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2060"/>
                </a:solidFill>
              </a:rPr>
              <a:t>«Продолжить слово»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24000" y="1500188"/>
            <a:ext cx="6357938" cy="5357812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С…………..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Ф…………..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Е…………..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Р…………..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А…………..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Учащиеся находят слова на данные буквы , чем они занимались на уроке.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БлокТекста1"/>
          <p:cNvSpPr txBox="1">
            <a:spLocks noChangeArrowheads="1"/>
          </p:cNvSpPr>
          <p:nvPr/>
        </p:nvSpPr>
        <p:spPr bwMode="auto">
          <a:xfrm>
            <a:off x="53975" y="722313"/>
            <a:ext cx="10002838" cy="45005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3200" b="1" i="1" u="sng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Цель урока трансформируется в педагогические задачи:</a:t>
            </a:r>
          </a:p>
          <a:p>
            <a:pPr>
              <a:spcAft>
                <a:spcPts val="600"/>
              </a:spcAft>
            </a:pPr>
            <a:r>
              <a:rPr lang="ru-RU" sz="32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1. Информационная: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00FF"/>
                </a:solidFill>
                <a:latin typeface="Calibri" pitchFamily="34" charset="0"/>
                <a:cs typeface="Times New Roman" pitchFamily="18" charset="0"/>
              </a:rPr>
              <a:t>Что и чему будем учиться?</a:t>
            </a:r>
          </a:p>
          <a:p>
            <a:pPr>
              <a:spcAft>
                <a:spcPts val="600"/>
              </a:spcAft>
            </a:pPr>
            <a:r>
              <a:rPr lang="ru-RU" sz="32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2. Операционная: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00FF"/>
                </a:solidFill>
                <a:latin typeface="Calibri" pitchFamily="34" charset="0"/>
                <a:cs typeface="Times New Roman" pitchFamily="18" charset="0"/>
              </a:rPr>
              <a:t>Как и каким образом будем учиться?</a:t>
            </a:r>
          </a:p>
          <a:p>
            <a:pPr>
              <a:spcAft>
                <a:spcPts val="600"/>
              </a:spcAft>
            </a:pPr>
            <a:r>
              <a:rPr lang="ru-RU" sz="32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3. Мотивационная: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00FF"/>
                </a:solidFill>
                <a:latin typeface="Calibri" pitchFamily="34" charset="0"/>
                <a:cs typeface="Times New Roman" pitchFamily="18" charset="0"/>
              </a:rPr>
              <a:t>Зачем нам это надо?</a:t>
            </a:r>
          </a:p>
          <a:p>
            <a:pPr>
              <a:spcAft>
                <a:spcPts val="600"/>
              </a:spcAft>
            </a:pPr>
            <a:r>
              <a:rPr lang="ru-RU" sz="3200" i="1">
                <a:solidFill>
                  <a:srgbClr val="8C008C"/>
                </a:solidFill>
                <a:latin typeface="Calibri" pitchFamily="34" charset="0"/>
                <a:cs typeface="Times New Roman" pitchFamily="18" charset="0"/>
              </a:rPr>
              <a:t>4. Коммуникативная: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FF00FF"/>
                </a:solidFill>
                <a:latin typeface="Calibri" pitchFamily="34" charset="0"/>
                <a:cs typeface="Times New Roman" pitchFamily="18" charset="0"/>
              </a:rPr>
              <a:t>С кем и где?</a:t>
            </a:r>
          </a:p>
        </p:txBody>
      </p:sp>
      <p:pic>
        <p:nvPicPr>
          <p:cNvPr id="10243" name="Картинка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550" y="4786313"/>
            <a:ext cx="1350963" cy="1935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541463" y="-122238"/>
            <a:ext cx="7858125" cy="135731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2060"/>
                </a:solidFill>
              </a:rPr>
              <a:t>Прием рефлексии </a:t>
            </a:r>
            <a:br>
              <a:rPr lang="ru-RU" altLang="ru-RU" sz="4000" b="1" smtClean="0">
                <a:solidFill>
                  <a:srgbClr val="002060"/>
                </a:solidFill>
              </a:rPr>
            </a:br>
            <a:r>
              <a:rPr lang="ru-RU" altLang="ru-RU" sz="4000" b="1" smtClean="0">
                <a:solidFill>
                  <a:srgbClr val="002060"/>
                </a:solidFill>
              </a:rPr>
              <a:t>«</a:t>
            </a:r>
            <a:r>
              <a:rPr lang="ru-RU" alt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Анкета для самоанализа»</a:t>
            </a:r>
            <a:endParaRPr lang="ru-RU" altLang="ru-RU" sz="4000" b="1" smtClean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38125" y="1165225"/>
            <a:ext cx="11953875" cy="55721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Прием рефлексии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89063" y="2063750"/>
          <a:ext cx="9505950" cy="4567238"/>
        </p:xfrm>
        <a:graphic>
          <a:graphicData uri="http://schemas.openxmlformats.org/drawingml/2006/table">
            <a:tbl>
              <a:tblPr/>
              <a:tblGrid>
                <a:gridCol w="5946264"/>
                <a:gridCol w="3559686"/>
              </a:tblGrid>
              <a:tr h="517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                        активно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17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            я доволен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доволен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17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          коротким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длинным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17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 урок я                                          не устал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78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Мое настроение                      стало лучше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 хуже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190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          понятен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полезен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интересен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понятен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бесполезен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скучен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87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7.Домашнее задание мне кажется легким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трудным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34963" y="134938"/>
            <a:ext cx="9450387" cy="1365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Прием рефлексии «Мишень». Учащиеся должны поставить точку в каждом секторе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24000" y="1500188"/>
            <a:ext cx="7072313" cy="53578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 l="25793" t="22060"/>
          <a:stretch>
            <a:fillRect/>
          </a:stretch>
        </p:blipFill>
        <p:spPr bwMode="auto">
          <a:xfrm>
            <a:off x="2297113" y="2357438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-122238" y="395288"/>
            <a:ext cx="9883776" cy="100806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latin typeface="Times New Roman" pitchFamily="18" charset="0"/>
              </a:rPr>
              <a:t> </a:t>
            </a:r>
            <a:r>
              <a:rPr lang="ru-RU" altLang="ru-RU" b="1" smtClean="0">
                <a:solidFill>
                  <a:srgbClr val="002060"/>
                </a:solidFill>
              </a:rPr>
              <a:t>Прием рефлексии</a:t>
            </a:r>
            <a:r>
              <a:rPr lang="ru-RU" altLang="ru-RU" smtClean="0">
                <a:solidFill>
                  <a:srgbClr val="002060"/>
                </a:solidFill>
              </a:rPr>
              <a:t> </a:t>
            </a:r>
            <a:r>
              <a:rPr lang="ru-RU" altLang="ru-RU" b="1" smtClean="0">
                <a:solidFill>
                  <a:srgbClr val="002060"/>
                </a:solidFill>
              </a:rPr>
              <a:t>«Цепочка пожеланий»</a:t>
            </a:r>
            <a:endParaRPr lang="ru-RU" altLang="ru-RU" smtClean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24000" y="1500188"/>
            <a:ext cx="4857750" cy="53578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Предлагается по цепочке обратиться с пожеланиями к себе и другим по итогам взаимодействия, или по поводу предстоящей работы. Можно при этом передавать символ.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8372" name="Picture 7" descr="j0289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2701925"/>
            <a:ext cx="3214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17513" y="200025"/>
            <a:ext cx="8404225" cy="107791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</a:rPr>
              <a:t>Прием рефлексии «Телеграмма»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784225" y="1379538"/>
            <a:ext cx="7215188" cy="4929187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</a:rPr>
              <a:t>  Обучающимся раздаются бланки для телеграммы и предлагается написать телеграмму кому угодно, в которой необходимо выразить свое состояние после урока. Очень краткая запись -  в тексте не более 10 слов.</a:t>
            </a:r>
          </a:p>
        </p:txBody>
      </p:sp>
      <p:pic>
        <p:nvPicPr>
          <p:cNvPr id="59396" name="Picture 2" descr="C:\Users\кс\Downloads\телеграм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676525"/>
            <a:ext cx="2500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84200" y="241300"/>
            <a:ext cx="7643813" cy="10779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Прием рефлексии 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A0204" pitchFamily="34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libri" panose="020F05020202040A0204" pitchFamily="34" charset="0"/>
              </a:rPr>
              <a:t>«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A0204" pitchFamily="34" charset="0"/>
              </a:rPr>
              <a:t>Дерево успеха»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82563" y="950913"/>
            <a:ext cx="8858250" cy="535781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Учащиеся должны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приклеить листики,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 учитывая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свои успехи на уроке.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Чем лучше усвоил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материал,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</a:rPr>
              <a:t> тем листик выше</a:t>
            </a:r>
          </a:p>
        </p:txBody>
      </p:sp>
      <p:pic>
        <p:nvPicPr>
          <p:cNvPr id="60420" name="Рисунок 6" descr="derevo-picture-col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0" y="1500188"/>
            <a:ext cx="43576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 descr="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51520">
            <a:off x="3095625" y="4581525"/>
            <a:ext cx="5826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947863"/>
            <a:ext cx="11890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44500" y="409575"/>
            <a:ext cx="8723313" cy="1162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</a:rPr>
              <a:t>Прием </a:t>
            </a:r>
            <a:r>
              <a:rPr lang="ru-RU" altLang="ru-RU" b="1" dirty="0">
                <a:solidFill>
                  <a:srgbClr val="002060"/>
                </a:solidFill>
              </a:rPr>
              <a:t>рефлексии </a:t>
            </a:r>
            <a:r>
              <a:rPr lang="ru-RU" altLang="ru-RU" b="1" dirty="0" smtClean="0">
                <a:solidFill>
                  <a:srgbClr val="002060"/>
                </a:solidFill>
              </a:rPr>
              <a:t>«</a:t>
            </a:r>
            <a:r>
              <a:rPr lang="ru-RU" altLang="ru-RU" b="1" dirty="0">
                <a:solidFill>
                  <a:srgbClr val="002060"/>
                </a:solidFill>
                <a:latin typeface="Calibri" panose="020F05020202040A0204" pitchFamily="34" charset="0"/>
              </a:rPr>
              <a:t>Наряди ёлочку»</a:t>
            </a:r>
            <a:r>
              <a:rPr lang="ru-RU" altLang="ru-RU" sz="4000" b="1" dirty="0">
                <a:latin typeface="Calibri" panose="020F05020202040A0204" pitchFamily="34" charset="0"/>
              </a:rPr>
              <a:t/>
            </a:r>
            <a:br>
              <a:rPr lang="ru-RU" altLang="ru-RU" sz="4000" b="1" dirty="0">
                <a:latin typeface="Calibri" panose="020F05020202040A0204" pitchFamily="34" charset="0"/>
              </a:rPr>
            </a:br>
            <a:endParaRPr lang="ru-RU" altLang="ru-RU" sz="40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276350"/>
            <a:ext cx="5903913" cy="5437188"/>
          </a:xfrm>
          <a:prstGeom prst="vertic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Красный шар-урок был актуальным, полезным, интересным.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Жёлтый шар – ничего нового я не узнал.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</a:rPr>
              <a:t>Перед новогодними праздниками можно изменить дерево на ёлочку.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144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913" y="1841500"/>
            <a:ext cx="2424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263" y="1363663"/>
            <a:ext cx="1774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563" y="1276350"/>
            <a:ext cx="18573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17488" y="269875"/>
            <a:ext cx="10145712" cy="16589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</a:rPr>
              <a:t>Прием рефлексии «Диаграмма (для отображения  на каждом этапе урока)»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198563" y="1571625"/>
            <a:ext cx="7358062" cy="4929188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chemeClr val="accent4">
                    <a:lumMod val="10000"/>
                  </a:schemeClr>
                </a:solidFill>
              </a:rPr>
              <a:t>По горизонтальной оси отмечаем время урока в минутах, по вертикальной оси в 10-ти балльной системе измеряемую величину (например: внимание, активность, понимание учебного материала и </a:t>
            </a:r>
            <a:r>
              <a:rPr lang="ru-RU" sz="2900" b="1" dirty="0" err="1">
                <a:solidFill>
                  <a:schemeClr val="accent4">
                    <a:lumMod val="10000"/>
                  </a:schemeClr>
                </a:solidFill>
              </a:rPr>
              <a:t>т.д</a:t>
            </a:r>
            <a:r>
              <a:rPr lang="ru-RU" sz="2900" b="1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61963" y="139700"/>
            <a:ext cx="8559800" cy="1500188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2060"/>
                </a:solidFill>
              </a:rPr>
              <a:t>Прием рефлексии «Аргументация своего ответа»</a:t>
            </a:r>
            <a:endParaRPr lang="ru-RU" altLang="ru-RU" sz="4000" smtClean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92113" y="1571625"/>
            <a:ext cx="9144000" cy="49291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65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1.На уроке я работал……..потому что………</a:t>
            </a:r>
          </a:p>
          <a:p>
            <a:pPr marL="1365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2.Своей работой на уроке я………</a:t>
            </a:r>
          </a:p>
          <a:p>
            <a:pPr marL="1365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3.Урок для меня показался…….</a:t>
            </a:r>
          </a:p>
          <a:p>
            <a:pPr marL="1365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4.За урок я…..</a:t>
            </a:r>
          </a:p>
          <a:p>
            <a:pPr marL="1365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5.Мое настроение……..</a:t>
            </a:r>
          </a:p>
          <a:p>
            <a:pPr marL="1365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</a:rPr>
              <a:t>6.Материал урока мне был………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09575" y="209550"/>
            <a:ext cx="8891588" cy="9398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</a:rPr>
              <a:t>Прием рефлексии «Комплимент»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84138" y="1074738"/>
            <a:ext cx="9217025" cy="54308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</a:rPr>
              <a:t>Учащиеся оценивают вклад друг друга в урок и благодарят друг друга (Комплимент-похвала, Комплимент деловым качествам, Комплимент в чувствах) и учителя за проведенный урок. Такой вариант окончания урока дает возможность удовлетворения потребности в признании личностной значимости каждого.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2438" y="215900"/>
            <a:ext cx="9188450" cy="150018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</a:rPr>
              <a:t>Прием рефлексии настроения «Солнышко»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749300" y="1571625"/>
            <a:ext cx="6572250" cy="49291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ru-RU" sz="3200" b="1" dirty="0"/>
              <a:t>Закончи предложение: </a:t>
            </a: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</a:rPr>
              <a:t>«Моё настроение похоже на: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</a:rPr>
              <a:t>солнышко;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</a:rPr>
              <a:t>солнышко с тучкой;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</a:rPr>
              <a:t>тучку;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</a:rPr>
              <a:t>тучку с дождиком;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chemeClr val="accent4">
                    <a:lumMod val="10000"/>
                  </a:schemeClr>
                </a:solidFill>
              </a:rPr>
              <a:t>тучку с молнией.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2888" y="1793875"/>
            <a:ext cx="2214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4037013"/>
            <a:ext cx="201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Текста1"/>
          <p:cNvSpPr txBox="1">
            <a:extLst>
              <a:ext uri="smNativeData"/>
            </a:extLst>
          </p:cNvSpPr>
          <p:nvPr/>
        </p:nvSpPr>
        <p:spPr>
          <a:xfrm>
            <a:off x="914037" y="295004"/>
            <a:ext cx="861060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 sz="2000" b="0" i="0" u="none" strike="noStrike" kern="1" spc="0" baseline="0">
                <a:solidFill>
                  <a:schemeClr val="folHlink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sz="3200" b="1" u="sng" kern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Структура</a:t>
            </a:r>
            <a:r>
              <a:rPr sz="3200" b="1" u="sng" kern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3200" b="1" u="sng" kern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урока</a:t>
            </a:r>
            <a:endParaRPr lang="ru-RU" sz="3200" b="1" u="sng" kern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 sz="2000" b="0" i="0" u="none" strike="noStrike" kern="1" spc="0" baseline="0">
                <a:solidFill>
                  <a:schemeClr val="folHlink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endParaRPr sz="3200" b="1" u="sng" kern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 sz="1800" b="0" i="1" u="none" strike="noStrike" kern="1" spc="0" baseline="0">
                <a:solidFill>
                  <a:srgbClr val="AD46B9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Под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структурой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учебного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занятия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понимается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логическое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взаиморасположение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и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связь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его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элементов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,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обеспечивающая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целостность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урока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.</a:t>
            </a:r>
            <a:endParaRPr lang="ru-RU" sz="2400" i="1" kern="1" dirty="0">
              <a:solidFill>
                <a:srgbClr val="8C008C"/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 sz="1800" b="0" i="1" u="none" strike="noStrike" kern="1" spc="0" baseline="0">
                <a:solidFill>
                  <a:srgbClr val="AD46B9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endParaRPr sz="2400" i="1" kern="1" dirty="0">
              <a:solidFill>
                <a:srgbClr val="8C008C"/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 sz="18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В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основе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выделения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этапов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учебного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занятия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лежит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логика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процесса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усвоения</a:t>
            </a:r>
            <a:r>
              <a:rPr sz="2400" i="1" u="sng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</a:t>
            </a:r>
            <a:r>
              <a:rPr sz="2400" i="1" u="sng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знаний</a:t>
            </a:r>
            <a:r>
              <a:rPr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 sz="1800" b="1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sz="3200" b="1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восприятие</a:t>
            </a:r>
            <a:r>
              <a:rPr sz="3200" b="1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– </a:t>
            </a:r>
            <a:r>
              <a:rPr sz="3200" b="1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осмысление</a:t>
            </a:r>
            <a:r>
              <a:rPr sz="3200" b="1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– </a:t>
            </a:r>
            <a:r>
              <a:rPr sz="3200" b="1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запоминание</a:t>
            </a:r>
            <a:r>
              <a:rPr sz="3200" b="1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– </a:t>
            </a:r>
            <a:r>
              <a:rPr sz="3200" b="1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применение</a:t>
            </a:r>
            <a:r>
              <a:rPr sz="3200" b="1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– </a:t>
            </a:r>
            <a:r>
              <a:rPr sz="3200" b="1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обобщение</a:t>
            </a:r>
            <a:r>
              <a:rPr sz="3200" b="1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 – </a:t>
            </a:r>
            <a:r>
              <a:rPr sz="3200" b="1" i="1" kern="1" dirty="0" err="1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рефлексия</a:t>
            </a:r>
            <a:endParaRPr sz="3200" b="1" i="1" kern="1" dirty="0">
              <a:solidFill>
                <a:srgbClr val="8C008C"/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 sz="1000" b="0" i="0" u="none" strike="noStrike" kern="1" spc="0" baseline="0">
                <a:solidFill>
                  <a:srgbClr val="000000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endParaRPr sz="2400" kern="1" dirty="0">
              <a:solidFill>
                <a:srgbClr val="000000"/>
              </a:solidFill>
              <a:latin typeface="Calibri" panose="020F05020202040A0204" pitchFamily="34" charset="0"/>
              <a:ea typeface="Times New Roman" pitchFamily="1"/>
              <a:cs typeface="Times New Roman" pitchFamily="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66" y="1942011"/>
            <a:ext cx="9712482" cy="2524967"/>
          </a:xfrm>
        </p:spPr>
        <p:txBody>
          <a:bodyPr rtlCol="0"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ПРИЕМЫ РЕФЛЕКСИИ НА УРОКАХ МАТЕМАТИКИ  </a:t>
            </a:r>
            <a:b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 5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593725" y="3155950"/>
            <a:ext cx="2832100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Рефлексивное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домашнее задание     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3725" y="2047875"/>
            <a:ext cx="2832100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На все 100</a:t>
            </a:r>
            <a:r>
              <a:rPr lang="en-US" dirty="0">
                <a:solidFill>
                  <a:schemeClr val="bg1"/>
                </a:solidFill>
              </a:rPr>
              <a:t>%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</a:t>
            </a:r>
          </a:p>
        </p:txBody>
      </p:sp>
      <p:sp>
        <p:nvSpPr>
          <p:cNvPr id="67588" name="Прямоугольник 1"/>
          <p:cNvSpPr>
            <a:spLocks noChangeArrowheads="1"/>
          </p:cNvSpPr>
          <p:nvPr/>
        </p:nvSpPr>
        <p:spPr bwMode="auto">
          <a:xfrm>
            <a:off x="144463" y="236538"/>
            <a:ext cx="919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Приемы рефлексии на уроках</a:t>
            </a:r>
          </a:p>
          <a:p>
            <a:pPr algn="ctr"/>
            <a:r>
              <a:rPr lang="ru-RU" altLang="ru-RU" sz="40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математики в 5 классе: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593725" y="4359275"/>
            <a:ext cx="2832100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Формула успеха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</a:t>
            </a: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93725" y="5516563"/>
            <a:ext cx="2832100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Рефлексивные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координаты                    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4740275" y="2051050"/>
            <a:ext cx="2860675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Рефлексивный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параллелепипед    </a:t>
            </a: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4740275" y="4359275"/>
            <a:ext cx="2860675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 делили апельсин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</a:t>
            </a:r>
          </a:p>
        </p:txBody>
      </p:sp>
      <p:sp>
        <p:nvSpPr>
          <p:cNvPr id="18" name="TextBox 17">
            <a:hlinkClick r:id="rId7" action="ppaction://hlinksldjump"/>
          </p:cNvPr>
          <p:cNvSpPr txBox="1"/>
          <p:nvPr/>
        </p:nvSpPr>
        <p:spPr>
          <a:xfrm>
            <a:off x="4740275" y="5511800"/>
            <a:ext cx="2860675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Десятичная точка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/>
        </p:nvSpPr>
        <p:spPr>
          <a:xfrm>
            <a:off x="4713288" y="3168650"/>
            <a:ext cx="2887662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Рефлексивное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округление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38" y="242888"/>
            <a:ext cx="8208962" cy="569912"/>
          </a:xfrm>
        </p:spPr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002060"/>
                </a:solidFill>
              </a:rPr>
              <a:t>Прием рефлексии:    </a:t>
            </a:r>
            <a:r>
              <a:rPr lang="ru-RU" b="1" dirty="0" smtClean="0">
                <a:solidFill>
                  <a:srgbClr val="002060"/>
                </a:solidFill>
              </a:rPr>
              <a:t>На все 100</a:t>
            </a:r>
            <a:r>
              <a:rPr lang="en-US" b="1" dirty="0" smtClean="0">
                <a:solidFill>
                  <a:srgbClr val="002060"/>
                </a:solidFill>
              </a:rPr>
              <a:t>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963" y="869950"/>
            <a:ext cx="900112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Calibri" panose="020F05020202040A0204" pitchFamily="34" charset="0"/>
                <a:cs typeface="Arial" panose="020B0604020202020204" pitchFamily="34" charset="0"/>
              </a:rPr>
              <a:t> Цель: проанализировать и оценить результаты своей работы на уроке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dirty="0">
              <a:solidFill>
                <a:srgbClr val="7030A0"/>
              </a:solidFill>
              <a:latin typeface="Calibri" panose="020F05020202040A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Calibri" panose="020F05020202040A0204" pitchFamily="34" charset="0"/>
                <a:cs typeface="Arial" panose="020B0604020202020204" pitchFamily="34" charset="0"/>
              </a:rPr>
              <a:t>Применение: уроки по теме «Проценты»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7030A0"/>
              </a:solidFill>
              <a:latin typeface="Calibri" panose="020F05020202040A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Calibri" panose="020F05020202040A0204" pitchFamily="34" charset="0"/>
                <a:cs typeface="Arial" panose="020B0604020202020204" pitchFamily="34" charset="0"/>
              </a:rPr>
              <a:t>Технология проведения: Учащимся предлагается в процентах оценить уровень усвоения нового материала, эффективность своей работы и свое настроение. Затем выводится общий процент настроения класса.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dirty="0">
              <a:solidFill>
                <a:srgbClr val="7030A0"/>
              </a:solidFill>
              <a:latin typeface="Calibri" panose="020F05020202040A0204" pitchFamily="34" charset="0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Calibri" panose="020F05020202040A0204" pitchFamily="34" charset="0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8612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048250"/>
            <a:ext cx="20891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2538" y="5048250"/>
            <a:ext cx="20891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0613" y="5048250"/>
            <a:ext cx="20288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entury Gothic" pitchFamily="34" charset="0"/>
            </a:endParaRPr>
          </a:p>
        </p:txBody>
      </p:sp>
      <p:sp>
        <p:nvSpPr>
          <p:cNvPr id="68616" name="Rectangle 5"/>
          <p:cNvSpPr>
            <a:spLocks noChangeArrowheads="1"/>
          </p:cNvSpPr>
          <p:nvPr/>
        </p:nvSpPr>
        <p:spPr bwMode="auto">
          <a:xfrm>
            <a:off x="1524000" y="1128713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8617" name="Rectangle 6"/>
          <p:cNvSpPr>
            <a:spLocks noChangeArrowheads="1"/>
          </p:cNvSpPr>
          <p:nvPr/>
        </p:nvSpPr>
        <p:spPr bwMode="auto">
          <a:xfrm>
            <a:off x="1524000" y="2386013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8618" name="Rectangle 7"/>
          <p:cNvSpPr>
            <a:spLocks noChangeArrowheads="1"/>
          </p:cNvSpPr>
          <p:nvPr/>
        </p:nvSpPr>
        <p:spPr bwMode="auto">
          <a:xfrm>
            <a:off x="1524000" y="3681413"/>
            <a:ext cx="209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700">
                <a:cs typeface="Arial" pitchFamily="34" charset="0"/>
              </a:rPr>
              <a:t> </a:t>
            </a:r>
            <a:endParaRPr lang="ru-RU" altLang="ru-RU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8288"/>
            <a:ext cx="8229600" cy="1398587"/>
          </a:xfrm>
        </p:spPr>
        <p:txBody>
          <a:bodyPr rtlCol="0"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/>
          <a:srcRect b="17331"/>
          <a:stretch/>
        </p:blipFill>
        <p:spPr bwMode="auto">
          <a:xfrm>
            <a:off x="766763" y="90488"/>
            <a:ext cx="10240962" cy="6738937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316038" y="109538"/>
            <a:ext cx="8966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0070C0"/>
                </a:solidFill>
                <a:latin typeface="Impact" pitchFamily="34" charset="0"/>
              </a:rPr>
              <a:t>Оцените эффективность </a:t>
            </a:r>
          </a:p>
          <a:p>
            <a:pPr algn="ctr"/>
            <a:r>
              <a:rPr lang="ru-RU" altLang="ru-RU" sz="4000">
                <a:solidFill>
                  <a:srgbClr val="0070C0"/>
                </a:solidFill>
                <a:latin typeface="Impact" pitchFamily="34" charset="0"/>
              </a:rPr>
              <a:t>своей работы на уроке в процентах:</a:t>
            </a:r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2994025" y="1227138"/>
            <a:ext cx="5567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Моя индивидуальная работа</a:t>
            </a:r>
          </a:p>
        </p:txBody>
      </p:sp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3871913" y="3197225"/>
            <a:ext cx="4095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Моя работа в классе</a:t>
            </a:r>
          </a:p>
        </p:txBody>
      </p: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3884613" y="4949825"/>
            <a:ext cx="4016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Моя работа в группе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1485900" y="167481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8845550" y="16795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3470275" y="170338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5241925" y="1676400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7072313" y="16795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516063" y="34829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9012238" y="354488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3541713" y="35131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5435600" y="35099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7234238" y="356552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477963" y="53260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8993188" y="52625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3598863" y="53498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5408613" y="5373688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7183438" y="53371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69656" name="TextBox 25"/>
          <p:cNvSpPr txBox="1">
            <a:spLocks noChangeArrowheads="1"/>
          </p:cNvSpPr>
          <p:nvPr/>
        </p:nvSpPr>
        <p:spPr bwMode="auto">
          <a:xfrm>
            <a:off x="1776413" y="2025650"/>
            <a:ext cx="1012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69657" name="TextBox 26"/>
          <p:cNvSpPr txBox="1">
            <a:spLocks noChangeArrowheads="1"/>
          </p:cNvSpPr>
          <p:nvPr/>
        </p:nvSpPr>
        <p:spPr bwMode="auto">
          <a:xfrm>
            <a:off x="9047163" y="1973263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69658" name="TextBox 27"/>
          <p:cNvSpPr txBox="1">
            <a:spLocks noChangeArrowheads="1"/>
          </p:cNvSpPr>
          <p:nvPr/>
        </p:nvSpPr>
        <p:spPr bwMode="auto">
          <a:xfrm>
            <a:off x="7407275" y="1992313"/>
            <a:ext cx="1017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69659" name="TextBox 28"/>
          <p:cNvSpPr txBox="1">
            <a:spLocks noChangeArrowheads="1"/>
          </p:cNvSpPr>
          <p:nvPr/>
        </p:nvSpPr>
        <p:spPr bwMode="auto">
          <a:xfrm>
            <a:off x="5510213" y="2011363"/>
            <a:ext cx="109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69660" name="TextBox 29"/>
          <p:cNvSpPr txBox="1">
            <a:spLocks noChangeArrowheads="1"/>
          </p:cNvSpPr>
          <p:nvPr/>
        </p:nvSpPr>
        <p:spPr bwMode="auto">
          <a:xfrm>
            <a:off x="3790950" y="2024063"/>
            <a:ext cx="1073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69661" name="TextBox 40"/>
          <p:cNvSpPr txBox="1">
            <a:spLocks noChangeArrowheads="1"/>
          </p:cNvSpPr>
          <p:nvPr/>
        </p:nvSpPr>
        <p:spPr bwMode="auto">
          <a:xfrm>
            <a:off x="1827213" y="3740150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69662" name="TextBox 41"/>
          <p:cNvSpPr txBox="1">
            <a:spLocks noChangeArrowheads="1"/>
          </p:cNvSpPr>
          <p:nvPr/>
        </p:nvSpPr>
        <p:spPr bwMode="auto">
          <a:xfrm>
            <a:off x="9272588" y="3798888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69663" name="TextBox 42"/>
          <p:cNvSpPr txBox="1">
            <a:spLocks noChangeArrowheads="1"/>
          </p:cNvSpPr>
          <p:nvPr/>
        </p:nvSpPr>
        <p:spPr bwMode="auto">
          <a:xfrm>
            <a:off x="7615238" y="3773488"/>
            <a:ext cx="101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69664" name="TextBox 43"/>
          <p:cNvSpPr txBox="1">
            <a:spLocks noChangeArrowheads="1"/>
          </p:cNvSpPr>
          <p:nvPr/>
        </p:nvSpPr>
        <p:spPr bwMode="auto">
          <a:xfrm>
            <a:off x="5745163" y="3778250"/>
            <a:ext cx="1090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69665" name="TextBox 44"/>
          <p:cNvSpPr txBox="1">
            <a:spLocks noChangeArrowheads="1"/>
          </p:cNvSpPr>
          <p:nvPr/>
        </p:nvSpPr>
        <p:spPr bwMode="auto">
          <a:xfrm>
            <a:off x="3825875" y="3751263"/>
            <a:ext cx="1074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69666" name="TextBox 45"/>
          <p:cNvSpPr txBox="1">
            <a:spLocks noChangeArrowheads="1"/>
          </p:cNvSpPr>
          <p:nvPr/>
        </p:nvSpPr>
        <p:spPr bwMode="auto">
          <a:xfrm>
            <a:off x="1757363" y="5575300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69667" name="TextBox 46"/>
          <p:cNvSpPr txBox="1">
            <a:spLocks noChangeArrowheads="1"/>
          </p:cNvSpPr>
          <p:nvPr/>
        </p:nvSpPr>
        <p:spPr bwMode="auto">
          <a:xfrm>
            <a:off x="9272588" y="5557838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69668" name="TextBox 47"/>
          <p:cNvSpPr txBox="1">
            <a:spLocks noChangeArrowheads="1"/>
          </p:cNvSpPr>
          <p:nvPr/>
        </p:nvSpPr>
        <p:spPr bwMode="auto">
          <a:xfrm>
            <a:off x="7596188" y="5632450"/>
            <a:ext cx="101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69669" name="TextBox 48"/>
          <p:cNvSpPr txBox="1">
            <a:spLocks noChangeArrowheads="1"/>
          </p:cNvSpPr>
          <p:nvPr/>
        </p:nvSpPr>
        <p:spPr bwMode="auto">
          <a:xfrm>
            <a:off x="5759450" y="5638800"/>
            <a:ext cx="1090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69670" name="TextBox 49"/>
          <p:cNvSpPr txBox="1">
            <a:spLocks noChangeArrowheads="1"/>
          </p:cNvSpPr>
          <p:nvPr/>
        </p:nvSpPr>
        <p:spPr bwMode="auto">
          <a:xfrm>
            <a:off x="3886200" y="5699125"/>
            <a:ext cx="1074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69671" name="TextBox 6"/>
          <p:cNvSpPr txBox="1">
            <a:spLocks noChangeArrowheads="1"/>
          </p:cNvSpPr>
          <p:nvPr/>
        </p:nvSpPr>
        <p:spPr bwMode="auto">
          <a:xfrm>
            <a:off x="1316038" y="2728913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эффективно</a:t>
            </a:r>
          </a:p>
        </p:txBody>
      </p:sp>
      <p:sp>
        <p:nvSpPr>
          <p:cNvPr id="69672" name="TextBox 50"/>
          <p:cNvSpPr txBox="1">
            <a:spLocks noChangeArrowheads="1"/>
          </p:cNvSpPr>
          <p:nvPr/>
        </p:nvSpPr>
        <p:spPr bwMode="auto">
          <a:xfrm>
            <a:off x="2989263" y="2701925"/>
            <a:ext cx="2279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Малоэф-фективно</a:t>
            </a:r>
          </a:p>
        </p:txBody>
      </p:sp>
      <p:sp>
        <p:nvSpPr>
          <p:cNvPr id="69673" name="TextBox 51"/>
          <p:cNvSpPr txBox="1">
            <a:spLocks noChangeArrowheads="1"/>
          </p:cNvSpPr>
          <p:nvPr/>
        </p:nvSpPr>
        <p:spPr bwMode="auto">
          <a:xfrm>
            <a:off x="5240338" y="2700338"/>
            <a:ext cx="172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Достаточно эффективно</a:t>
            </a:r>
          </a:p>
        </p:txBody>
      </p:sp>
      <p:sp>
        <p:nvSpPr>
          <p:cNvPr id="69674" name="TextBox 52"/>
          <p:cNvSpPr txBox="1">
            <a:spLocks noChangeArrowheads="1"/>
          </p:cNvSpPr>
          <p:nvPr/>
        </p:nvSpPr>
        <p:spPr bwMode="auto">
          <a:xfrm>
            <a:off x="7010400" y="2711450"/>
            <a:ext cx="183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Эффективно </a:t>
            </a:r>
          </a:p>
        </p:txBody>
      </p:sp>
      <p:sp>
        <p:nvSpPr>
          <p:cNvPr id="69675" name="TextBox 53"/>
          <p:cNvSpPr txBox="1">
            <a:spLocks noChangeArrowheads="1"/>
          </p:cNvSpPr>
          <p:nvPr/>
        </p:nvSpPr>
        <p:spPr bwMode="auto">
          <a:xfrm>
            <a:off x="8816975" y="2605088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Очень эффективно</a:t>
            </a:r>
          </a:p>
        </p:txBody>
      </p:sp>
      <p:sp>
        <p:nvSpPr>
          <p:cNvPr id="69676" name="TextBox 64"/>
          <p:cNvSpPr txBox="1">
            <a:spLocks noChangeArrowheads="1"/>
          </p:cNvSpPr>
          <p:nvPr/>
        </p:nvSpPr>
        <p:spPr bwMode="auto">
          <a:xfrm>
            <a:off x="1300163" y="4491038"/>
            <a:ext cx="174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эффективно</a:t>
            </a:r>
          </a:p>
        </p:txBody>
      </p:sp>
      <p:sp>
        <p:nvSpPr>
          <p:cNvPr id="69677" name="TextBox 65"/>
          <p:cNvSpPr txBox="1">
            <a:spLocks noChangeArrowheads="1"/>
          </p:cNvSpPr>
          <p:nvPr/>
        </p:nvSpPr>
        <p:spPr bwMode="auto">
          <a:xfrm>
            <a:off x="3205163" y="452278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Малоэффективно</a:t>
            </a:r>
          </a:p>
        </p:txBody>
      </p:sp>
      <p:sp>
        <p:nvSpPr>
          <p:cNvPr id="69678" name="TextBox 66"/>
          <p:cNvSpPr txBox="1">
            <a:spLocks noChangeArrowheads="1"/>
          </p:cNvSpPr>
          <p:nvPr/>
        </p:nvSpPr>
        <p:spPr bwMode="auto">
          <a:xfrm>
            <a:off x="5345113" y="4506913"/>
            <a:ext cx="1720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Достаточно эффективно</a:t>
            </a:r>
          </a:p>
        </p:txBody>
      </p:sp>
      <p:sp>
        <p:nvSpPr>
          <p:cNvPr id="69679" name="TextBox 67"/>
          <p:cNvSpPr txBox="1">
            <a:spLocks noChangeArrowheads="1"/>
          </p:cNvSpPr>
          <p:nvPr/>
        </p:nvSpPr>
        <p:spPr bwMode="auto">
          <a:xfrm>
            <a:off x="7137400" y="4614863"/>
            <a:ext cx="183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Эффективно </a:t>
            </a:r>
          </a:p>
        </p:txBody>
      </p:sp>
      <p:sp>
        <p:nvSpPr>
          <p:cNvPr id="69680" name="TextBox 68"/>
          <p:cNvSpPr txBox="1">
            <a:spLocks noChangeArrowheads="1"/>
          </p:cNvSpPr>
          <p:nvPr/>
        </p:nvSpPr>
        <p:spPr bwMode="auto">
          <a:xfrm>
            <a:off x="8942388" y="45227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Очень эффективно</a:t>
            </a:r>
          </a:p>
        </p:txBody>
      </p:sp>
      <p:sp>
        <p:nvSpPr>
          <p:cNvPr id="69681" name="TextBox 69"/>
          <p:cNvSpPr txBox="1">
            <a:spLocks noChangeArrowheads="1"/>
          </p:cNvSpPr>
          <p:nvPr/>
        </p:nvSpPr>
        <p:spPr bwMode="auto">
          <a:xfrm>
            <a:off x="1289050" y="6115050"/>
            <a:ext cx="182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эффективно</a:t>
            </a:r>
          </a:p>
        </p:txBody>
      </p:sp>
      <p:sp>
        <p:nvSpPr>
          <p:cNvPr id="69682" name="TextBox 70"/>
          <p:cNvSpPr txBox="1">
            <a:spLocks noChangeArrowheads="1"/>
          </p:cNvSpPr>
          <p:nvPr/>
        </p:nvSpPr>
        <p:spPr bwMode="auto">
          <a:xfrm>
            <a:off x="3341688" y="6135688"/>
            <a:ext cx="2051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Малоэф-фективно</a:t>
            </a:r>
          </a:p>
        </p:txBody>
      </p:sp>
      <p:sp>
        <p:nvSpPr>
          <p:cNvPr id="69683" name="TextBox 71"/>
          <p:cNvSpPr txBox="1">
            <a:spLocks noChangeArrowheads="1"/>
          </p:cNvSpPr>
          <p:nvPr/>
        </p:nvSpPr>
        <p:spPr bwMode="auto">
          <a:xfrm>
            <a:off x="5356225" y="6124575"/>
            <a:ext cx="1770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Достаточно эффективно</a:t>
            </a:r>
          </a:p>
        </p:txBody>
      </p:sp>
      <p:sp>
        <p:nvSpPr>
          <p:cNvPr id="69684" name="TextBox 72"/>
          <p:cNvSpPr txBox="1">
            <a:spLocks noChangeArrowheads="1"/>
          </p:cNvSpPr>
          <p:nvPr/>
        </p:nvSpPr>
        <p:spPr bwMode="auto">
          <a:xfrm>
            <a:off x="7104063" y="6342063"/>
            <a:ext cx="1835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Эффективно </a:t>
            </a:r>
          </a:p>
        </p:txBody>
      </p:sp>
      <p:sp>
        <p:nvSpPr>
          <p:cNvPr id="69685" name="TextBox 73"/>
          <p:cNvSpPr txBox="1">
            <a:spLocks noChangeArrowheads="1"/>
          </p:cNvSpPr>
          <p:nvPr/>
        </p:nvSpPr>
        <p:spPr bwMode="auto">
          <a:xfrm>
            <a:off x="9002713" y="6146800"/>
            <a:ext cx="1719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Очень эффективно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8288"/>
            <a:ext cx="8229600" cy="1398587"/>
          </a:xfrm>
        </p:spPr>
        <p:txBody>
          <a:bodyPr rtlCol="0"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/>
          <a:srcRect b="17331"/>
          <a:stretch/>
        </p:blipFill>
        <p:spPr bwMode="auto">
          <a:xfrm>
            <a:off x="1487488" y="-26988"/>
            <a:ext cx="9180512" cy="7061201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1524000" y="80963"/>
            <a:ext cx="89646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0070C0"/>
                </a:solidFill>
                <a:latin typeface="Impact" pitchFamily="34" charset="0"/>
              </a:rPr>
              <a:t>Как вы усвоили материал? </a:t>
            </a:r>
          </a:p>
          <a:p>
            <a:pPr algn="ctr"/>
            <a:r>
              <a:rPr lang="ru-RU" altLang="ru-RU" sz="4000">
                <a:solidFill>
                  <a:srgbClr val="0070C0"/>
                </a:solidFill>
                <a:latin typeface="Impact" pitchFamily="34" charset="0"/>
              </a:rPr>
              <a:t>Оцените в процентах:</a:t>
            </a:r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1703388" y="1236663"/>
            <a:ext cx="4594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Определение процента</a:t>
            </a:r>
          </a:p>
        </p:txBody>
      </p:sp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1703388" y="4837113"/>
            <a:ext cx="73072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Применение в практических задачах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1524000" y="1728788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8904288" y="1687513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3503613" y="1728788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5267325" y="1728788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7100888" y="1728788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631950" y="36020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9012238" y="35607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3611563" y="36020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5375275" y="36020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7208838" y="36020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631950" y="53292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9012238" y="5287963"/>
            <a:ext cx="1584325" cy="1225550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3611563" y="53292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5375275" y="53292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7208838" y="53292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70679" name="TextBox 25"/>
          <p:cNvSpPr txBox="1">
            <a:spLocks noChangeArrowheads="1"/>
          </p:cNvSpPr>
          <p:nvPr/>
        </p:nvSpPr>
        <p:spPr bwMode="auto">
          <a:xfrm>
            <a:off x="1774825" y="2030413"/>
            <a:ext cx="10128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70680" name="TextBox 26"/>
          <p:cNvSpPr txBox="1">
            <a:spLocks noChangeArrowheads="1"/>
          </p:cNvSpPr>
          <p:nvPr/>
        </p:nvSpPr>
        <p:spPr bwMode="auto">
          <a:xfrm>
            <a:off x="9117013" y="2017713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7388225" y="2017713"/>
            <a:ext cx="1017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70682" name="TextBox 28"/>
          <p:cNvSpPr txBox="1">
            <a:spLocks noChangeArrowheads="1"/>
          </p:cNvSpPr>
          <p:nvPr/>
        </p:nvSpPr>
        <p:spPr bwMode="auto">
          <a:xfrm>
            <a:off x="5519738" y="2030413"/>
            <a:ext cx="1092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70683" name="TextBox 29"/>
          <p:cNvSpPr txBox="1">
            <a:spLocks noChangeArrowheads="1"/>
          </p:cNvSpPr>
          <p:nvPr/>
        </p:nvSpPr>
        <p:spPr bwMode="auto">
          <a:xfrm>
            <a:off x="3792538" y="2030413"/>
            <a:ext cx="10731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0684" name="TextBox 40"/>
          <p:cNvSpPr txBox="1">
            <a:spLocks noChangeArrowheads="1"/>
          </p:cNvSpPr>
          <p:nvPr/>
        </p:nvSpPr>
        <p:spPr bwMode="auto">
          <a:xfrm>
            <a:off x="1931988" y="3829050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70685" name="TextBox 41"/>
          <p:cNvSpPr txBox="1">
            <a:spLocks noChangeArrowheads="1"/>
          </p:cNvSpPr>
          <p:nvPr/>
        </p:nvSpPr>
        <p:spPr bwMode="auto">
          <a:xfrm>
            <a:off x="9272588" y="3817938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70686" name="TextBox 42"/>
          <p:cNvSpPr txBox="1">
            <a:spLocks noChangeArrowheads="1"/>
          </p:cNvSpPr>
          <p:nvPr/>
        </p:nvSpPr>
        <p:spPr bwMode="auto">
          <a:xfrm>
            <a:off x="7545388" y="3817938"/>
            <a:ext cx="101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70687" name="TextBox 43"/>
          <p:cNvSpPr txBox="1">
            <a:spLocks noChangeArrowheads="1"/>
          </p:cNvSpPr>
          <p:nvPr/>
        </p:nvSpPr>
        <p:spPr bwMode="auto">
          <a:xfrm>
            <a:off x="5676900" y="3829050"/>
            <a:ext cx="1090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70688" name="TextBox 44"/>
          <p:cNvSpPr txBox="1">
            <a:spLocks noChangeArrowheads="1"/>
          </p:cNvSpPr>
          <p:nvPr/>
        </p:nvSpPr>
        <p:spPr bwMode="auto">
          <a:xfrm>
            <a:off x="3948113" y="3829050"/>
            <a:ext cx="1074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0689" name="TextBox 45"/>
          <p:cNvSpPr txBox="1">
            <a:spLocks noChangeArrowheads="1"/>
          </p:cNvSpPr>
          <p:nvPr/>
        </p:nvSpPr>
        <p:spPr bwMode="auto">
          <a:xfrm>
            <a:off x="1931988" y="5629275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70690" name="TextBox 46"/>
          <p:cNvSpPr txBox="1">
            <a:spLocks noChangeArrowheads="1"/>
          </p:cNvSpPr>
          <p:nvPr/>
        </p:nvSpPr>
        <p:spPr bwMode="auto">
          <a:xfrm>
            <a:off x="9272588" y="5618163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70691" name="TextBox 47"/>
          <p:cNvSpPr txBox="1">
            <a:spLocks noChangeArrowheads="1"/>
          </p:cNvSpPr>
          <p:nvPr/>
        </p:nvSpPr>
        <p:spPr bwMode="auto">
          <a:xfrm>
            <a:off x="7545388" y="5618163"/>
            <a:ext cx="101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70692" name="TextBox 48"/>
          <p:cNvSpPr txBox="1">
            <a:spLocks noChangeArrowheads="1"/>
          </p:cNvSpPr>
          <p:nvPr/>
        </p:nvSpPr>
        <p:spPr bwMode="auto">
          <a:xfrm>
            <a:off x="5676900" y="5629275"/>
            <a:ext cx="1090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70693" name="TextBox 49"/>
          <p:cNvSpPr txBox="1">
            <a:spLocks noChangeArrowheads="1"/>
          </p:cNvSpPr>
          <p:nvPr/>
        </p:nvSpPr>
        <p:spPr bwMode="auto">
          <a:xfrm>
            <a:off x="3948113" y="5629275"/>
            <a:ext cx="1074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0694" name="TextBox 38"/>
          <p:cNvSpPr txBox="1">
            <a:spLocks noChangeArrowheads="1"/>
          </p:cNvSpPr>
          <p:nvPr/>
        </p:nvSpPr>
        <p:spPr bwMode="auto">
          <a:xfrm>
            <a:off x="1670050" y="3097213"/>
            <a:ext cx="52974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Вычислительные задания</a:t>
            </a:r>
          </a:p>
        </p:txBody>
      </p:sp>
      <p:sp>
        <p:nvSpPr>
          <p:cNvPr id="70695" name="TextBox 39"/>
          <p:cNvSpPr txBox="1">
            <a:spLocks noChangeArrowheads="1"/>
          </p:cNvSpPr>
          <p:nvPr/>
        </p:nvSpPr>
        <p:spPr bwMode="auto">
          <a:xfrm>
            <a:off x="1524000" y="26241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усвоил</a:t>
            </a:r>
          </a:p>
        </p:txBody>
      </p:sp>
      <p:sp>
        <p:nvSpPr>
          <p:cNvPr id="70696" name="TextBox 50"/>
          <p:cNvSpPr txBox="1">
            <a:spLocks noChangeArrowheads="1"/>
          </p:cNvSpPr>
          <p:nvPr/>
        </p:nvSpPr>
        <p:spPr bwMode="auto">
          <a:xfrm>
            <a:off x="3216275" y="2619375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Плохо усвоил</a:t>
            </a:r>
          </a:p>
        </p:txBody>
      </p:sp>
      <p:sp>
        <p:nvSpPr>
          <p:cNvPr id="70697" name="TextBox 51"/>
          <p:cNvSpPr txBox="1">
            <a:spLocks noChangeArrowheads="1"/>
          </p:cNvSpPr>
          <p:nvPr/>
        </p:nvSpPr>
        <p:spPr bwMode="auto">
          <a:xfrm>
            <a:off x="5232400" y="25939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Усвоил не полностью</a:t>
            </a:r>
          </a:p>
        </p:txBody>
      </p:sp>
      <p:sp>
        <p:nvSpPr>
          <p:cNvPr id="70698" name="TextBox 52"/>
          <p:cNvSpPr txBox="1">
            <a:spLocks noChangeArrowheads="1"/>
          </p:cNvSpPr>
          <p:nvPr/>
        </p:nvSpPr>
        <p:spPr bwMode="auto">
          <a:xfrm>
            <a:off x="6848475" y="2624138"/>
            <a:ext cx="183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Усвоил </a:t>
            </a:r>
          </a:p>
        </p:txBody>
      </p:sp>
      <p:sp>
        <p:nvSpPr>
          <p:cNvPr id="70699" name="TextBox 53"/>
          <p:cNvSpPr txBox="1">
            <a:spLocks noChangeArrowheads="1"/>
          </p:cNvSpPr>
          <p:nvPr/>
        </p:nvSpPr>
        <p:spPr bwMode="auto">
          <a:xfrm>
            <a:off x="8832850" y="259556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Хорошо усвоил</a:t>
            </a:r>
          </a:p>
        </p:txBody>
      </p:sp>
      <p:sp>
        <p:nvSpPr>
          <p:cNvPr id="70700" name="TextBox 54"/>
          <p:cNvSpPr txBox="1">
            <a:spLocks noChangeArrowheads="1"/>
          </p:cNvSpPr>
          <p:nvPr/>
        </p:nvSpPr>
        <p:spPr bwMode="auto">
          <a:xfrm>
            <a:off x="1558925" y="44243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усвоил</a:t>
            </a:r>
          </a:p>
        </p:txBody>
      </p:sp>
      <p:sp>
        <p:nvSpPr>
          <p:cNvPr id="70701" name="TextBox 55"/>
          <p:cNvSpPr txBox="1">
            <a:spLocks noChangeArrowheads="1"/>
          </p:cNvSpPr>
          <p:nvPr/>
        </p:nvSpPr>
        <p:spPr bwMode="auto">
          <a:xfrm>
            <a:off x="3251200" y="4419600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Плохо усвоил</a:t>
            </a:r>
          </a:p>
        </p:txBody>
      </p:sp>
      <p:sp>
        <p:nvSpPr>
          <p:cNvPr id="70702" name="TextBox 56"/>
          <p:cNvSpPr txBox="1">
            <a:spLocks noChangeArrowheads="1"/>
          </p:cNvSpPr>
          <p:nvPr/>
        </p:nvSpPr>
        <p:spPr bwMode="auto">
          <a:xfrm>
            <a:off x="5267325" y="43942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Усвоил не полностью</a:t>
            </a:r>
          </a:p>
        </p:txBody>
      </p:sp>
      <p:sp>
        <p:nvSpPr>
          <p:cNvPr id="70703" name="TextBox 57"/>
          <p:cNvSpPr txBox="1">
            <a:spLocks noChangeArrowheads="1"/>
          </p:cNvSpPr>
          <p:nvPr/>
        </p:nvSpPr>
        <p:spPr bwMode="auto">
          <a:xfrm>
            <a:off x="6884988" y="4424363"/>
            <a:ext cx="183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Усвоил </a:t>
            </a:r>
          </a:p>
        </p:txBody>
      </p:sp>
      <p:sp>
        <p:nvSpPr>
          <p:cNvPr id="70704" name="TextBox 58"/>
          <p:cNvSpPr txBox="1">
            <a:spLocks noChangeArrowheads="1"/>
          </p:cNvSpPr>
          <p:nvPr/>
        </p:nvSpPr>
        <p:spPr bwMode="auto">
          <a:xfrm>
            <a:off x="8867775" y="439578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Хорошо усвоил</a:t>
            </a:r>
          </a:p>
        </p:txBody>
      </p:sp>
      <p:sp>
        <p:nvSpPr>
          <p:cNvPr id="70705" name="TextBox 59"/>
          <p:cNvSpPr txBox="1">
            <a:spLocks noChangeArrowheads="1"/>
          </p:cNvSpPr>
          <p:nvPr/>
        </p:nvSpPr>
        <p:spPr bwMode="auto">
          <a:xfrm>
            <a:off x="1595438" y="615315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усвоил</a:t>
            </a:r>
          </a:p>
        </p:txBody>
      </p:sp>
      <p:sp>
        <p:nvSpPr>
          <p:cNvPr id="70706" name="TextBox 60"/>
          <p:cNvSpPr txBox="1">
            <a:spLocks noChangeArrowheads="1"/>
          </p:cNvSpPr>
          <p:nvPr/>
        </p:nvSpPr>
        <p:spPr bwMode="auto">
          <a:xfrm>
            <a:off x="3287713" y="6148388"/>
            <a:ext cx="205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Плохо усвоил</a:t>
            </a:r>
          </a:p>
        </p:txBody>
      </p:sp>
      <p:sp>
        <p:nvSpPr>
          <p:cNvPr id="70707" name="TextBox 61"/>
          <p:cNvSpPr txBox="1">
            <a:spLocks noChangeArrowheads="1"/>
          </p:cNvSpPr>
          <p:nvPr/>
        </p:nvSpPr>
        <p:spPr bwMode="auto">
          <a:xfrm>
            <a:off x="5303838" y="61214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Усвоил не полностью</a:t>
            </a:r>
          </a:p>
        </p:txBody>
      </p:sp>
      <p:sp>
        <p:nvSpPr>
          <p:cNvPr id="70708" name="TextBox 62"/>
          <p:cNvSpPr txBox="1">
            <a:spLocks noChangeArrowheads="1"/>
          </p:cNvSpPr>
          <p:nvPr/>
        </p:nvSpPr>
        <p:spPr bwMode="auto">
          <a:xfrm>
            <a:off x="6921500" y="6153150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Усвоил </a:t>
            </a:r>
          </a:p>
        </p:txBody>
      </p:sp>
      <p:sp>
        <p:nvSpPr>
          <p:cNvPr id="70709" name="TextBox 63"/>
          <p:cNvSpPr txBox="1">
            <a:spLocks noChangeArrowheads="1"/>
          </p:cNvSpPr>
          <p:nvPr/>
        </p:nvSpPr>
        <p:spPr bwMode="auto">
          <a:xfrm>
            <a:off x="8904288" y="6122988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Хорошо усвоил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8288"/>
            <a:ext cx="8229600" cy="1398587"/>
          </a:xfrm>
        </p:spPr>
        <p:txBody>
          <a:bodyPr rtlCol="0"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1981200" y="1052513"/>
            <a:ext cx="8229600" cy="45259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" name="Picture 3" descr="C:\Users\Дмитрий\Desktop\Без имени-1.jpg"/>
          <p:cNvPicPr>
            <a:picLocks noChangeAspect="1" noChangeArrowheads="1"/>
          </p:cNvPicPr>
          <p:nvPr/>
        </p:nvPicPr>
        <p:blipFill rotWithShape="1">
          <a:blip r:embed="rId2"/>
          <a:srcRect b="17331"/>
          <a:stretch/>
        </p:blipFill>
        <p:spPr bwMode="auto">
          <a:xfrm>
            <a:off x="1487488" y="-26988"/>
            <a:ext cx="9180512" cy="7061201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0" y="80963"/>
            <a:ext cx="8964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0070C0"/>
                </a:solidFill>
                <a:latin typeface="Impact" pitchFamily="34" charset="0"/>
              </a:rPr>
              <a:t>Процент моего настроения:</a:t>
            </a: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1703388" y="1092200"/>
            <a:ext cx="3778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Общее настроение</a:t>
            </a: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1703388" y="4692650"/>
            <a:ext cx="51133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Насколько понравилось?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1524000" y="158591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2" name="Пятно 2 11"/>
          <p:cNvSpPr/>
          <p:nvPr/>
        </p:nvSpPr>
        <p:spPr>
          <a:xfrm>
            <a:off x="8904288" y="154463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3" name="Пятно 2 12"/>
          <p:cNvSpPr/>
          <p:nvPr/>
        </p:nvSpPr>
        <p:spPr>
          <a:xfrm>
            <a:off x="3503613" y="158591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4" name="Пятно 2 13"/>
          <p:cNvSpPr/>
          <p:nvPr/>
        </p:nvSpPr>
        <p:spPr>
          <a:xfrm>
            <a:off x="5267325" y="158591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5" name="Пятно 2 14"/>
          <p:cNvSpPr/>
          <p:nvPr/>
        </p:nvSpPr>
        <p:spPr>
          <a:xfrm>
            <a:off x="7100888" y="158591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Пятно 2 15"/>
          <p:cNvSpPr/>
          <p:nvPr/>
        </p:nvSpPr>
        <p:spPr>
          <a:xfrm>
            <a:off x="1631950" y="34575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Пятно 2 16"/>
          <p:cNvSpPr/>
          <p:nvPr/>
        </p:nvSpPr>
        <p:spPr>
          <a:xfrm>
            <a:off x="9012238" y="3416300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Пятно 2 17"/>
          <p:cNvSpPr/>
          <p:nvPr/>
        </p:nvSpPr>
        <p:spPr>
          <a:xfrm>
            <a:off x="3611563" y="34575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9" name="Пятно 2 18"/>
          <p:cNvSpPr/>
          <p:nvPr/>
        </p:nvSpPr>
        <p:spPr>
          <a:xfrm>
            <a:off x="5375275" y="34575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Пятно 2 19"/>
          <p:cNvSpPr/>
          <p:nvPr/>
        </p:nvSpPr>
        <p:spPr>
          <a:xfrm>
            <a:off x="7208838" y="3457575"/>
            <a:ext cx="1584325" cy="1223963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Пятно 2 20"/>
          <p:cNvSpPr/>
          <p:nvPr/>
        </p:nvSpPr>
        <p:spPr>
          <a:xfrm>
            <a:off x="1631950" y="51863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2" name="Пятно 2 21"/>
          <p:cNvSpPr/>
          <p:nvPr/>
        </p:nvSpPr>
        <p:spPr>
          <a:xfrm>
            <a:off x="9012238" y="5145088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3" name="Пятно 2 22"/>
          <p:cNvSpPr/>
          <p:nvPr/>
        </p:nvSpPr>
        <p:spPr>
          <a:xfrm>
            <a:off x="3611563" y="51863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4" name="Пятно 2 23"/>
          <p:cNvSpPr/>
          <p:nvPr/>
        </p:nvSpPr>
        <p:spPr>
          <a:xfrm>
            <a:off x="5375275" y="51863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Пятно 2 24"/>
          <p:cNvSpPr/>
          <p:nvPr/>
        </p:nvSpPr>
        <p:spPr>
          <a:xfrm>
            <a:off x="7208838" y="5186363"/>
            <a:ext cx="1584325" cy="1223962"/>
          </a:xfrm>
          <a:prstGeom prst="irregularSeal2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00B050"/>
            </a:solidFill>
          </a:ln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71703" name="TextBox 25"/>
          <p:cNvSpPr txBox="1">
            <a:spLocks noChangeArrowheads="1"/>
          </p:cNvSpPr>
          <p:nvPr/>
        </p:nvSpPr>
        <p:spPr bwMode="auto">
          <a:xfrm>
            <a:off x="1774825" y="1885950"/>
            <a:ext cx="1012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71704" name="TextBox 26"/>
          <p:cNvSpPr txBox="1">
            <a:spLocks noChangeArrowheads="1"/>
          </p:cNvSpPr>
          <p:nvPr/>
        </p:nvSpPr>
        <p:spPr bwMode="auto">
          <a:xfrm>
            <a:off x="9117013" y="1873250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71705" name="TextBox 27"/>
          <p:cNvSpPr txBox="1">
            <a:spLocks noChangeArrowheads="1"/>
          </p:cNvSpPr>
          <p:nvPr/>
        </p:nvSpPr>
        <p:spPr bwMode="auto">
          <a:xfrm>
            <a:off x="7388225" y="1873250"/>
            <a:ext cx="1017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71706" name="TextBox 28"/>
          <p:cNvSpPr txBox="1">
            <a:spLocks noChangeArrowheads="1"/>
          </p:cNvSpPr>
          <p:nvPr/>
        </p:nvSpPr>
        <p:spPr bwMode="auto">
          <a:xfrm>
            <a:off x="5519738" y="1885950"/>
            <a:ext cx="109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71707" name="TextBox 29"/>
          <p:cNvSpPr txBox="1">
            <a:spLocks noChangeArrowheads="1"/>
          </p:cNvSpPr>
          <p:nvPr/>
        </p:nvSpPr>
        <p:spPr bwMode="auto">
          <a:xfrm>
            <a:off x="3792538" y="1885950"/>
            <a:ext cx="1073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1708" name="TextBox 40"/>
          <p:cNvSpPr txBox="1">
            <a:spLocks noChangeArrowheads="1"/>
          </p:cNvSpPr>
          <p:nvPr/>
        </p:nvSpPr>
        <p:spPr bwMode="auto">
          <a:xfrm>
            <a:off x="1931988" y="3686175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71709" name="TextBox 41"/>
          <p:cNvSpPr txBox="1">
            <a:spLocks noChangeArrowheads="1"/>
          </p:cNvSpPr>
          <p:nvPr/>
        </p:nvSpPr>
        <p:spPr bwMode="auto">
          <a:xfrm>
            <a:off x="9272588" y="3673475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71710" name="TextBox 42"/>
          <p:cNvSpPr txBox="1">
            <a:spLocks noChangeArrowheads="1"/>
          </p:cNvSpPr>
          <p:nvPr/>
        </p:nvSpPr>
        <p:spPr bwMode="auto">
          <a:xfrm>
            <a:off x="7545388" y="3673475"/>
            <a:ext cx="101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71711" name="TextBox 43"/>
          <p:cNvSpPr txBox="1">
            <a:spLocks noChangeArrowheads="1"/>
          </p:cNvSpPr>
          <p:nvPr/>
        </p:nvSpPr>
        <p:spPr bwMode="auto">
          <a:xfrm>
            <a:off x="5676900" y="3686175"/>
            <a:ext cx="1090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71712" name="TextBox 44"/>
          <p:cNvSpPr txBox="1">
            <a:spLocks noChangeArrowheads="1"/>
          </p:cNvSpPr>
          <p:nvPr/>
        </p:nvSpPr>
        <p:spPr bwMode="auto">
          <a:xfrm>
            <a:off x="3948113" y="3686175"/>
            <a:ext cx="1074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1713" name="TextBox 45"/>
          <p:cNvSpPr txBox="1">
            <a:spLocks noChangeArrowheads="1"/>
          </p:cNvSpPr>
          <p:nvPr/>
        </p:nvSpPr>
        <p:spPr bwMode="auto">
          <a:xfrm>
            <a:off x="1931988" y="5486400"/>
            <a:ext cx="101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10%</a:t>
            </a:r>
          </a:p>
        </p:txBody>
      </p:sp>
      <p:sp>
        <p:nvSpPr>
          <p:cNvPr id="71714" name="TextBox 46"/>
          <p:cNvSpPr txBox="1">
            <a:spLocks noChangeArrowheads="1"/>
          </p:cNvSpPr>
          <p:nvPr/>
        </p:nvSpPr>
        <p:spPr bwMode="auto">
          <a:xfrm>
            <a:off x="9272588" y="5473700"/>
            <a:ext cx="128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100%</a:t>
            </a:r>
          </a:p>
        </p:txBody>
      </p:sp>
      <p:sp>
        <p:nvSpPr>
          <p:cNvPr id="71715" name="TextBox 47"/>
          <p:cNvSpPr txBox="1">
            <a:spLocks noChangeArrowheads="1"/>
          </p:cNvSpPr>
          <p:nvPr/>
        </p:nvSpPr>
        <p:spPr bwMode="auto">
          <a:xfrm>
            <a:off x="7545388" y="5473700"/>
            <a:ext cx="101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75%</a:t>
            </a:r>
          </a:p>
        </p:txBody>
      </p:sp>
      <p:sp>
        <p:nvSpPr>
          <p:cNvPr id="71716" name="TextBox 48"/>
          <p:cNvSpPr txBox="1">
            <a:spLocks noChangeArrowheads="1"/>
          </p:cNvSpPr>
          <p:nvPr/>
        </p:nvSpPr>
        <p:spPr bwMode="auto">
          <a:xfrm>
            <a:off x="5676900" y="5486400"/>
            <a:ext cx="1090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50%</a:t>
            </a:r>
          </a:p>
        </p:txBody>
      </p:sp>
      <p:sp>
        <p:nvSpPr>
          <p:cNvPr id="71717" name="TextBox 49"/>
          <p:cNvSpPr txBox="1">
            <a:spLocks noChangeArrowheads="1"/>
          </p:cNvSpPr>
          <p:nvPr/>
        </p:nvSpPr>
        <p:spPr bwMode="auto">
          <a:xfrm>
            <a:off x="3948113" y="5486400"/>
            <a:ext cx="1074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008000"/>
                </a:solidFill>
                <a:latin typeface="Impact" pitchFamily="34" charset="0"/>
              </a:rPr>
              <a:t>25%</a:t>
            </a:r>
          </a:p>
        </p:txBody>
      </p:sp>
      <p:sp>
        <p:nvSpPr>
          <p:cNvPr id="71718" name="TextBox 38"/>
          <p:cNvSpPr txBox="1">
            <a:spLocks noChangeArrowheads="1"/>
          </p:cNvSpPr>
          <p:nvPr/>
        </p:nvSpPr>
        <p:spPr bwMode="auto">
          <a:xfrm>
            <a:off x="1670050" y="2954338"/>
            <a:ext cx="67103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solidFill>
                  <a:srgbClr val="002060"/>
                </a:solidFill>
                <a:latin typeface="Arial Black" pitchFamily="34" charset="0"/>
              </a:rPr>
              <a:t>Удовлетворенность своей работой</a:t>
            </a:r>
          </a:p>
        </p:txBody>
      </p:sp>
      <p:sp>
        <p:nvSpPr>
          <p:cNvPr id="71719" name="TextBox 39"/>
          <p:cNvSpPr txBox="1">
            <a:spLocks noChangeArrowheads="1"/>
          </p:cNvSpPr>
          <p:nvPr/>
        </p:nvSpPr>
        <p:spPr bwMode="auto">
          <a:xfrm>
            <a:off x="1487488" y="25241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Совсем не доволен</a:t>
            </a:r>
          </a:p>
        </p:txBody>
      </p:sp>
      <p:sp>
        <p:nvSpPr>
          <p:cNvPr id="71720" name="TextBox 50"/>
          <p:cNvSpPr txBox="1">
            <a:spLocks noChangeArrowheads="1"/>
          </p:cNvSpPr>
          <p:nvPr/>
        </p:nvSpPr>
        <p:spPr bwMode="auto">
          <a:xfrm>
            <a:off x="3179763" y="2519363"/>
            <a:ext cx="205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доволен </a:t>
            </a:r>
          </a:p>
        </p:txBody>
      </p:sp>
      <p:sp>
        <p:nvSpPr>
          <p:cNvPr id="71721" name="TextBox 51"/>
          <p:cNvSpPr txBox="1">
            <a:spLocks noChangeArrowheads="1"/>
          </p:cNvSpPr>
          <p:nvPr/>
        </p:nvSpPr>
        <p:spPr bwMode="auto">
          <a:xfrm>
            <a:off x="5195888" y="24923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Почти доволен</a:t>
            </a:r>
          </a:p>
        </p:txBody>
      </p:sp>
      <p:sp>
        <p:nvSpPr>
          <p:cNvPr id="71722" name="TextBox 52"/>
          <p:cNvSpPr txBox="1">
            <a:spLocks noChangeArrowheads="1"/>
          </p:cNvSpPr>
          <p:nvPr/>
        </p:nvSpPr>
        <p:spPr bwMode="auto">
          <a:xfrm>
            <a:off x="6811963" y="2524125"/>
            <a:ext cx="183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Доволен </a:t>
            </a:r>
          </a:p>
        </p:txBody>
      </p:sp>
      <p:sp>
        <p:nvSpPr>
          <p:cNvPr id="71723" name="TextBox 53"/>
          <p:cNvSpPr txBox="1">
            <a:spLocks noChangeArrowheads="1"/>
          </p:cNvSpPr>
          <p:nvPr/>
        </p:nvSpPr>
        <p:spPr bwMode="auto">
          <a:xfrm>
            <a:off x="8796338" y="2493963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Очень доволен</a:t>
            </a:r>
          </a:p>
        </p:txBody>
      </p:sp>
      <p:sp>
        <p:nvSpPr>
          <p:cNvPr id="71724" name="TextBox 54"/>
          <p:cNvSpPr txBox="1">
            <a:spLocks noChangeArrowheads="1"/>
          </p:cNvSpPr>
          <p:nvPr/>
        </p:nvSpPr>
        <p:spPr bwMode="auto">
          <a:xfrm>
            <a:off x="1558925" y="4294188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Совсем не доволен</a:t>
            </a:r>
          </a:p>
        </p:txBody>
      </p:sp>
      <p:sp>
        <p:nvSpPr>
          <p:cNvPr id="71725" name="TextBox 55"/>
          <p:cNvSpPr txBox="1">
            <a:spLocks noChangeArrowheads="1"/>
          </p:cNvSpPr>
          <p:nvPr/>
        </p:nvSpPr>
        <p:spPr bwMode="auto">
          <a:xfrm>
            <a:off x="3251200" y="4289425"/>
            <a:ext cx="2051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доволен </a:t>
            </a:r>
          </a:p>
        </p:txBody>
      </p:sp>
      <p:sp>
        <p:nvSpPr>
          <p:cNvPr id="71726" name="TextBox 56"/>
          <p:cNvSpPr txBox="1">
            <a:spLocks noChangeArrowheads="1"/>
          </p:cNvSpPr>
          <p:nvPr/>
        </p:nvSpPr>
        <p:spPr bwMode="auto">
          <a:xfrm>
            <a:off x="5267325" y="42640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Почти доволен</a:t>
            </a:r>
          </a:p>
        </p:txBody>
      </p:sp>
      <p:sp>
        <p:nvSpPr>
          <p:cNvPr id="71727" name="TextBox 57"/>
          <p:cNvSpPr txBox="1">
            <a:spLocks noChangeArrowheads="1"/>
          </p:cNvSpPr>
          <p:nvPr/>
        </p:nvSpPr>
        <p:spPr bwMode="auto">
          <a:xfrm>
            <a:off x="6884988" y="4294188"/>
            <a:ext cx="183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Доволен </a:t>
            </a:r>
          </a:p>
        </p:txBody>
      </p:sp>
      <p:sp>
        <p:nvSpPr>
          <p:cNvPr id="71728" name="TextBox 58"/>
          <p:cNvSpPr txBox="1">
            <a:spLocks noChangeArrowheads="1"/>
          </p:cNvSpPr>
          <p:nvPr/>
        </p:nvSpPr>
        <p:spPr bwMode="auto">
          <a:xfrm>
            <a:off x="8867775" y="426561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Очень доволен</a:t>
            </a:r>
          </a:p>
        </p:txBody>
      </p:sp>
      <p:sp>
        <p:nvSpPr>
          <p:cNvPr id="71729" name="TextBox 59"/>
          <p:cNvSpPr txBox="1">
            <a:spLocks noChangeArrowheads="1"/>
          </p:cNvSpPr>
          <p:nvPr/>
        </p:nvSpPr>
        <p:spPr bwMode="auto">
          <a:xfrm>
            <a:off x="1558925" y="62388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Совсем не доволен</a:t>
            </a:r>
          </a:p>
        </p:txBody>
      </p:sp>
      <p:sp>
        <p:nvSpPr>
          <p:cNvPr id="71730" name="TextBox 60"/>
          <p:cNvSpPr txBox="1">
            <a:spLocks noChangeArrowheads="1"/>
          </p:cNvSpPr>
          <p:nvPr/>
        </p:nvSpPr>
        <p:spPr bwMode="auto">
          <a:xfrm>
            <a:off x="3251200" y="6234113"/>
            <a:ext cx="205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Не доволен </a:t>
            </a:r>
          </a:p>
        </p:txBody>
      </p:sp>
      <p:sp>
        <p:nvSpPr>
          <p:cNvPr id="71731" name="TextBox 61"/>
          <p:cNvSpPr txBox="1">
            <a:spLocks noChangeArrowheads="1"/>
          </p:cNvSpPr>
          <p:nvPr/>
        </p:nvSpPr>
        <p:spPr bwMode="auto">
          <a:xfrm>
            <a:off x="5267325" y="62071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Почти доволен</a:t>
            </a:r>
          </a:p>
        </p:txBody>
      </p:sp>
      <p:sp>
        <p:nvSpPr>
          <p:cNvPr id="71732" name="TextBox 62"/>
          <p:cNvSpPr txBox="1">
            <a:spLocks noChangeArrowheads="1"/>
          </p:cNvSpPr>
          <p:nvPr/>
        </p:nvSpPr>
        <p:spPr bwMode="auto">
          <a:xfrm>
            <a:off x="6884988" y="6238875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Доволен </a:t>
            </a:r>
          </a:p>
        </p:txBody>
      </p:sp>
      <p:sp>
        <p:nvSpPr>
          <p:cNvPr id="71733" name="TextBox 63"/>
          <p:cNvSpPr txBox="1">
            <a:spLocks noChangeArrowheads="1"/>
          </p:cNvSpPr>
          <p:nvPr/>
        </p:nvSpPr>
        <p:spPr bwMode="auto">
          <a:xfrm>
            <a:off x="8867775" y="6208713"/>
            <a:ext cx="1584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Century Gothic" pitchFamily="34" charset="0"/>
              </a:rPr>
              <a:t>Очень доволен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1506" y="2708920"/>
            <a:ext cx="8928991" cy="85606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160838" y="3636963"/>
            <a:ext cx="576262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935788" y="3573463"/>
            <a:ext cx="576262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617075" y="3565525"/>
            <a:ext cx="576263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48075" y="4468813"/>
            <a:ext cx="1773238" cy="955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Оцените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1 до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4125" y="4406900"/>
            <a:ext cx="1773238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Оцените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1 до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8588" y="4375150"/>
            <a:ext cx="1773237" cy="954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Оцените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1 до 5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768475" y="3573463"/>
            <a:ext cx="574675" cy="7921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87450" y="4422775"/>
            <a:ext cx="1943100" cy="2001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Рассчитайте по формуле свой успех на уроке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810000" y="5270500"/>
            <a:ext cx="6840538" cy="15875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Если успеха достичь трудно, нужно приложить больше усилий.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                                                          П. Бомарше</a:t>
            </a:r>
          </a:p>
        </p:txBody>
      </p:sp>
      <p:sp>
        <p:nvSpPr>
          <p:cNvPr id="72716" name="Заголовок 1"/>
          <p:cNvSpPr>
            <a:spLocks noGrp="1"/>
          </p:cNvSpPr>
          <p:nvPr>
            <p:ph type="title"/>
          </p:nvPr>
        </p:nvSpPr>
        <p:spPr>
          <a:xfrm>
            <a:off x="349250" y="161925"/>
            <a:ext cx="8713788" cy="720725"/>
          </a:xfrm>
        </p:spPr>
        <p:txBody>
          <a:bodyPr/>
          <a:lstStyle/>
          <a:p>
            <a:pPr marL="484188" algn="ctr" eaLnBrk="1" hangingPunct="1"/>
            <a:r>
              <a:rPr lang="ru-RU" sz="3100" b="1" smtClean="0">
                <a:solidFill>
                  <a:srgbClr val="002060"/>
                </a:solidFill>
              </a:rPr>
              <a:t>Прием рефлексии:    </a:t>
            </a:r>
            <a:r>
              <a:rPr lang="ru-RU" b="1" smtClean="0">
                <a:solidFill>
                  <a:srgbClr val="002060"/>
                </a:solidFill>
              </a:rPr>
              <a:t>Формула успеха</a:t>
            </a:r>
          </a:p>
        </p:txBody>
      </p:sp>
      <p:sp>
        <p:nvSpPr>
          <p:cNvPr id="72717" name="Прямоугольник 1"/>
          <p:cNvSpPr>
            <a:spLocks noChangeArrowheads="1"/>
          </p:cNvSpPr>
          <p:nvPr/>
        </p:nvSpPr>
        <p:spPr bwMode="auto">
          <a:xfrm>
            <a:off x="273050" y="776288"/>
            <a:ext cx="9632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Цель: проанализировать результаты своей работы, определить свои сильные стороны.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Применение: уроки по теме «Формулы».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Технология проведения: Учащимся предлагается проанализировать свою работу по формуле: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1584325" y="422275"/>
            <a:ext cx="8748713" cy="914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  <a:latin typeface="Comic Sans MS" pitchFamily="66" charset="0"/>
              </a:rPr>
              <a:t>Рефлексивные координаты</a:t>
            </a:r>
          </a:p>
        </p:txBody>
      </p:sp>
      <p:grpSp>
        <p:nvGrpSpPr>
          <p:cNvPr id="73731" name="Группа 30"/>
          <p:cNvGrpSpPr>
            <a:grpSpLocks/>
          </p:cNvGrpSpPr>
          <p:nvPr/>
        </p:nvGrpSpPr>
        <p:grpSpPr bwMode="auto">
          <a:xfrm>
            <a:off x="930275" y="1549400"/>
            <a:ext cx="9355138" cy="1501775"/>
            <a:chOff x="268070" y="1758685"/>
            <a:chExt cx="9356112" cy="1502492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468116" y="1988983"/>
              <a:ext cx="8135197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84" name="TextBox 6"/>
            <p:cNvSpPr txBox="1">
              <a:spLocks noChangeArrowheads="1"/>
            </p:cNvSpPr>
            <p:nvPr/>
          </p:nvSpPr>
          <p:spPr bwMode="auto">
            <a:xfrm>
              <a:off x="8089788" y="2217969"/>
              <a:ext cx="15343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>
                  <a:solidFill>
                    <a:srgbClr val="7030A0"/>
                  </a:solidFill>
                  <a:latin typeface="Palatino Linotype" pitchFamily="18" charset="0"/>
                </a:rPr>
                <a:t>Общее </a:t>
              </a:r>
            </a:p>
            <a:p>
              <a:pPr algn="ctr"/>
              <a:r>
                <a:rPr lang="ru-RU" altLang="ru-RU">
                  <a:solidFill>
                    <a:srgbClr val="7030A0"/>
                  </a:solidFill>
                  <a:latin typeface="Palatino Linotype" pitchFamily="18" charset="0"/>
                </a:rPr>
                <a:t>впечатление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835096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55896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76696" y="1758685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115883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995908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716708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35921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56721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595146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877521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95" name="TextBox 19"/>
            <p:cNvSpPr txBox="1">
              <a:spLocks noChangeArrowheads="1"/>
            </p:cNvSpPr>
            <p:nvPr/>
          </p:nvSpPr>
          <p:spPr bwMode="auto">
            <a:xfrm>
              <a:off x="926528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73796" name="TextBox 20"/>
            <p:cNvSpPr txBox="1">
              <a:spLocks noChangeArrowheads="1"/>
            </p:cNvSpPr>
            <p:nvPr/>
          </p:nvSpPr>
          <p:spPr bwMode="auto">
            <a:xfrm>
              <a:off x="3068107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73797" name="TextBox 21"/>
            <p:cNvSpPr txBox="1">
              <a:spLocks noChangeArrowheads="1"/>
            </p:cNvSpPr>
            <p:nvPr/>
          </p:nvSpPr>
          <p:spPr bwMode="auto">
            <a:xfrm>
              <a:off x="1646826" y="2060848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2</a:t>
              </a:r>
            </a:p>
            <a:p>
              <a:endParaRPr lang="ru-RU" altLang="ru-RU" sz="3600">
                <a:latin typeface="Palatino Linotype" pitchFamily="18" charset="0"/>
              </a:endParaRPr>
            </a:p>
          </p:txBody>
        </p:sp>
        <p:sp>
          <p:nvSpPr>
            <p:cNvPr id="73798" name="TextBox 22"/>
            <p:cNvSpPr txBox="1">
              <a:spLocks noChangeArrowheads="1"/>
            </p:cNvSpPr>
            <p:nvPr/>
          </p:nvSpPr>
          <p:spPr bwMode="auto">
            <a:xfrm>
              <a:off x="4535996" y="2069340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73799" name="TextBox 23"/>
            <p:cNvSpPr txBox="1">
              <a:spLocks noChangeArrowheads="1"/>
            </p:cNvSpPr>
            <p:nvPr/>
          </p:nvSpPr>
          <p:spPr bwMode="auto">
            <a:xfrm>
              <a:off x="3851920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73800" name="TextBox 24"/>
            <p:cNvSpPr txBox="1">
              <a:spLocks noChangeArrowheads="1"/>
            </p:cNvSpPr>
            <p:nvPr/>
          </p:nvSpPr>
          <p:spPr bwMode="auto">
            <a:xfrm>
              <a:off x="268070" y="1990581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0</a:t>
              </a:r>
            </a:p>
          </p:txBody>
        </p:sp>
        <p:sp>
          <p:nvSpPr>
            <p:cNvPr id="73801" name="TextBox 25"/>
            <p:cNvSpPr txBox="1">
              <a:spLocks noChangeArrowheads="1"/>
            </p:cNvSpPr>
            <p:nvPr/>
          </p:nvSpPr>
          <p:spPr bwMode="auto">
            <a:xfrm>
              <a:off x="6668507" y="2076236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73802" name="TextBox 26"/>
            <p:cNvSpPr txBox="1">
              <a:spLocks noChangeArrowheads="1"/>
            </p:cNvSpPr>
            <p:nvPr/>
          </p:nvSpPr>
          <p:spPr bwMode="auto">
            <a:xfrm>
              <a:off x="5948427" y="207278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73803" name="TextBox 27"/>
            <p:cNvSpPr txBox="1">
              <a:spLocks noChangeArrowheads="1"/>
            </p:cNvSpPr>
            <p:nvPr/>
          </p:nvSpPr>
          <p:spPr bwMode="auto">
            <a:xfrm>
              <a:off x="5228347" y="2062589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73804" name="TextBox 28"/>
            <p:cNvSpPr txBox="1">
              <a:spLocks noChangeArrowheads="1"/>
            </p:cNvSpPr>
            <p:nvPr/>
          </p:nvSpPr>
          <p:spPr bwMode="auto">
            <a:xfrm>
              <a:off x="2334789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73805" name="TextBox 29"/>
            <p:cNvSpPr txBox="1">
              <a:spLocks noChangeArrowheads="1"/>
            </p:cNvSpPr>
            <p:nvPr/>
          </p:nvSpPr>
          <p:spPr bwMode="auto">
            <a:xfrm>
              <a:off x="7388587" y="2060848"/>
              <a:ext cx="6463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10</a:t>
              </a:r>
            </a:p>
          </p:txBody>
        </p:sp>
      </p:grpSp>
      <p:grpSp>
        <p:nvGrpSpPr>
          <p:cNvPr id="73732" name="Группа 31"/>
          <p:cNvGrpSpPr>
            <a:grpSpLocks/>
          </p:cNvGrpSpPr>
          <p:nvPr/>
        </p:nvGrpSpPr>
        <p:grpSpPr bwMode="auto">
          <a:xfrm>
            <a:off x="814388" y="3138488"/>
            <a:ext cx="9488487" cy="1503362"/>
            <a:chOff x="268070" y="1758685"/>
            <a:chExt cx="9487342" cy="1502492"/>
          </a:xfrm>
        </p:grpSpPr>
        <p:cxnSp>
          <p:nvCxnSpPr>
            <p:cNvPr id="33" name="Прямая со стрелкой 32"/>
            <p:cNvCxnSpPr/>
            <p:nvPr/>
          </p:nvCxnSpPr>
          <p:spPr>
            <a:xfrm>
              <a:off x="468071" y="1988739"/>
              <a:ext cx="8136543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61" name="TextBox 33"/>
            <p:cNvSpPr txBox="1">
              <a:spLocks noChangeArrowheads="1"/>
            </p:cNvSpPr>
            <p:nvPr/>
          </p:nvSpPr>
          <p:spPr bwMode="auto">
            <a:xfrm>
              <a:off x="7991788" y="2190892"/>
              <a:ext cx="17636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>
                  <a:solidFill>
                    <a:srgbClr val="FFC000"/>
                  </a:solidFill>
                  <a:latin typeface="Palatino Linotype" pitchFamily="18" charset="0"/>
                </a:rPr>
                <a:t>      </a:t>
              </a:r>
              <a:r>
                <a:rPr lang="ru-RU" altLang="ru-RU">
                  <a:solidFill>
                    <a:srgbClr val="7030A0"/>
                  </a:solidFill>
                  <a:latin typeface="Palatino Linotype" pitchFamily="18" charset="0"/>
                </a:rPr>
                <a:t>Изученный</a:t>
              </a:r>
            </a:p>
            <a:p>
              <a:pPr algn="ctr"/>
              <a:r>
                <a:rPr lang="ru-RU" altLang="ru-RU">
                  <a:solidFill>
                    <a:srgbClr val="7030A0"/>
                  </a:solidFill>
                  <a:latin typeface="Palatino Linotype" pitchFamily="18" charset="0"/>
                </a:rPr>
                <a:t>     материал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836331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555381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276019" y="1758685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115693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996657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715708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436346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156984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596673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876035" y="1772964"/>
              <a:ext cx="0" cy="431550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72" name="TextBox 44"/>
            <p:cNvSpPr txBox="1">
              <a:spLocks noChangeArrowheads="1"/>
            </p:cNvSpPr>
            <p:nvPr/>
          </p:nvSpPr>
          <p:spPr bwMode="auto">
            <a:xfrm>
              <a:off x="926528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73773" name="TextBox 45"/>
            <p:cNvSpPr txBox="1">
              <a:spLocks noChangeArrowheads="1"/>
            </p:cNvSpPr>
            <p:nvPr/>
          </p:nvSpPr>
          <p:spPr bwMode="auto">
            <a:xfrm>
              <a:off x="3068107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73774" name="TextBox 46"/>
            <p:cNvSpPr txBox="1">
              <a:spLocks noChangeArrowheads="1"/>
            </p:cNvSpPr>
            <p:nvPr/>
          </p:nvSpPr>
          <p:spPr bwMode="auto">
            <a:xfrm>
              <a:off x="1646826" y="2060848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2</a:t>
              </a:r>
            </a:p>
            <a:p>
              <a:endParaRPr lang="ru-RU" altLang="ru-RU" sz="3600">
                <a:latin typeface="Palatino Linotype" pitchFamily="18" charset="0"/>
              </a:endParaRPr>
            </a:p>
          </p:txBody>
        </p:sp>
        <p:sp>
          <p:nvSpPr>
            <p:cNvPr id="73775" name="TextBox 47"/>
            <p:cNvSpPr txBox="1">
              <a:spLocks noChangeArrowheads="1"/>
            </p:cNvSpPr>
            <p:nvPr/>
          </p:nvSpPr>
          <p:spPr bwMode="auto">
            <a:xfrm>
              <a:off x="4535996" y="2069340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73776" name="TextBox 48"/>
            <p:cNvSpPr txBox="1">
              <a:spLocks noChangeArrowheads="1"/>
            </p:cNvSpPr>
            <p:nvPr/>
          </p:nvSpPr>
          <p:spPr bwMode="auto">
            <a:xfrm>
              <a:off x="3851920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73777" name="TextBox 49"/>
            <p:cNvSpPr txBox="1">
              <a:spLocks noChangeArrowheads="1"/>
            </p:cNvSpPr>
            <p:nvPr/>
          </p:nvSpPr>
          <p:spPr bwMode="auto">
            <a:xfrm>
              <a:off x="268070" y="1990581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0</a:t>
              </a:r>
            </a:p>
          </p:txBody>
        </p:sp>
        <p:sp>
          <p:nvSpPr>
            <p:cNvPr id="73778" name="TextBox 50"/>
            <p:cNvSpPr txBox="1">
              <a:spLocks noChangeArrowheads="1"/>
            </p:cNvSpPr>
            <p:nvPr/>
          </p:nvSpPr>
          <p:spPr bwMode="auto">
            <a:xfrm>
              <a:off x="6668507" y="2076236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73779" name="TextBox 51"/>
            <p:cNvSpPr txBox="1">
              <a:spLocks noChangeArrowheads="1"/>
            </p:cNvSpPr>
            <p:nvPr/>
          </p:nvSpPr>
          <p:spPr bwMode="auto">
            <a:xfrm>
              <a:off x="5948427" y="207278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73780" name="TextBox 52"/>
            <p:cNvSpPr txBox="1">
              <a:spLocks noChangeArrowheads="1"/>
            </p:cNvSpPr>
            <p:nvPr/>
          </p:nvSpPr>
          <p:spPr bwMode="auto">
            <a:xfrm>
              <a:off x="5228347" y="2062589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73781" name="TextBox 53"/>
            <p:cNvSpPr txBox="1">
              <a:spLocks noChangeArrowheads="1"/>
            </p:cNvSpPr>
            <p:nvPr/>
          </p:nvSpPr>
          <p:spPr bwMode="auto">
            <a:xfrm>
              <a:off x="2334789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73782" name="TextBox 54"/>
            <p:cNvSpPr txBox="1">
              <a:spLocks noChangeArrowheads="1"/>
            </p:cNvSpPr>
            <p:nvPr/>
          </p:nvSpPr>
          <p:spPr bwMode="auto">
            <a:xfrm>
              <a:off x="7388587" y="2060848"/>
              <a:ext cx="6463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10</a:t>
              </a:r>
            </a:p>
          </p:txBody>
        </p:sp>
      </p:grpSp>
      <p:grpSp>
        <p:nvGrpSpPr>
          <p:cNvPr id="73733" name="Группа 55"/>
          <p:cNvGrpSpPr>
            <a:grpSpLocks/>
          </p:cNvGrpSpPr>
          <p:nvPr/>
        </p:nvGrpSpPr>
        <p:grpSpPr bwMode="auto">
          <a:xfrm>
            <a:off x="873125" y="4584700"/>
            <a:ext cx="9293225" cy="1501775"/>
            <a:chOff x="268070" y="1758685"/>
            <a:chExt cx="9292603" cy="1502492"/>
          </a:xfrm>
        </p:grpSpPr>
        <p:cxnSp>
          <p:nvCxnSpPr>
            <p:cNvPr id="57" name="Прямая со стрелкой 56"/>
            <p:cNvCxnSpPr/>
            <p:nvPr/>
          </p:nvCxnSpPr>
          <p:spPr>
            <a:xfrm>
              <a:off x="468082" y="1988983"/>
              <a:ext cx="8136980" cy="0"/>
            </a:xfrm>
            <a:prstGeom prst="straightConnector1">
              <a:avLst/>
            </a:prstGeom>
            <a:ln w="152400" cap="rnd">
              <a:headEnd w="med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38" name="TextBox 57"/>
            <p:cNvSpPr txBox="1">
              <a:spLocks noChangeArrowheads="1"/>
            </p:cNvSpPr>
            <p:nvPr/>
          </p:nvSpPr>
          <p:spPr bwMode="auto">
            <a:xfrm>
              <a:off x="8446264" y="2154458"/>
              <a:ext cx="11144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>
                  <a:solidFill>
                    <a:srgbClr val="7030A0"/>
                  </a:solidFill>
                  <a:latin typeface="Palatino Linotype" pitchFamily="18" charset="0"/>
                </a:rPr>
                <a:t>Работа </a:t>
              </a:r>
            </a:p>
            <a:p>
              <a:pPr algn="ctr"/>
              <a:r>
                <a:rPr lang="ru-RU" altLang="ru-RU">
                  <a:solidFill>
                    <a:srgbClr val="7030A0"/>
                  </a:solidFill>
                  <a:latin typeface="Palatino Linotype" pitchFamily="18" charset="0"/>
                </a:rPr>
                <a:t>на уроке</a:t>
              </a: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836415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555505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276182" y="1758685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115738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995271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715947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436624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155714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595480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876391" y="1772980"/>
              <a:ext cx="0" cy="432006"/>
            </a:xfrm>
            <a:prstGeom prst="line">
              <a:avLst/>
            </a:prstGeom>
            <a:ln w="793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9" name="TextBox 68"/>
            <p:cNvSpPr txBox="1">
              <a:spLocks noChangeArrowheads="1"/>
            </p:cNvSpPr>
            <p:nvPr/>
          </p:nvSpPr>
          <p:spPr bwMode="auto">
            <a:xfrm>
              <a:off x="926528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1</a:t>
              </a:r>
            </a:p>
          </p:txBody>
        </p:sp>
        <p:sp>
          <p:nvSpPr>
            <p:cNvPr id="73750" name="TextBox 69"/>
            <p:cNvSpPr txBox="1">
              <a:spLocks noChangeArrowheads="1"/>
            </p:cNvSpPr>
            <p:nvPr/>
          </p:nvSpPr>
          <p:spPr bwMode="auto">
            <a:xfrm>
              <a:off x="3068107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4</a:t>
              </a:r>
            </a:p>
          </p:txBody>
        </p:sp>
        <p:sp>
          <p:nvSpPr>
            <p:cNvPr id="73751" name="TextBox 70"/>
            <p:cNvSpPr txBox="1">
              <a:spLocks noChangeArrowheads="1"/>
            </p:cNvSpPr>
            <p:nvPr/>
          </p:nvSpPr>
          <p:spPr bwMode="auto">
            <a:xfrm>
              <a:off x="1646826" y="2060848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2</a:t>
              </a:r>
            </a:p>
            <a:p>
              <a:endParaRPr lang="ru-RU" altLang="ru-RU" sz="3600">
                <a:latin typeface="Palatino Linotype" pitchFamily="18" charset="0"/>
              </a:endParaRPr>
            </a:p>
          </p:txBody>
        </p:sp>
        <p:sp>
          <p:nvSpPr>
            <p:cNvPr id="73752" name="TextBox 71"/>
            <p:cNvSpPr txBox="1">
              <a:spLocks noChangeArrowheads="1"/>
            </p:cNvSpPr>
            <p:nvPr/>
          </p:nvSpPr>
          <p:spPr bwMode="auto">
            <a:xfrm>
              <a:off x="4535996" y="2069340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6</a:t>
              </a:r>
            </a:p>
          </p:txBody>
        </p:sp>
        <p:sp>
          <p:nvSpPr>
            <p:cNvPr id="73753" name="TextBox 72"/>
            <p:cNvSpPr txBox="1">
              <a:spLocks noChangeArrowheads="1"/>
            </p:cNvSpPr>
            <p:nvPr/>
          </p:nvSpPr>
          <p:spPr bwMode="auto">
            <a:xfrm>
              <a:off x="3851920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5</a:t>
              </a:r>
            </a:p>
          </p:txBody>
        </p:sp>
        <p:sp>
          <p:nvSpPr>
            <p:cNvPr id="73754" name="TextBox 73"/>
            <p:cNvSpPr txBox="1">
              <a:spLocks noChangeArrowheads="1"/>
            </p:cNvSpPr>
            <p:nvPr/>
          </p:nvSpPr>
          <p:spPr bwMode="auto">
            <a:xfrm>
              <a:off x="268070" y="1990581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0</a:t>
              </a:r>
            </a:p>
          </p:txBody>
        </p:sp>
        <p:sp>
          <p:nvSpPr>
            <p:cNvPr id="73755" name="TextBox 74"/>
            <p:cNvSpPr txBox="1">
              <a:spLocks noChangeArrowheads="1"/>
            </p:cNvSpPr>
            <p:nvPr/>
          </p:nvSpPr>
          <p:spPr bwMode="auto">
            <a:xfrm>
              <a:off x="6668507" y="2076236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9</a:t>
              </a:r>
            </a:p>
          </p:txBody>
        </p:sp>
        <p:sp>
          <p:nvSpPr>
            <p:cNvPr id="73756" name="TextBox 75"/>
            <p:cNvSpPr txBox="1">
              <a:spLocks noChangeArrowheads="1"/>
            </p:cNvSpPr>
            <p:nvPr/>
          </p:nvSpPr>
          <p:spPr bwMode="auto">
            <a:xfrm>
              <a:off x="5948427" y="207278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8</a:t>
              </a:r>
            </a:p>
          </p:txBody>
        </p:sp>
        <p:sp>
          <p:nvSpPr>
            <p:cNvPr id="73757" name="TextBox 76"/>
            <p:cNvSpPr txBox="1">
              <a:spLocks noChangeArrowheads="1"/>
            </p:cNvSpPr>
            <p:nvPr/>
          </p:nvSpPr>
          <p:spPr bwMode="auto">
            <a:xfrm>
              <a:off x="5228347" y="2062589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7</a:t>
              </a:r>
            </a:p>
          </p:txBody>
        </p:sp>
        <p:sp>
          <p:nvSpPr>
            <p:cNvPr id="73758" name="TextBox 77"/>
            <p:cNvSpPr txBox="1">
              <a:spLocks noChangeArrowheads="1"/>
            </p:cNvSpPr>
            <p:nvPr/>
          </p:nvSpPr>
          <p:spPr bwMode="auto">
            <a:xfrm>
              <a:off x="2334789" y="2060848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3</a:t>
              </a:r>
            </a:p>
          </p:txBody>
        </p:sp>
        <p:sp>
          <p:nvSpPr>
            <p:cNvPr id="73759" name="TextBox 78"/>
            <p:cNvSpPr txBox="1">
              <a:spLocks noChangeArrowheads="1"/>
            </p:cNvSpPr>
            <p:nvPr/>
          </p:nvSpPr>
          <p:spPr bwMode="auto">
            <a:xfrm>
              <a:off x="7388587" y="2060848"/>
              <a:ext cx="6463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3600">
                  <a:latin typeface="Palatino Linotype" pitchFamily="18" charset="0"/>
                </a:rPr>
                <a:t>10</a:t>
              </a:r>
            </a:p>
          </p:txBody>
        </p:sp>
      </p:grpSp>
      <p:pic>
        <p:nvPicPr>
          <p:cNvPr id="73734" name="Picture 2" descr="C:\Users\Вася\Desktop\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5853113"/>
            <a:ext cx="10207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3" descr="C:\Users\Вася\Desktop\0_7ee09_39dfa2b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05666">
            <a:off x="2855913" y="5800725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4" descr="C:\Users\Вася\Desktop\krul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49905">
            <a:off x="3965575" y="56149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155575"/>
            <a:ext cx="8596313" cy="1071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7030A0"/>
                </a:solidFill>
                <a:latin typeface="Calibri" panose="020F05020202040A0204" pitchFamily="34" charset="0"/>
              </a:rPr>
              <a:t>Построй параллелепипед</a:t>
            </a: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327025" y="1336675"/>
            <a:ext cx="8710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Calibri" pitchFamily="34" charset="0"/>
              </a:rPr>
              <a:t>Длина</a:t>
            </a:r>
            <a:r>
              <a:rPr lang="ru-RU" altLang="ru-RU" sz="2800">
                <a:latin typeface="Calibri" pitchFamily="34" charset="0"/>
              </a:rPr>
              <a:t>=уровень моего настроения по шкале от 1 до 5 </a:t>
            </a: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311150" y="1873250"/>
            <a:ext cx="910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Calibri" pitchFamily="34" charset="0"/>
              </a:rPr>
              <a:t>Ширина</a:t>
            </a:r>
            <a:r>
              <a:rPr lang="ru-RU" altLang="ru-RU" sz="2800">
                <a:latin typeface="Calibri" pitchFamily="34" charset="0"/>
              </a:rPr>
              <a:t>=уровень усвоения  мной материала ( от 1 до 5) </a:t>
            </a: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311150" y="2352675"/>
            <a:ext cx="946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7030A0"/>
                </a:solidFill>
                <a:latin typeface="Calibri" pitchFamily="34" charset="0"/>
              </a:rPr>
              <a:t>Высота</a:t>
            </a:r>
            <a:r>
              <a:rPr lang="ru-RU" altLang="ru-RU" sz="2800">
                <a:latin typeface="Calibri" pitchFamily="34" charset="0"/>
              </a:rPr>
              <a:t>=уровень эффективности моей работы (от 1 до 5) </a:t>
            </a:r>
          </a:p>
        </p:txBody>
      </p:sp>
      <p:sp>
        <p:nvSpPr>
          <p:cNvPr id="7" name="Куб 6"/>
          <p:cNvSpPr/>
          <p:nvPr/>
        </p:nvSpPr>
        <p:spPr>
          <a:xfrm>
            <a:off x="2565400" y="2876550"/>
            <a:ext cx="4097338" cy="319246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2257425" y="6113463"/>
            <a:ext cx="3578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>
                <a:latin typeface="Calibri" pitchFamily="34" charset="0"/>
              </a:rPr>
              <a:t>Мое настроение</a:t>
            </a:r>
          </a:p>
        </p:txBody>
      </p:sp>
      <p:sp>
        <p:nvSpPr>
          <p:cNvPr id="74760" name="TextBox 8"/>
          <p:cNvSpPr txBox="1">
            <a:spLocks noChangeArrowheads="1"/>
          </p:cNvSpPr>
          <p:nvPr/>
        </p:nvSpPr>
        <p:spPr bwMode="auto">
          <a:xfrm rot="-2704459">
            <a:off x="5777706" y="5141120"/>
            <a:ext cx="2251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latin typeface="Calibri" pitchFamily="34" charset="0"/>
              </a:rPr>
              <a:t>Усвоение </a:t>
            </a:r>
          </a:p>
          <a:p>
            <a:r>
              <a:rPr lang="ru-RU" altLang="ru-RU" sz="3200">
                <a:latin typeface="Calibri" pitchFamily="34" charset="0"/>
              </a:rPr>
              <a:t>материала</a:t>
            </a: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 rot="-5400000">
            <a:off x="109537" y="3927476"/>
            <a:ext cx="3313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latin typeface="Calibri" pitchFamily="34" charset="0"/>
              </a:rPr>
              <a:t>Эффективность </a:t>
            </a:r>
          </a:p>
          <a:p>
            <a:r>
              <a:rPr lang="ru-RU" altLang="ru-RU" sz="3200">
                <a:latin typeface="Calibri" pitchFamily="34" charset="0"/>
              </a:rPr>
              <a:t>работы</a:t>
            </a:r>
          </a:p>
        </p:txBody>
      </p:sp>
      <p:sp>
        <p:nvSpPr>
          <p:cNvPr id="74762" name="TextBox 10"/>
          <p:cNvSpPr txBox="1">
            <a:spLocks noChangeArrowheads="1"/>
          </p:cNvSpPr>
          <p:nvPr/>
        </p:nvSpPr>
        <p:spPr bwMode="auto">
          <a:xfrm>
            <a:off x="2790825" y="4465638"/>
            <a:ext cx="2532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800">
                <a:solidFill>
                  <a:srgbClr val="FFC000"/>
                </a:solidFill>
                <a:latin typeface="Tw Cen MT"/>
              </a:rPr>
              <a:t>V=a•b•c</a:t>
            </a:r>
            <a:endParaRPr lang="ru-RU" altLang="ru-RU" sz="480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Calibri" pitchFamily="34" charset="0"/>
              </a:rPr>
              <a:t>«ОКРУГЛИТЕ» Фразу:</a:t>
            </a: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1423988" y="1606550"/>
            <a:ext cx="7345362" cy="863600"/>
          </a:xfrm>
        </p:spPr>
        <p:txBody>
          <a:bodyPr/>
          <a:lstStyle/>
          <a:p>
            <a:pPr indent="0" eaLnBrk="1" hangingPunct="1">
              <a:buFont typeface="Wingdings 3" pitchFamily="18" charset="2"/>
              <a:buNone/>
            </a:pPr>
            <a:r>
              <a:rPr lang="ru-RU" altLang="ru-RU" b="1" smtClean="0">
                <a:latin typeface="Bookman Old Style" pitchFamily="18" charset="0"/>
                <a:cs typeface="Arial" pitchFamily="34" charset="0"/>
              </a:rPr>
              <a:t>Мне понравился урок очень сильно</a:t>
            </a:r>
            <a:endParaRPr lang="ru-RU" altLang="ru-RU" b="1" smtClean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402" y="2359174"/>
            <a:ext cx="122398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Пример </a:t>
            </a:r>
            <a:r>
              <a:rPr lang="ru-RU" sz="1600" dirty="0"/>
              <a:t> </a:t>
            </a:r>
            <a:r>
              <a:rPr lang="ru-RU" sz="2400" dirty="0"/>
              <a:t>1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2538" y="2933700"/>
            <a:ext cx="4392612" cy="863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Мне понравился урок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18150" y="2955925"/>
            <a:ext cx="0" cy="10795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645150" y="3068638"/>
            <a:ext cx="262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latin typeface="Bookman Old Style" pitchFamily="18" charset="0"/>
                <a:cs typeface="Arial" pitchFamily="34" charset="0"/>
              </a:rPr>
              <a:t>очень сильно</a:t>
            </a:r>
            <a:endParaRPr lang="ru-RU" altLang="ru-RU" sz="2600">
              <a:latin typeface="Constanti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52538" y="4724400"/>
            <a:ext cx="4392612" cy="8651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latin typeface="Bookman Old Style" panose="02050604050505020204" pitchFamily="18" charset="0"/>
                <a:cs typeface="Arial" panose="020B0604020202020204" pitchFamily="34" charset="0"/>
              </a:rPr>
              <a:t>Мне    понравился урок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05450" y="4440238"/>
            <a:ext cx="0" cy="10810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35638" y="4776788"/>
            <a:ext cx="2627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 b="1">
                <a:latin typeface="Bookman Old Style" pitchFamily="18" charset="0"/>
                <a:cs typeface="Arial" pitchFamily="34" charset="0"/>
              </a:rPr>
              <a:t>очень сильно</a:t>
            </a:r>
            <a:endParaRPr lang="ru-RU" altLang="ru-RU" sz="260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888" y="3909581"/>
            <a:ext cx="12121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Пример  </a:t>
            </a:r>
            <a:r>
              <a:rPr lang="ru-RU" sz="24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58975" y="4776788"/>
            <a:ext cx="542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600">
                <a:solidFill>
                  <a:srgbClr val="FF0000"/>
                </a:solidFill>
                <a:latin typeface="Constantia" pitchFamily="18" charset="0"/>
              </a:rPr>
              <a:t>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7.40741E-7 L -2.5E-6 -0.07222 " pathEditMode="relative" rAng="0" ptsTypes="AA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85185E-6 L -2.5E-6 -0.07222 " pathEditMode="relative" rAng="0" ptsTypes="AA">
                                      <p:cBhvr>
                                        <p:cTn id="1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1" grpId="0"/>
      <p:bldP spid="11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3" y="406509"/>
            <a:ext cx="8264433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 sz="2000" b="0" i="0" u="none" strike="noStrike" kern="1" spc="0" baseline="0">
                <a:solidFill>
                  <a:schemeClr val="folHlink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b="1" kern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Набор этапов учебного занятия, образующих его структуру, следующий: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1.организационный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2.этап проверки домашнего задания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3.этап актуализации субъектного опыта учащихся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4.этап изучения новых знаний и способов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5.этап первичной проверки понимания изученного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6.этап закрепления изученного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7.этап применения изученного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8.этап обобщения и систематизации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9.этап контроля и самоконтроля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10.этап коррекции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11.этап информации о домашнем задании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12.этап подведения итогов занятия</a:t>
            </a:r>
          </a:p>
          <a:p>
            <a:pPr fontAlgn="auto">
              <a:spcBef>
                <a:spcPts val="0"/>
              </a:spcBef>
              <a:spcAft>
                <a:spcPts val="1415"/>
              </a:spcAft>
              <a:defRPr sz="1600" b="0" i="1" u="none" strike="noStrike" kern="1" spc="0" baseline="0">
                <a:solidFill>
                  <a:srgbClr val="8C008C"/>
                </a:solidFill>
                <a:effectLst/>
                <a:latin typeface="Times New Roman" pitchFamily="1"/>
                <a:ea typeface="Times New Roman" pitchFamily="1"/>
                <a:cs typeface="Times New Roman" pitchFamily="1"/>
              </a:defRPr>
            </a:pPr>
            <a:r>
              <a:rPr lang="ru-RU" sz="2400" i="1" kern="1" dirty="0">
                <a:solidFill>
                  <a:srgbClr val="8C008C"/>
                </a:solidFill>
                <a:latin typeface="Calibri" panose="020F05020202040A0204" pitchFamily="34" charset="0"/>
                <a:ea typeface="Times New Roman" pitchFamily="1"/>
                <a:cs typeface="Times New Roman" pitchFamily="1"/>
              </a:rPr>
              <a:t>13.этап рефлексии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1476375" y="293688"/>
            <a:ext cx="7024688" cy="11430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2060"/>
                </a:solidFill>
              </a:rPr>
              <a:t>Мы делили апельсин</a:t>
            </a:r>
          </a:p>
        </p:txBody>
      </p:sp>
      <p:pic>
        <p:nvPicPr>
          <p:cNvPr id="76803" name="Picture 2" descr="C:\Users\Вася\Desktop\img_17770270_67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2132013"/>
            <a:ext cx="55276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887413" y="1271588"/>
            <a:ext cx="820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  <a:latin typeface="Century Gothic" pitchFamily="34" charset="0"/>
              </a:rPr>
              <a:t>Эта долька для меня, эта долька для …</a:t>
            </a:r>
          </a:p>
        </p:txBody>
      </p:sp>
      <p:pic>
        <p:nvPicPr>
          <p:cNvPr id="76805" name="Picture 3" descr="C:\Users\Вася\Desktop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2676525"/>
            <a:ext cx="233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95263"/>
            <a:ext cx="9072563" cy="569912"/>
          </a:xfrm>
        </p:spPr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002060"/>
                </a:solidFill>
              </a:rPr>
              <a:t>Прием рефлексии:    </a:t>
            </a: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есятичная точка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846138"/>
            <a:ext cx="9001125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Цель:  отразить общее впечатление от урока и удовлетворенность уроком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Применение: уроки по теме «Десятичные дроби»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Технология проведения: На доске написано число 11111. Ученики ставят десятичную точку таким образом, чтобы полученная дробь отражала их мнение об уроке и своей работе. Чем больше дробь, тем выше удовлетворенность уроком.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Слайды для презентации: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524000" y="1128713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srgbClr val="FFFFFF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524000" y="2386013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>
                <a:solidFill>
                  <a:srgbClr val="FFFFFF"/>
                </a:solidFill>
                <a:ea typeface="Times New Roman" pitchFamily="18" charset="0"/>
                <a:cs typeface="Arial" pitchFamily="34" charset="0"/>
              </a:rPr>
              <a:t>   </a:t>
            </a:r>
            <a:endParaRPr lang="ru-RU" altLang="ru-RU">
              <a:solidFill>
                <a:srgbClr val="FFFFFF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524000" y="3681413"/>
            <a:ext cx="209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70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ru-RU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78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50" y="4368800"/>
            <a:ext cx="30146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49250" y="222250"/>
            <a:ext cx="7643813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6000" b="1" dirty="0">
                <a:solidFill>
                  <a:srgbClr val="002060"/>
                </a:solidFill>
              </a:rPr>
              <a:t>Стихотворение</a:t>
            </a:r>
            <a:br>
              <a:rPr lang="ru-RU" altLang="ru-RU" sz="6000" b="1" dirty="0">
                <a:solidFill>
                  <a:srgbClr val="002060"/>
                </a:solidFill>
              </a:rPr>
            </a:br>
            <a:endParaRPr lang="ru-RU" altLang="ru-RU" sz="6000" b="1" dirty="0">
              <a:solidFill>
                <a:srgbClr val="002060"/>
              </a:solidFill>
            </a:endParaRPr>
          </a:p>
        </p:txBody>
      </p:sp>
      <p:sp>
        <p:nvSpPr>
          <p:cNvPr id="22531" name="Содержимое 3"/>
          <p:cNvSpPr>
            <a:spLocks noGrp="1"/>
          </p:cNvSpPr>
          <p:nvPr>
            <p:ph idx="1"/>
          </p:nvPr>
        </p:nvSpPr>
        <p:spPr>
          <a:xfrm>
            <a:off x="966788" y="1263650"/>
            <a:ext cx="8482012" cy="551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Желаю вам цвести, расти,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Копить, крепить здоровье,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Оно для дальнего пути –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Главнейшее условие.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Пусть каждый день  и каждый час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Вам новое добудет,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Пусть добрым будет ум у вас,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А сердце умным будет.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Вам от души желаю я,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Друзья, всего хорошего.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А всё хорошее, друзья, 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  <a:latin typeface="Calibri" panose="020F05020202040A0204" pitchFamily="34" charset="0"/>
              </a:rPr>
              <a:t>Даётся нам недешево.</a:t>
            </a:r>
            <a:endParaRPr lang="ru-RU" altLang="ru-RU" sz="2000" dirty="0">
              <a:solidFill>
                <a:srgbClr val="7030A0"/>
              </a:solidFill>
              <a:latin typeface="Calibri" panose="020F05020202040A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1600" b="1" dirty="0" err="1" smtClean="0">
                <a:solidFill>
                  <a:srgbClr val="7030A0"/>
                </a:solidFill>
                <a:latin typeface="Calibri" panose="020F05020202040A0204" pitchFamily="34" charset="0"/>
              </a:rPr>
              <a:t>С.Я.Маршак</a:t>
            </a:r>
            <a:endParaRPr lang="ru-RU" altLang="ru-RU" sz="1600" dirty="0">
              <a:solidFill>
                <a:srgbClr val="7030A0"/>
              </a:solidFill>
              <a:latin typeface="Calibri" panose="020F05020202040A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1662113" y="2395538"/>
            <a:ext cx="8596312" cy="13208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7030A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020" y="609600"/>
            <a:ext cx="4948403" cy="132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Список литературы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Вагина Л.А., Дорошенко Е.Ю, </a:t>
            </a: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Хуртова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Т.В.Школа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молодого учителя- Волгоград: «Учитель», </a:t>
            </a:r>
            <a:r>
              <a:rPr lang="ru-RU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Гин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А.А. Приемы педагогической техники -Луганск: СПД Резников В.С., </a:t>
            </a:r>
            <a:r>
              <a:rPr lang="ru-RU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Кульневич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С.В., </a:t>
            </a: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Лакоценина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Т.П. «Анализ современного урока». Практическое пособие.- Издательство «Учитель», Ростов-на-Дону, </a:t>
            </a:r>
            <a:r>
              <a:rPr lang="ru-RU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 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Кульневич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С.В., </a:t>
            </a: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Лакоценина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Т.П. Современный урок. Часть 1. Научно-практическое пособие. - Издательство «Учитель», Ростов-на-Дону, </a:t>
            </a:r>
            <a:r>
              <a:rPr lang="ru-RU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 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Лизинский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В.М. Приемы и формы в учебной деятельности. М: Центр «Педагогический поиск», </a:t>
            </a:r>
            <a:r>
              <a:rPr lang="ru-RU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211767"/>
                </a:solidFill>
                <a:latin typeface="Arial" pitchFamily="34" charset="0"/>
              </a:rPr>
              <a:t>Что такое рефлексия?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21013" y="1606550"/>
            <a:ext cx="6119812" cy="4319588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030A0"/>
                </a:solidFill>
                <a:latin typeface="Calibri" pitchFamily="34" charset="0"/>
              </a:rPr>
              <a:t>Слово </a:t>
            </a:r>
            <a:r>
              <a:rPr lang="ru-RU" altLang="ru-RU" b="1" smtClean="0">
                <a:solidFill>
                  <a:srgbClr val="7030A0"/>
                </a:solidFill>
                <a:latin typeface="Calibri" pitchFamily="34" charset="0"/>
              </a:rPr>
              <a:t>«рефлексия»</a:t>
            </a:r>
            <a:r>
              <a:rPr lang="ru-RU" altLang="ru-RU" smtClean="0">
                <a:solidFill>
                  <a:srgbClr val="7030A0"/>
                </a:solidFill>
                <a:latin typeface="Calibri" pitchFamily="34" charset="0"/>
              </a:rPr>
              <a:t> происходит от латинского «reflexio» – обращение назад. </a:t>
            </a:r>
          </a:p>
          <a:p>
            <a:pPr eaLnBrk="1" hangingPunct="1"/>
            <a:r>
              <a:rPr lang="ru-RU" altLang="ru-RU" b="1" smtClean="0">
                <a:solidFill>
                  <a:srgbClr val="7030A0"/>
                </a:solidFill>
                <a:latin typeface="Calibri" pitchFamily="34" charset="0"/>
              </a:rPr>
              <a:t>Рефлексия</a:t>
            </a:r>
            <a:r>
              <a:rPr lang="ru-RU" altLang="ru-RU" smtClean="0">
                <a:solidFill>
                  <a:srgbClr val="7030A0"/>
                </a:solidFill>
                <a:latin typeface="Calibri" pitchFamily="34" charset="0"/>
              </a:rPr>
              <a:t> – это размышление о своём психическом состоянии, склонность анализировать свои переживания (С.И. Ожегов. Словарь Русского языка). </a:t>
            </a:r>
          </a:p>
          <a:p>
            <a:pPr eaLnBrk="1" hangingPunct="1">
              <a:buFontTx/>
              <a:buNone/>
            </a:pPr>
            <a:endParaRPr lang="ru-RU" altLang="ru-RU" b="1" smtClean="0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5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95" y="1930400"/>
            <a:ext cx="2158404" cy="3272472"/>
          </a:xfrm>
          <a:prstGeom prst="round2DiagRect">
            <a:avLst>
              <a:gd name="adj1" fmla="val 16667"/>
              <a:gd name="adj2" fmla="val 36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1960" y="2512378"/>
            <a:ext cx="9304519" cy="20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algn="ctr">
              <a:spcBef>
                <a:spcPct val="20000"/>
              </a:spcBef>
              <a:buSzPct val="7500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ctr">
              <a:spcBef>
                <a:spcPct val="20000"/>
              </a:spcBef>
              <a:buClr>
                <a:schemeClr val="hlink"/>
              </a:buClr>
              <a:buSzPct val="105000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buSzPct val="105000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105000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buSzPct val="105000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SzPct val="105000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SzPct val="105000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SzPct val="105000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SzPct val="105000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РОЛЬ </a:t>
            </a:r>
            <a:r>
              <a:rPr lang="ru-RU" altLang="ru-RU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РЕФЛЕКСИИ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3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ФОРМИРОВАНИИ </a:t>
            </a:r>
            <a:r>
              <a:rPr lang="ru-RU" altLang="ru-RU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УУД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 </a:t>
            </a:r>
            <a:r>
              <a:rPr lang="ru-RU" altLang="ru-RU" sz="3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УРОКАХ МАТЕМАТИКИ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3660</Words>
  <Application>Microsoft Office PowerPoint</Application>
  <PresentationFormat>Произвольный</PresentationFormat>
  <Paragraphs>650</Paragraphs>
  <Slides>74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96" baseType="lpstr">
      <vt:lpstr>Arial</vt:lpstr>
      <vt:lpstr>Trebuchet MS</vt:lpstr>
      <vt:lpstr>Wingdings 3</vt:lpstr>
      <vt:lpstr>Calibri</vt:lpstr>
      <vt:lpstr>Times New Roman</vt:lpstr>
      <vt:lpstr>Gulim</vt:lpstr>
      <vt:lpstr>Adobe Devanagari</vt:lpstr>
      <vt:lpstr>Georgia</vt:lpstr>
      <vt:lpstr>Franklin Gothic Book</vt:lpstr>
      <vt:lpstr>Wingdings</vt:lpstr>
      <vt:lpstr>Wingdings 2</vt:lpstr>
      <vt:lpstr>Aharoni</vt:lpstr>
      <vt:lpstr>Verdana</vt:lpstr>
      <vt:lpstr>Century Gothic</vt:lpstr>
      <vt:lpstr>Impact</vt:lpstr>
      <vt:lpstr>Arial Black</vt:lpstr>
      <vt:lpstr>Comic Sans MS</vt:lpstr>
      <vt:lpstr>Palatino Linotype</vt:lpstr>
      <vt:lpstr>Tw Cen MT</vt:lpstr>
      <vt:lpstr>Bookman Old Style</vt:lpstr>
      <vt:lpstr>Constantia</vt:lpstr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Что такое рефлексия?</vt:lpstr>
      <vt:lpstr>Слайд 9</vt:lpstr>
      <vt:lpstr>В современной педагогике под рефлексией понимают: </vt:lpstr>
      <vt:lpstr>Основные этапы рефлексии</vt:lpstr>
      <vt:lpstr>Рефлексия осуществляется не только в конце урока, но и на любом его этапе. </vt:lpstr>
      <vt:lpstr>Исходя из функций рефлексии предлагается следующая классификация:</vt:lpstr>
      <vt:lpstr>Рефлексия настроения и эмоционального состояния</vt:lpstr>
      <vt:lpstr>Фразы из рефлексивного экрана: </vt:lpstr>
      <vt:lpstr>Рефлексия деятельности </vt:lpstr>
      <vt:lpstr>Фразы из рефлексивного экрана: </vt:lpstr>
      <vt:lpstr>Рефлексия содержания учебного материала </vt:lpstr>
      <vt:lpstr>Слайд 19</vt:lpstr>
      <vt:lpstr>Формы рефлексии</vt:lpstr>
      <vt:lpstr>Способы обучения рефлексии</vt:lpstr>
      <vt:lpstr>Цели развития рефлексии</vt:lpstr>
      <vt:lpstr>Универсальные учебные действия</vt:lpstr>
      <vt:lpstr>Образовательный эффект рефлексии</vt:lpstr>
      <vt:lpstr>Слайд 25</vt:lpstr>
      <vt:lpstr>Методы и формы рефлексии</vt:lpstr>
      <vt:lpstr>Резюме-ученики письменно отвечают на вопросы, отражающих их отношение к уроку, учебному предмету, учителю</vt:lpstr>
      <vt:lpstr>Приёмы проведения рефлексии</vt:lpstr>
      <vt:lpstr>Слайд 29</vt:lpstr>
      <vt:lpstr>Слайд 30</vt:lpstr>
      <vt:lpstr>Слайд 31</vt:lpstr>
      <vt:lpstr>Слайд 32</vt:lpstr>
      <vt:lpstr>Лист рефлексии</vt:lpstr>
      <vt:lpstr>Паровозик</vt:lpstr>
      <vt:lpstr>Закончи предложение</vt:lpstr>
      <vt:lpstr>Комплимент- похвала</vt:lpstr>
      <vt:lpstr>Рюкзак</vt:lpstr>
      <vt:lpstr>Плюс-минус-интересно</vt:lpstr>
      <vt:lpstr>Диаграмма( для отображения внимательности, активности и т.д. на каждом этапе урока)</vt:lpstr>
      <vt:lpstr>Райтинг</vt:lpstr>
      <vt:lpstr>Светофор</vt:lpstr>
      <vt:lpstr>Знаковая рефлексия</vt:lpstr>
      <vt:lpstr>Анкета самоанализа</vt:lpstr>
      <vt:lpstr>Синквейн- малая стихотворная форма, используемая для фиксации эмоциональных оценок участников обучения</vt:lpstr>
      <vt:lpstr>Синквейны </vt:lpstr>
      <vt:lpstr>Рефлексия настроения «Радуга»</vt:lpstr>
      <vt:lpstr>Прием рефлексии «Одним словом» Учащимся необходимо выбрать 1 слово из 12, которые наиболее точно передают их состояние на уроке: </vt:lpstr>
      <vt:lpstr>Прием рефлекии”Допиши по выбору одно из неоконченных предложении“</vt:lpstr>
      <vt:lpstr>Прием рефлексии «Продолжить слово»</vt:lpstr>
      <vt:lpstr>Прием рефлексии  «Анкета для самоанализа»</vt:lpstr>
      <vt:lpstr>Прием рефлексии «Мишень». Учащиеся должны поставить точку в каждом секторе.</vt:lpstr>
      <vt:lpstr> Прием рефлексии «Цепочка пожеланий»</vt:lpstr>
      <vt:lpstr>Прием рефлексии «Телеграмма»</vt:lpstr>
      <vt:lpstr>Прием рефлексии  «Дерево успеха»</vt:lpstr>
      <vt:lpstr>Прием рефлексии «Наряди ёлочку» </vt:lpstr>
      <vt:lpstr>Прием рефлексии «Диаграмма (для отображения  на каждом этапе урока)»</vt:lpstr>
      <vt:lpstr>Прием рефлексии «Аргументация своего ответа»</vt:lpstr>
      <vt:lpstr>Прием рефлексии «Комплимент»</vt:lpstr>
      <vt:lpstr>Прием рефлексии настроения «Солнышко»</vt:lpstr>
      <vt:lpstr>ПРИЕМЫ РЕФЛЕКСИИ НА УРОКАХ МАТЕМАТИКИ   В 5 классе</vt:lpstr>
      <vt:lpstr>Слайд 61</vt:lpstr>
      <vt:lpstr>Прием рефлексии:    На все 100%</vt:lpstr>
      <vt:lpstr>Слайд 63</vt:lpstr>
      <vt:lpstr>Слайд 64</vt:lpstr>
      <vt:lpstr>Слайд 65</vt:lpstr>
      <vt:lpstr>Прием рефлексии:    Формула успеха</vt:lpstr>
      <vt:lpstr>Рефлексивные координаты</vt:lpstr>
      <vt:lpstr>Построй параллелепипед</vt:lpstr>
      <vt:lpstr>«ОКРУГЛИТЕ» Фразу:</vt:lpstr>
      <vt:lpstr>Мы делили апельсин</vt:lpstr>
      <vt:lpstr>Прием рефлексии:    Десятичная точка           </vt:lpstr>
      <vt:lpstr>Стихотворение </vt:lpstr>
      <vt:lpstr>Спасибо за внимание!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Капитан</dc:creator>
  <cp:lastModifiedBy>Admin</cp:lastModifiedBy>
  <cp:revision>31</cp:revision>
  <dcterms:created xsi:type="dcterms:W3CDTF">2016-08-25T13:43:09Z</dcterms:created>
  <dcterms:modified xsi:type="dcterms:W3CDTF">2017-02-15T23:17:56Z</dcterms:modified>
</cp:coreProperties>
</file>