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54028-65CA-499F-B15B-4BEB84ED3FB6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F66ED-59E7-4B87-86D6-285B2DA8A3C2}" type="pres">
      <dgm:prSet presAssocID="{32C54028-65CA-499F-B15B-4BEB84ED3FB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5A340272-FF69-4E2A-97C5-BA3E15206FFB}" type="presOf" srcId="{32C54028-65CA-499F-B15B-4BEB84ED3FB6}" destId="{F84F66ED-59E7-4B87-86D6-285B2DA8A3C2}" srcOrd="0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249DE-F475-4874-925A-3FE0A379BC3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7911B1-00D7-41FE-8EA6-FCAA9EFF89F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 smtClean="0"/>
            <a:t>Отказ от вредных привычек</a:t>
          </a:r>
          <a:endParaRPr lang="ru-RU" sz="1600" b="1" dirty="0"/>
        </a:p>
      </dgm:t>
    </dgm:pt>
    <dgm:pt modelId="{96F29933-DDBE-4CBF-A8BF-169F50D22124}" type="parTrans" cxnId="{914DACDD-E50B-433B-80EB-AB6AE936130A}">
      <dgm:prSet/>
      <dgm:spPr/>
      <dgm:t>
        <a:bodyPr/>
        <a:lstStyle/>
        <a:p>
          <a:endParaRPr lang="ru-RU"/>
        </a:p>
      </dgm:t>
    </dgm:pt>
    <dgm:pt modelId="{7E35C986-03BA-42D3-9024-809A7FF62BAD}" type="sibTrans" cxnId="{914DACDD-E50B-433B-80EB-AB6AE936130A}">
      <dgm:prSet/>
      <dgm:spPr/>
      <dgm:t>
        <a:bodyPr/>
        <a:lstStyle/>
        <a:p>
          <a:endParaRPr lang="ru-RU"/>
        </a:p>
      </dgm:t>
    </dgm:pt>
    <dgm:pt modelId="{6792F0FE-BAEA-4CA3-9FEA-9E0A25B0C45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Двигательная активность</a:t>
          </a:r>
          <a:endParaRPr lang="ru-RU" sz="1600" b="1" dirty="0">
            <a:solidFill>
              <a:srgbClr val="FFFF00"/>
            </a:solidFill>
          </a:endParaRPr>
        </a:p>
      </dgm:t>
    </dgm:pt>
    <dgm:pt modelId="{82773651-067C-41C4-BD0B-A47ABC2E5910}" type="parTrans" cxnId="{C08CC07D-535C-4530-A208-50DF7ECC1B9A}">
      <dgm:prSet/>
      <dgm:spPr/>
      <dgm:t>
        <a:bodyPr/>
        <a:lstStyle/>
        <a:p>
          <a:endParaRPr lang="ru-RU"/>
        </a:p>
      </dgm:t>
    </dgm:pt>
    <dgm:pt modelId="{F66299AE-AD0F-4D6A-9298-C7DD0D91EB77}" type="sibTrans" cxnId="{C08CC07D-535C-4530-A208-50DF7ECC1B9A}">
      <dgm:prSet/>
      <dgm:spPr/>
      <dgm:t>
        <a:bodyPr/>
        <a:lstStyle/>
        <a:p>
          <a:endParaRPr lang="ru-RU"/>
        </a:p>
      </dgm:t>
    </dgm:pt>
    <dgm:pt modelId="{40519BCD-80D7-4BCA-AE5B-0407C6843CE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Рациональное питания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52FC1CC9-1297-420D-A644-C26265332076}" type="parTrans" cxnId="{A74B95BB-1208-491D-ABAC-4F999DA68B10}">
      <dgm:prSet/>
      <dgm:spPr/>
      <dgm:t>
        <a:bodyPr/>
        <a:lstStyle/>
        <a:p>
          <a:endParaRPr lang="ru-RU"/>
        </a:p>
      </dgm:t>
    </dgm:pt>
    <dgm:pt modelId="{530ADC3A-EB8D-4C21-8CD2-06950CC0ECA2}" type="sibTrans" cxnId="{A74B95BB-1208-491D-ABAC-4F999DA68B10}">
      <dgm:prSet/>
      <dgm:spPr/>
      <dgm:t>
        <a:bodyPr/>
        <a:lstStyle/>
        <a:p>
          <a:endParaRPr lang="ru-RU"/>
        </a:p>
      </dgm:t>
    </dgm:pt>
    <dgm:pt modelId="{E775DCD8-8769-4F5F-BC33-C4400550D147}" type="pres">
      <dgm:prSet presAssocID="{591249DE-F475-4874-925A-3FE0A379BC39}" presName="compositeShape" presStyleCnt="0">
        <dgm:presLayoutVars>
          <dgm:chMax val="7"/>
          <dgm:dir/>
          <dgm:resizeHandles val="exact"/>
        </dgm:presLayoutVars>
      </dgm:prSet>
      <dgm:spPr/>
    </dgm:pt>
    <dgm:pt modelId="{14230076-6B76-4F0F-9AF6-C2E73E30A83B}" type="pres">
      <dgm:prSet presAssocID="{3D7911B1-00D7-41FE-8EA6-FCAA9EFF89FE}" presName="circ1" presStyleLbl="vennNode1" presStyleIdx="0" presStyleCnt="3" custScaleX="69922" custScaleY="58205" custLinFactNeighborX="62751" custLinFactNeighborY="74118"/>
      <dgm:spPr/>
    </dgm:pt>
    <dgm:pt modelId="{1FCC9937-03F1-4D2C-AFBE-A3018F8E38BA}" type="pres">
      <dgm:prSet presAssocID="{3D7911B1-00D7-41FE-8EA6-FCAA9EFF89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02E0DA-AF92-4DD9-938F-3CA93E256F67}" type="pres">
      <dgm:prSet presAssocID="{6792F0FE-BAEA-4CA3-9FEA-9E0A25B0C45C}" presName="circ2" presStyleLbl="vennNode1" presStyleIdx="1" presStyleCnt="3" custScaleX="94774" custScaleY="58204" custLinFactNeighborX="-48672" custLinFactNeighborY="5564"/>
      <dgm:spPr/>
    </dgm:pt>
    <dgm:pt modelId="{B58C9E35-C00E-4F1E-9651-DB046C91CFCC}" type="pres">
      <dgm:prSet presAssocID="{6792F0FE-BAEA-4CA3-9FEA-9E0A25B0C4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B4AAA4-F562-40C9-B9B5-F293E5E54193}" type="pres">
      <dgm:prSet presAssocID="{40519BCD-80D7-4BCA-AE5B-0407C6843CEF}" presName="circ3" presStyleLbl="vennNode1" presStyleIdx="2" presStyleCnt="3" custScaleX="99104" custScaleY="72193" custLinFactX="-17250" custLinFactNeighborX="-100000" custLinFactNeighborY="-20291"/>
      <dgm:spPr/>
    </dgm:pt>
    <dgm:pt modelId="{69396541-432B-4599-B54B-AF235D640826}" type="pres">
      <dgm:prSet presAssocID="{40519BCD-80D7-4BCA-AE5B-0407C6843C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08CC07D-535C-4530-A208-50DF7ECC1B9A}" srcId="{591249DE-F475-4874-925A-3FE0A379BC39}" destId="{6792F0FE-BAEA-4CA3-9FEA-9E0A25B0C45C}" srcOrd="1" destOrd="0" parTransId="{82773651-067C-41C4-BD0B-A47ABC2E5910}" sibTransId="{F66299AE-AD0F-4D6A-9298-C7DD0D91EB77}"/>
    <dgm:cxn modelId="{914DACDD-E50B-433B-80EB-AB6AE936130A}" srcId="{591249DE-F475-4874-925A-3FE0A379BC39}" destId="{3D7911B1-00D7-41FE-8EA6-FCAA9EFF89FE}" srcOrd="0" destOrd="0" parTransId="{96F29933-DDBE-4CBF-A8BF-169F50D22124}" sibTransId="{7E35C986-03BA-42D3-9024-809A7FF62BAD}"/>
    <dgm:cxn modelId="{A74B95BB-1208-491D-ABAC-4F999DA68B10}" srcId="{591249DE-F475-4874-925A-3FE0A379BC39}" destId="{40519BCD-80D7-4BCA-AE5B-0407C6843CEF}" srcOrd="2" destOrd="0" parTransId="{52FC1CC9-1297-420D-A644-C26265332076}" sibTransId="{530ADC3A-EB8D-4C21-8CD2-06950CC0ECA2}"/>
    <dgm:cxn modelId="{D65FFF3C-B496-4A07-ABDC-4D9B0FA581D6}" type="presOf" srcId="{3D7911B1-00D7-41FE-8EA6-FCAA9EFF89FE}" destId="{14230076-6B76-4F0F-9AF6-C2E73E30A83B}" srcOrd="0" destOrd="0" presId="urn:microsoft.com/office/officeart/2005/8/layout/venn1"/>
    <dgm:cxn modelId="{A0B132B8-EBEF-4CEC-9DC6-6BD1C3C06AF9}" type="presOf" srcId="{6792F0FE-BAEA-4CA3-9FEA-9E0A25B0C45C}" destId="{E602E0DA-AF92-4DD9-938F-3CA93E256F67}" srcOrd="0" destOrd="0" presId="urn:microsoft.com/office/officeart/2005/8/layout/venn1"/>
    <dgm:cxn modelId="{7B325273-F979-4BE7-84C6-351A0705231D}" type="presOf" srcId="{40519BCD-80D7-4BCA-AE5B-0407C6843CEF}" destId="{4CB4AAA4-F562-40C9-B9B5-F293E5E54193}" srcOrd="0" destOrd="0" presId="urn:microsoft.com/office/officeart/2005/8/layout/venn1"/>
    <dgm:cxn modelId="{971DD04C-82FC-46F8-9D00-C60858FBC61E}" type="presOf" srcId="{40519BCD-80D7-4BCA-AE5B-0407C6843CEF}" destId="{69396541-432B-4599-B54B-AF235D640826}" srcOrd="1" destOrd="0" presId="urn:microsoft.com/office/officeart/2005/8/layout/venn1"/>
    <dgm:cxn modelId="{4106D203-2A3C-41F8-9989-35185D0583C4}" type="presOf" srcId="{591249DE-F475-4874-925A-3FE0A379BC39}" destId="{E775DCD8-8769-4F5F-BC33-C4400550D147}" srcOrd="0" destOrd="0" presId="urn:microsoft.com/office/officeart/2005/8/layout/venn1"/>
    <dgm:cxn modelId="{21059A9D-A5B0-4E1B-94D9-D69A37B6E8E2}" type="presOf" srcId="{3D7911B1-00D7-41FE-8EA6-FCAA9EFF89FE}" destId="{1FCC9937-03F1-4D2C-AFBE-A3018F8E38BA}" srcOrd="1" destOrd="0" presId="urn:microsoft.com/office/officeart/2005/8/layout/venn1"/>
    <dgm:cxn modelId="{E91A1F5D-E3FF-4255-93DB-C2C08B915299}" type="presOf" srcId="{6792F0FE-BAEA-4CA3-9FEA-9E0A25B0C45C}" destId="{B58C9E35-C00E-4F1E-9651-DB046C91CFCC}" srcOrd="1" destOrd="0" presId="urn:microsoft.com/office/officeart/2005/8/layout/venn1"/>
    <dgm:cxn modelId="{C282FA7B-65CC-485D-A65F-A14097D5C034}" type="presParOf" srcId="{E775DCD8-8769-4F5F-BC33-C4400550D147}" destId="{14230076-6B76-4F0F-9AF6-C2E73E30A83B}" srcOrd="0" destOrd="0" presId="urn:microsoft.com/office/officeart/2005/8/layout/venn1"/>
    <dgm:cxn modelId="{9796222C-384D-4926-AB36-76C2F3C4EC23}" type="presParOf" srcId="{E775DCD8-8769-4F5F-BC33-C4400550D147}" destId="{1FCC9937-03F1-4D2C-AFBE-A3018F8E38BA}" srcOrd="1" destOrd="0" presId="urn:microsoft.com/office/officeart/2005/8/layout/venn1"/>
    <dgm:cxn modelId="{E54FADC5-C43F-474D-91E9-405703CD6978}" type="presParOf" srcId="{E775DCD8-8769-4F5F-BC33-C4400550D147}" destId="{E602E0DA-AF92-4DD9-938F-3CA93E256F67}" srcOrd="2" destOrd="0" presId="urn:microsoft.com/office/officeart/2005/8/layout/venn1"/>
    <dgm:cxn modelId="{09FEA958-C138-48F6-A558-ACC8E18A16F9}" type="presParOf" srcId="{E775DCD8-8769-4F5F-BC33-C4400550D147}" destId="{B58C9E35-C00E-4F1E-9651-DB046C91CFCC}" srcOrd="3" destOrd="0" presId="urn:microsoft.com/office/officeart/2005/8/layout/venn1"/>
    <dgm:cxn modelId="{B30CAB89-4122-4E25-8F00-9CF17F6CDA33}" type="presParOf" srcId="{E775DCD8-8769-4F5F-BC33-C4400550D147}" destId="{4CB4AAA4-F562-40C9-B9B5-F293E5E54193}" srcOrd="4" destOrd="0" presId="urn:microsoft.com/office/officeart/2005/8/layout/venn1"/>
    <dgm:cxn modelId="{D7740682-AD80-4B00-BA3A-5E026FAF1528}" type="presParOf" srcId="{E775DCD8-8769-4F5F-BC33-C4400550D147}" destId="{69396541-432B-4599-B54B-AF235D640826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23BEA-8955-466E-9431-21E7437ED6C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EAEC17A-57BC-4C16-8C7C-4C5822B16312}">
      <dgm:prSet phldrT="[Текст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ru-RU" b="1" dirty="0" smtClean="0"/>
            <a:t>Соблюдение правил гигиены</a:t>
          </a:r>
          <a:endParaRPr lang="ru-RU" b="1" dirty="0"/>
        </a:p>
      </dgm:t>
    </dgm:pt>
    <dgm:pt modelId="{A17C5B42-DA5D-4CA7-8722-EE2F83F60C11}" type="parTrans" cxnId="{9F90A0CE-E740-43A7-9F6B-B8661B2A9E8C}">
      <dgm:prSet/>
      <dgm:spPr/>
      <dgm:t>
        <a:bodyPr/>
        <a:lstStyle/>
        <a:p>
          <a:endParaRPr lang="ru-RU"/>
        </a:p>
      </dgm:t>
    </dgm:pt>
    <dgm:pt modelId="{35788E87-9103-472E-A2C8-A14B21898A43}" type="sibTrans" cxnId="{9F90A0CE-E740-43A7-9F6B-B8661B2A9E8C}">
      <dgm:prSet/>
      <dgm:spPr/>
      <dgm:t>
        <a:bodyPr/>
        <a:lstStyle/>
        <a:p>
          <a:endParaRPr lang="ru-RU"/>
        </a:p>
      </dgm:t>
    </dgm:pt>
    <dgm:pt modelId="{3D46D703-916E-4B43-A2B7-72BB3C8AE4A2}" type="pres">
      <dgm:prSet presAssocID="{01323BEA-8955-466E-9431-21E7437ED6C3}" presName="compositeShape" presStyleCnt="0">
        <dgm:presLayoutVars>
          <dgm:chMax val="7"/>
          <dgm:dir/>
          <dgm:resizeHandles val="exact"/>
        </dgm:presLayoutVars>
      </dgm:prSet>
      <dgm:spPr/>
    </dgm:pt>
    <dgm:pt modelId="{B2F41ACF-A5BE-4B2C-8952-98B04DA47229}" type="pres">
      <dgm:prSet presAssocID="{2EAEC17A-57BC-4C16-8C7C-4C5822B16312}" presName="circ1TxSh" presStyleLbl="vennNode1" presStyleIdx="0" presStyleCnt="1" custScaleX="29262" custScaleY="33131" custLinFactNeighborX="51861" custLinFactNeighborY="4228"/>
      <dgm:spPr/>
      <dgm:t>
        <a:bodyPr/>
        <a:lstStyle/>
        <a:p>
          <a:endParaRPr lang="ru-RU"/>
        </a:p>
      </dgm:t>
    </dgm:pt>
  </dgm:ptLst>
  <dgm:cxnLst>
    <dgm:cxn modelId="{FA869F4E-F395-4347-8958-6AFB72385998}" type="presOf" srcId="{2EAEC17A-57BC-4C16-8C7C-4C5822B16312}" destId="{B2F41ACF-A5BE-4B2C-8952-98B04DA47229}" srcOrd="0" destOrd="0" presId="urn:microsoft.com/office/officeart/2005/8/layout/venn1"/>
    <dgm:cxn modelId="{5A359B44-C924-4B16-93D5-B6F158ABF605}" type="presOf" srcId="{01323BEA-8955-466E-9431-21E7437ED6C3}" destId="{3D46D703-916E-4B43-A2B7-72BB3C8AE4A2}" srcOrd="0" destOrd="0" presId="urn:microsoft.com/office/officeart/2005/8/layout/venn1"/>
    <dgm:cxn modelId="{9F90A0CE-E740-43A7-9F6B-B8661B2A9E8C}" srcId="{01323BEA-8955-466E-9431-21E7437ED6C3}" destId="{2EAEC17A-57BC-4C16-8C7C-4C5822B16312}" srcOrd="0" destOrd="0" parTransId="{A17C5B42-DA5D-4CA7-8722-EE2F83F60C11}" sibTransId="{35788E87-9103-472E-A2C8-A14B21898A43}"/>
    <dgm:cxn modelId="{6ECBB999-DBB6-4084-8243-2D3C9C7A7B23}" type="presParOf" srcId="{3D46D703-916E-4B43-A2B7-72BB3C8AE4A2}" destId="{B2F41ACF-A5BE-4B2C-8952-98B04DA47229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CB5A8E-6B47-4EA3-85E6-356C0DBF8C7C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C83244-2BF6-4F27-A277-0A738E3CA9E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 ребенка в детском саду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2928958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/>
              <a:t>Детский садик №220</a:t>
            </a:r>
          </a:p>
          <a:p>
            <a:pPr>
              <a:buNone/>
            </a:pPr>
            <a:r>
              <a:rPr lang="ru-RU" sz="1600" dirty="0" smtClean="0"/>
              <a:t>Воспитатель младшей группы </a:t>
            </a:r>
          </a:p>
          <a:p>
            <a:pPr>
              <a:buNone/>
            </a:pPr>
            <a:r>
              <a:rPr lang="ru-RU" sz="1600" dirty="0" smtClean="0"/>
              <a:t>Алатырцева </a:t>
            </a:r>
            <a:r>
              <a:rPr lang="ru-RU" sz="1600" dirty="0" smtClean="0"/>
              <a:t>Ю.Н.                                                                                                                            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5" name="Содержимое 4" descr="22e5529bcfd67b74688783d62374c85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1357298"/>
            <a:ext cx="5286380" cy="550070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Двигательная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Здоровый образ жизни в детском саду предполагает приобщение детей к двигательной культуре через целенаправленное физическое воспитание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Для того чтобы не возникал дефицит движения, мы используем следующие режимные моменты:</a:t>
            </a:r>
          </a:p>
          <a:p>
            <a:r>
              <a:rPr lang="ru-RU" sz="2000" dirty="0" smtClean="0"/>
              <a:t>утренняя гимнастика и гимнастика при пробуждении;</a:t>
            </a:r>
          </a:p>
          <a:p>
            <a:r>
              <a:rPr lang="ru-RU" sz="2000" dirty="0" smtClean="0"/>
              <a:t>физкультурные и музыкальные занятия;</a:t>
            </a:r>
          </a:p>
          <a:p>
            <a:r>
              <a:rPr lang="ru-RU" sz="2000" dirty="0" smtClean="0"/>
              <a:t>прогулки на свежем воздухе;</a:t>
            </a:r>
          </a:p>
          <a:p>
            <a:r>
              <a:rPr lang="ru-RU" sz="2000" dirty="0" smtClean="0"/>
              <a:t>подвижные </a:t>
            </a:r>
            <a:r>
              <a:rPr lang="ru-RU" sz="2000" dirty="0" smtClean="0"/>
              <a:t>игры различной степени активности;</a:t>
            </a:r>
          </a:p>
          <a:p>
            <a:r>
              <a:rPr lang="ru-RU" sz="2000" dirty="0" smtClean="0"/>
              <a:t>физкультминутки и динамические паузы;</a:t>
            </a:r>
          </a:p>
          <a:p>
            <a:r>
              <a:rPr lang="ru-RU" sz="2000" dirty="0" smtClean="0"/>
              <a:t>пальчиковые игры;</a:t>
            </a:r>
          </a:p>
          <a:p>
            <a:r>
              <a:rPr lang="ru-RU" sz="2000" dirty="0" smtClean="0"/>
              <a:t>самостоятельная двигательная деятельность.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Спорт – это жизнь!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6361-odezhda-i-obuv-detey-na-fizkulture-dou-190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4021162" cy="4429155"/>
          </a:xfrm>
        </p:spPr>
      </p:pic>
      <p:pic>
        <p:nvPicPr>
          <p:cNvPr id="6" name="Содержимое 5" descr="krujki-dlya-sredney-gruppy-v-detskom-sadu-sportivnye-krujki-po-fizkulture-5367-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714488"/>
            <a:ext cx="3862384" cy="42862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Летние прогулки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Летний период дает больше возможностей для развития двигательной активности ребенка во время прогулок на свежем воздухе. В процессе ежедневного проведения подвижных игр и физических упражнений на прогулке расширяется двигательный опыт детей, совершенствуется имеющиеся навыки в основных движениях; развиваются ловкость, быстрота, выносливость; формируется самостоятельность, активность, положительное взаимодействие со сверстниками.</a:t>
            </a:r>
            <a:endParaRPr lang="ru-RU" dirty="0"/>
          </a:p>
        </p:txBody>
      </p:sp>
      <p:pic>
        <p:nvPicPr>
          <p:cNvPr id="5" name="Содержимое 4" descr="igry-dlya-detey-v-detskom-sadu-na-leto-60051-lar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714488"/>
            <a:ext cx="4143372" cy="407196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rrektsionnaya-gimnastika-dlya-detey-starshey-gruppy-69125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Режим</a:t>
            </a:r>
            <a:r>
              <a:rPr lang="ru-RU" dirty="0" smtClean="0"/>
              <a:t> </a:t>
            </a:r>
            <a:r>
              <a:rPr lang="ru-RU" b="1" dirty="0" smtClean="0"/>
              <a:t>дня</a:t>
            </a:r>
            <a:r>
              <a:rPr lang="ru-RU" dirty="0" smtClean="0"/>
              <a:t> ребенку необходим для его полноценного развития. Составляют его с учетом возраста малыша. </a:t>
            </a:r>
            <a:r>
              <a:rPr lang="ru-RU" b="1" dirty="0" smtClean="0"/>
              <a:t>Режим</a:t>
            </a:r>
            <a:r>
              <a:rPr lang="ru-RU" dirty="0" smtClean="0"/>
              <a:t> </a:t>
            </a:r>
            <a:r>
              <a:rPr lang="ru-RU" b="1" dirty="0" smtClean="0"/>
              <a:t>дня</a:t>
            </a:r>
            <a:r>
              <a:rPr lang="ru-RU" dirty="0" smtClean="0"/>
              <a:t> способствует укреплению здоровья, полноценному отдыху, необходимой физической активности.</a:t>
            </a:r>
            <a:endParaRPr lang="ru-RU" dirty="0"/>
          </a:p>
        </p:txBody>
      </p:sp>
      <p:pic>
        <p:nvPicPr>
          <p:cNvPr id="5" name="Содержимое 4" descr="40248170.qwpodl4w8v.W66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142984"/>
            <a:ext cx="4143371" cy="57150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seda-dlya-detey-v-detskom-sadu-o-rejime-dnya-14399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Соблюдение правил гигиены</a:t>
            </a:r>
            <a:endParaRPr lang="ru-RU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8143900" cy="55721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Внимание!!!МИКРОБЫ!!!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6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350" y="1447800"/>
            <a:ext cx="7306849" cy="480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000108"/>
          </a:xfrm>
        </p:spPr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pic>
        <p:nvPicPr>
          <p:cNvPr id="4" name="Содержимое 3" descr="0e22fe89d97d1c88e3fbfdfc2be58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857208"/>
            <a:ext cx="5929353" cy="60007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i-prezentatsiy-detskih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642918"/>
            <a:ext cx="749808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Здоровый образ жизни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Э</a:t>
            </a:r>
            <a:r>
              <a:rPr lang="ru-RU" dirty="0" smtClean="0">
                <a:solidFill>
                  <a:srgbClr val="FF0000"/>
                </a:solidFill>
              </a:rPr>
              <a:t>то комплекс оздоровительных мероприятий, обеспечивающих  гармоничное развитие и укрепления здоровья, повышения работоспособности людей.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gra-s-kartochkami-na-temu-zdorovyy-obraz-jizni-dlya-detey-v-detskom-sadu-89800-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428736"/>
            <a:ext cx="5572164" cy="542926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составляющие здорового образа жизни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Дуга 10"/>
          <p:cNvSpPr/>
          <p:nvPr/>
        </p:nvSpPr>
        <p:spPr>
          <a:xfrm>
            <a:off x="1928794" y="2143116"/>
            <a:ext cx="571504" cy="17859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71670" y="2071678"/>
            <a:ext cx="285752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285852" y="2285992"/>
            <a:ext cx="714380" cy="13573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71604" y="221455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85918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14546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357554" y="2857496"/>
            <a:ext cx="714380" cy="42862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28992" y="4714884"/>
            <a:ext cx="642942" cy="4286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14876" y="2214554"/>
            <a:ext cx="714380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43504" y="5143512"/>
            <a:ext cx="78581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Схема 28"/>
          <p:cNvGraphicFramePr/>
          <p:nvPr/>
        </p:nvGraphicFramePr>
        <p:xfrm>
          <a:off x="1071538" y="1357298"/>
          <a:ext cx="7620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0" name="Овал 29"/>
          <p:cNvSpPr/>
          <p:nvPr/>
        </p:nvSpPr>
        <p:spPr>
          <a:xfrm>
            <a:off x="5857884" y="3214686"/>
            <a:ext cx="785818" cy="50006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500958" y="3000372"/>
            <a:ext cx="714380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358082" y="5143512"/>
            <a:ext cx="642942" cy="64294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4857752" y="2571744"/>
            <a:ext cx="214314" cy="2286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5429256" y="4786322"/>
            <a:ext cx="71438" cy="5715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_5846c759c3f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Рациональное 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Правильное питание, как образ жизни – это разнообразная, свежая пища в умеренных количествах , съедаемая в удовольствие. </a:t>
            </a:r>
          </a:p>
          <a:p>
            <a:r>
              <a:rPr lang="ru-RU" dirty="0" smtClean="0"/>
              <a:t>В детском садике у ребенка безупречное питание. Оно включает в себя все необходимые для организма компоненты: белки , жиры, углеводы, витамины , минеральные соли, микроэлементы и воду.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37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Правильное питание- это наш вклад в здоровье ребенка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85d913cd663b56035192fc9f20ddb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921" y="2285968"/>
            <a:ext cx="4945079" cy="45720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Правильное питание- это наш вклад в здоровье ребенка</a:t>
            </a:r>
            <a:endParaRPr lang="ru-RU" b="1" dirty="0"/>
          </a:p>
        </p:txBody>
      </p:sp>
      <p:pic>
        <p:nvPicPr>
          <p:cNvPr id="5" name="Содержимое 4" descr="1385d913cd663b56035192fc9f20ddb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785926"/>
            <a:ext cx="4092600" cy="4286280"/>
          </a:xfrm>
        </p:spPr>
      </p:pic>
      <p:pic>
        <p:nvPicPr>
          <p:cNvPr id="6" name="Содержимое 5" descr="clipart-eating-lunch-at-school-pictures-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428736"/>
            <a:ext cx="3657600" cy="32117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Пейте дети молоко, будете здоровы</a:t>
            </a:r>
            <a:endParaRPr lang="ru-RU" dirty="0"/>
          </a:p>
        </p:txBody>
      </p:sp>
      <p:pic>
        <p:nvPicPr>
          <p:cNvPr id="4" name="Содержимое 3" descr="molochnii-kisel-sleduet-otnesti-vse-zhe-k-razryadu-produktov-detskogo-pitaniya-prinosyashih-polz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25" y="1528762"/>
            <a:ext cx="6667500" cy="46386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220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Здоровый образ жизни ребенка в детском саду</vt:lpstr>
      <vt:lpstr>Здоровый образ жизни  Это комплекс оздоровительных мероприятий, обеспечивающих  гармоничное развитие и укрепления здоровья, повышения работоспособности людей.</vt:lpstr>
      <vt:lpstr>Основные составляющие здорового образа жизни</vt:lpstr>
      <vt:lpstr>Слайд 4</vt:lpstr>
      <vt:lpstr>Рациональное питание</vt:lpstr>
      <vt:lpstr>Слайд 6</vt:lpstr>
      <vt:lpstr>Правильное питание- это наш вклад в здоровье ребенка</vt:lpstr>
      <vt:lpstr>Правильное питание- это наш вклад в здоровье ребенка</vt:lpstr>
      <vt:lpstr>Пейте дети молоко, будете здоровы</vt:lpstr>
      <vt:lpstr>Двигательная активность</vt:lpstr>
      <vt:lpstr>Спорт – это жизнь!</vt:lpstr>
      <vt:lpstr>Летние прогулки</vt:lpstr>
      <vt:lpstr>Слайд 13</vt:lpstr>
      <vt:lpstr>Слайд 14</vt:lpstr>
      <vt:lpstr>Режим дня</vt:lpstr>
      <vt:lpstr>Слайд 16</vt:lpstr>
      <vt:lpstr>Соблюдение правил гигиены</vt:lpstr>
      <vt:lpstr>Внимание!!!МИКРОБЫ!!!</vt:lpstr>
      <vt:lpstr>Профилактика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ребенка в детском саду</dc:title>
  <dc:creator>Admin</dc:creator>
  <cp:lastModifiedBy>Admin</cp:lastModifiedBy>
  <cp:revision>1</cp:revision>
  <dcterms:created xsi:type="dcterms:W3CDTF">2017-09-21T16:51:10Z</dcterms:created>
  <dcterms:modified xsi:type="dcterms:W3CDTF">2017-09-21T19:08:55Z</dcterms:modified>
</cp:coreProperties>
</file>