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7" r:id="rId7"/>
    <p:sldId id="268" r:id="rId8"/>
    <p:sldId id="273" r:id="rId9"/>
    <p:sldId id="265" r:id="rId10"/>
    <p:sldId id="274" r:id="rId11"/>
    <p:sldId id="263" r:id="rId12"/>
    <p:sldId id="275" r:id="rId13"/>
    <p:sldId id="266" r:id="rId14"/>
    <p:sldId id="270" r:id="rId15"/>
    <p:sldId id="276" r:id="rId16"/>
    <p:sldId id="271" r:id="rId17"/>
    <p:sldId id="272" r:id="rId18"/>
    <p:sldId id="278" r:id="rId19"/>
    <p:sldId id="282" r:id="rId20"/>
    <p:sldId id="280" r:id="rId21"/>
    <p:sldId id="264" r:id="rId22"/>
    <p:sldId id="277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841269841269912E-2"/>
          <c:y val="6.2350119904076851E-2"/>
          <c:w val="0.57301587301587442"/>
          <c:h val="0.79856115107913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 болевших ОРЗ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1чет.</c:v>
                </c:pt>
                <c:pt idx="1">
                  <c:v>2 чет.</c:v>
                </c:pt>
                <c:pt idx="2">
                  <c:v>3 чет.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Выполнение физпауз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1чет.</c:v>
                </c:pt>
                <c:pt idx="1">
                  <c:v>2 чет.</c:v>
                </c:pt>
                <c:pt idx="2">
                  <c:v>3 чет.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28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Участие в мероприятиях по ЗОЖ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1чет.</c:v>
                </c:pt>
                <c:pt idx="1">
                  <c:v>2 чет.</c:v>
                </c:pt>
                <c:pt idx="2">
                  <c:v>3 чет.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31</c:v>
                </c:pt>
              </c:numCache>
            </c:numRef>
          </c:val>
        </c:ser>
        <c:gapDepth val="0"/>
        <c:shape val="box"/>
        <c:axId val="177600384"/>
        <c:axId val="177601920"/>
        <c:axId val="0"/>
      </c:bar3DChart>
      <c:catAx>
        <c:axId val="177600384"/>
        <c:scaling>
          <c:orientation val="minMax"/>
        </c:scaling>
        <c:axPos val="b"/>
        <c:numFmt formatCode="General" sourceLinked="1"/>
        <c:tickLblPos val="low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7601920"/>
        <c:crosses val="autoZero"/>
        <c:auto val="1"/>
        <c:lblAlgn val="ctr"/>
        <c:lblOffset val="100"/>
        <c:tickLblSkip val="1"/>
        <c:tickMarkSkip val="1"/>
      </c:catAx>
      <c:valAx>
        <c:axId val="177601920"/>
        <c:scaling>
          <c:orientation val="minMax"/>
        </c:scaling>
        <c:axPos val="l"/>
        <c:majorGridlines>
          <c:spPr>
            <a:ln w="317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7600384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6603174603174603"/>
          <c:y val="0.17266187050359713"/>
          <c:w val="0.33333333333333331"/>
          <c:h val="0.65707434052757918"/>
        </c:manualLayout>
      </c:layout>
      <c:spPr>
        <a:noFill/>
        <a:ln w="3173">
          <a:solidFill>
            <a:schemeClr val="tx1"/>
          </a:solidFill>
          <a:prstDash val="solid"/>
        </a:ln>
      </c:spPr>
      <c:txPr>
        <a:bodyPr/>
        <a:lstStyle/>
        <a:p>
          <a:pPr>
            <a:defRPr sz="167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3&#1082;&#1083;\&#1103;%20&#1091;&#1095;&#1080;&#1090;&#1077;&#1083;&#1100;%20&#1079;&#1076;&#1086;&#1088;&#1086;&#1074;&#1100;&#1103;\sbornik_muzyki_dlya_dushi_-_muzyka_dlya_dushi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3&#1082;&#1083;\&#1103;%20&#1091;&#1095;&#1080;&#1090;&#1077;&#1083;&#1100;%20&#1079;&#1076;&#1086;&#1088;&#1086;&#1074;&#1100;&#1103;\VID_20170405_130345.3g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3&#1082;&#1083;\&#1103;%20&#1091;&#1095;&#1080;&#1090;&#1077;&#1083;&#1100;%20&#1079;&#1076;&#1086;&#1088;&#1086;&#1074;&#1100;&#1103;\sbornik_muzyki_dlya_dushi_-_muzyka_dlya_dushi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file:///C:\Users\user\Desktop\&#1103;%20&#1091;&#1095;&#1080;&#1090;&#1077;&#1083;&#1100;%20&#1079;&#1076;&#1086;&#1088;&#1086;&#1074;&#1100;&#1103;\&#1087;&#1088;&#1077;&#1076;&#1084;&#1077;&#1090;\IMG_20170405_122205.jpg" TargetMode="Externa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3&#1082;&#1083;\&#1103;%20&#1091;&#1095;&#1080;&#1090;&#1077;&#1083;&#1100;%20&#1079;&#1076;&#1086;&#1088;&#1086;&#1074;&#1100;&#1103;\VID_20170405_114800.3g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229200"/>
            <a:ext cx="8784976" cy="13681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«Здоровый человек — самое драгоценное произведение природы.»</a:t>
            </a:r>
          </a:p>
          <a:p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Т. </a:t>
            </a:r>
            <a:r>
              <a:rPr lang="ru-RU" sz="2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Карлейль</a:t>
            </a:r>
            <a:endParaRPr lang="ru-RU" sz="2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у старшеклассников двигательной  </a:t>
            </a:r>
            <a:r>
              <a:rPr lang="ru-RU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активности на уроках географии!</a:t>
            </a:r>
            <a:endParaRPr lang="ru-RU" sz="3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print"/>
          <a:srcRect l="11764" t="8487" r="-5883"/>
          <a:stretch>
            <a:fillRect/>
          </a:stretch>
        </p:blipFill>
        <p:spPr>
          <a:xfrm>
            <a:off x="251520" y="1124744"/>
            <a:ext cx="564877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0072" y="1772816"/>
            <a:ext cx="3744416" cy="2677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</a:rPr>
              <a:t>Быкова Альбина Сергеевна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</a:rPr>
              <a:t>МКОУ «СОШ №4 с ОВЗ»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</a:rPr>
              <a:t>Учитель </a:t>
            </a:r>
            <a:r>
              <a:rPr lang="ru-RU" sz="2800" b="1" spc="50" dirty="0" err="1" smtClean="0">
                <a:ln w="11430"/>
                <a:solidFill>
                  <a:schemeClr val="tx1"/>
                </a:solidFill>
              </a:rPr>
              <a:t>олигофренопедагог</a:t>
            </a:r>
            <a:endParaRPr lang="ru-RU" sz="2800" b="1" spc="50" dirty="0" smtClean="0">
              <a:ln w="11430"/>
              <a:solidFill>
                <a:schemeClr val="tx1"/>
              </a:solidFill>
            </a:endParaRPr>
          </a:p>
        </p:txBody>
      </p:sp>
      <p:pic>
        <p:nvPicPr>
          <p:cNvPr id="7" name="sbornik_muzyki_dlya_dushi_-_muzyka_dlya_dus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7" repeatCount="8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_20170405_130345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8572560" cy="6429420"/>
          </a:xfrm>
          <a:prstGeom prst="rect">
            <a:avLst/>
          </a:prstGeom>
        </p:spPr>
      </p:pic>
    </p:spTree>
  </p:cSld>
  <p:clrMapOvr>
    <a:masterClrMapping/>
  </p:clrMapOvr>
  <p:transition advClick="0" advTm="4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435280" cy="18002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Игры </a:t>
            </a:r>
            <a:r>
              <a:rPr lang="ru-RU" sz="2400" dirty="0" smtClean="0"/>
              <a:t>на переменах имеют важное воспитательное значение. После напряженной работы в классе ученикам необходим активный отдых. Подвижные и интеллектуальные  игры у детей вызывают положительные эмоции и стимулируют их двигательную активность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88640"/>
            <a:ext cx="8208912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Игровые технологии</a:t>
            </a:r>
            <a:endParaRPr lang="ru-RU" sz="4400" dirty="0"/>
          </a:p>
        </p:txBody>
      </p:sp>
      <p:pic>
        <p:nvPicPr>
          <p:cNvPr id="6" name="Picture 3" descr="E:\я учитель здоровья\Camera\IMG_20170403_094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65104"/>
            <a:ext cx="4087551" cy="2304256"/>
          </a:xfrm>
          <a:prstGeom prst="rect">
            <a:avLst/>
          </a:prstGeom>
          <a:noFill/>
        </p:spPr>
      </p:pic>
      <p:pic>
        <p:nvPicPr>
          <p:cNvPr id="6145" name="Picture 1" descr="C:\Users\user\Desktop\я учитель здоровья\предмет\IMG_20170405_124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564904"/>
            <a:ext cx="3816424" cy="2862318"/>
          </a:xfrm>
          <a:prstGeom prst="rect">
            <a:avLst/>
          </a:prstGeom>
          <a:noFill/>
        </p:spPr>
      </p:pic>
      <p:pic>
        <p:nvPicPr>
          <p:cNvPr id="6148" name="Picture 4" descr="C:\Users\user\Desktop\я учитель здоровья\предмет\IMG_20170405_163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852936"/>
            <a:ext cx="4365024" cy="3068960"/>
          </a:xfrm>
          <a:prstGeom prst="rect">
            <a:avLst/>
          </a:prstGeom>
          <a:noFill/>
        </p:spPr>
      </p:pic>
      <p:pic>
        <p:nvPicPr>
          <p:cNvPr id="7" name="sbornik_muzyki_dlya_dushi_-_muzyka_dlya_dus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89" y="4149080"/>
            <a:ext cx="3610667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user\Desktop\я учитель здоровья\предмет\IMG_20170405_084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392488" cy="3294366"/>
          </a:xfrm>
          <a:prstGeom prst="rect">
            <a:avLst/>
          </a:prstGeom>
          <a:noFill/>
        </p:spPr>
      </p:pic>
      <p:pic>
        <p:nvPicPr>
          <p:cNvPr id="10" name="Picture 5" descr="C:\Users\user\Desktop\я учитель здоровья\предмет\IMG_20170405_124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512" y="1052736"/>
            <a:ext cx="4392488" cy="3294366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2289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К нам в класс приходят ученики из других классов поиграть в разные игры.</a:t>
            </a:r>
            <a:endParaRPr lang="ru-RU" dirty="0"/>
          </a:p>
        </p:txBody>
      </p:sp>
      <p:pic>
        <p:nvPicPr>
          <p:cNvPr id="13" name="Picture 2" descr="http://i.ytimg.com/vi/F7kqcF6o_E4/hq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1" y="1286762"/>
            <a:ext cx="4008445" cy="30063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273630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Дыхательные упражнения, упражнения для глаз,</a:t>
            </a:r>
            <a:br>
              <a:rPr lang="ru-RU" b="1" dirty="0" smtClean="0"/>
            </a:br>
            <a:r>
              <a:rPr lang="ru-RU" b="1" dirty="0" smtClean="0"/>
              <a:t> упражнения на релаксацию и </a:t>
            </a:r>
            <a:r>
              <a:rPr lang="ru-RU" b="1" dirty="0" err="1" smtClean="0"/>
              <a:t>самомассаж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121" name="Picture 1" descr="C:\Users\user\Desktop\я учитель здоровья\предмет\IMG_20170405_163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78520"/>
            <a:ext cx="4248472" cy="2406258"/>
          </a:xfrm>
          <a:prstGeom prst="rect">
            <a:avLst/>
          </a:prstGeom>
          <a:noFill/>
        </p:spPr>
      </p:pic>
      <p:pic>
        <p:nvPicPr>
          <p:cNvPr id="1026" name="Picture 2" descr="C:\Users\user\Desktop\Camera\IMG_20170410_12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061" y="3068960"/>
            <a:ext cx="4535741" cy="2376264"/>
          </a:xfrm>
          <a:prstGeom prst="rect">
            <a:avLst/>
          </a:prstGeom>
          <a:noFill/>
        </p:spPr>
      </p:pic>
      <p:pic>
        <p:nvPicPr>
          <p:cNvPr id="1027" name="Picture 3" descr="C:\Users\user\Desktop\Camera\IMG_20170407_231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482189"/>
            <a:ext cx="4511203" cy="237581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Экология и здоровье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4429132"/>
            <a:ext cx="2627784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Создание сборника и презентаций по экологии. 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628801"/>
            <a:ext cx="8424936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От среды в который ты обитаешь зависит твоё здоровье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4429132"/>
            <a:ext cx="2448272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Месячник экологического воспитания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877272"/>
            <a:ext cx="871296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Учащиеся узнали много интересного о взаимосвязи воды, почвы, атмосферы, живых организмов с состоянием здоровья человека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4429132"/>
            <a:ext cx="3357586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Посещение родительских и  общешкольных собраний с агитбригадой.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9" y="3068960"/>
            <a:ext cx="820891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Ребятами 5 класса и мною были организованы мероприятия по экологии для учеников нашей школы. А так же мы посетили музей.  </a:t>
            </a:r>
            <a:endParaRPr lang="ru-RU" sz="2000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1259632" y="3789040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779912" y="3789040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732240" y="3789040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2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7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923928" cy="2362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Лучшая презентация по теме : «Экология и здоровье»</a:t>
            </a:r>
            <a:endParaRPr lang="ru-RU" dirty="0"/>
          </a:p>
        </p:txBody>
      </p:sp>
      <p:pic>
        <p:nvPicPr>
          <p:cNvPr id="30722" name="Picture 2" descr="C:\Users\user\Desktop\я учитель здоровья\предмет\IMG_20170405_122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2"/>
            <a:ext cx="5220072" cy="3915054"/>
          </a:xfrm>
          <a:prstGeom prst="rect">
            <a:avLst/>
          </a:prstGeom>
          <a:noFill/>
        </p:spPr>
      </p:pic>
      <p:pic>
        <p:nvPicPr>
          <p:cNvPr id="30723" name="Picture 3" descr="C:\Users\user\Desktop\я учитель здоровья\предмет\IMG_20170405_122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688" y="3037266"/>
            <a:ext cx="5094312" cy="3820734"/>
          </a:xfrm>
          <a:prstGeom prst="rect">
            <a:avLst/>
          </a:prstGeom>
          <a:noFill/>
        </p:spPr>
      </p:pic>
      <p:pic>
        <p:nvPicPr>
          <p:cNvPr id="8" name="IMG_20170405_122205.jpg" descr="C:\Users\user\Desktop\я учитель здоровья\предмет\IMG_20170405_122205.jpg"/>
          <p:cNvPicPr>
            <a:picLocks noGrp="1" noChangeAspect="1"/>
          </p:cNvPicPr>
          <p:nvPr>
            <p:ph idx="1"/>
          </p:nvPr>
        </p:nvPicPr>
        <p:blipFill>
          <a:blip r:embed="rId4" r:link="rId5" cstate="print"/>
          <a:stretch>
            <a:fillRect/>
          </a:stretch>
        </p:blipFill>
        <p:spPr>
          <a:xfrm>
            <a:off x="-1" y="3068960"/>
            <a:ext cx="5052053" cy="3789040"/>
          </a:xfrm>
        </p:spPr>
      </p:pic>
      <p:pic>
        <p:nvPicPr>
          <p:cNvPr id="30724" name="Picture 4" descr="C:\Users\user\Desktop\я учитель здоровья\предмет\IMG_20170217_1113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4615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ИКТ технологии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214423"/>
            <a:ext cx="8640960" cy="166199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«Скажи мне - и я забуду, покажи мне - и я запомню, вовлеки меня и я научусь».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Китайская пословица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071810"/>
            <a:ext cx="87154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Учащимся нравиться работать с интерактивной доской. Они с большим удовольствием выполняют разнообразные заданиям по темам уроков.    </a:t>
            </a:r>
            <a:endParaRPr lang="ru-RU" dirty="0"/>
          </a:p>
        </p:txBody>
      </p:sp>
      <p:pic>
        <p:nvPicPr>
          <p:cNvPr id="2051" name="Picture 3" descr="C:\Users\user\Desktop\Camera\IMG_20170410_105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61048"/>
            <a:ext cx="3240360" cy="2773011"/>
          </a:xfrm>
          <a:prstGeom prst="rect">
            <a:avLst/>
          </a:prstGeom>
          <a:noFill/>
        </p:spPr>
      </p:pic>
      <p:pic>
        <p:nvPicPr>
          <p:cNvPr id="2052" name="Picture 4" descr="C:\Users\user\Desktop\Camera\IMG_20170410_110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231505" cy="28776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Пропаганда ЗОЖ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509120"/>
            <a:ext cx="432048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Лекарственные растения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933056"/>
            <a:ext cx="381642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Правильное питание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157192"/>
            <a:ext cx="541911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Борьба с вредными привычками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805264"/>
            <a:ext cx="648072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Профилактика простудных заболеваний.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284984"/>
            <a:ext cx="32403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Занятия спортом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636912"/>
            <a:ext cx="32030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Гигиена человека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412776"/>
            <a:ext cx="9144000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Разработаны и систематически проводятся классные часы и родительские собрания по ЗОЖ с 5 по 9 класс.</a:t>
            </a:r>
            <a:endParaRPr lang="ru-RU" sz="2800" b="1" dirty="0"/>
          </a:p>
        </p:txBody>
      </p:sp>
    </p:spTree>
  </p:cSld>
  <p:clrMapOvr>
    <a:masterClrMapping/>
  </p:clrMapOvr>
  <p:transition spd="slow" advClick="0" advTm="1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я учитель здоровья\предмет\IMG_20170405_121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350" y="0"/>
            <a:ext cx="5856650" cy="4392488"/>
          </a:xfrm>
          <a:prstGeom prst="rect">
            <a:avLst/>
          </a:prstGeom>
          <a:noFill/>
        </p:spPr>
      </p:pic>
      <p:pic>
        <p:nvPicPr>
          <p:cNvPr id="31747" name="Picture 3" descr="C:\Users\user\Desktop\я учитель здоровья\предмет\IMG_20170405_121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0898"/>
            <a:ext cx="5796136" cy="43471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170" y="3421017"/>
            <a:ext cx="4515830" cy="343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Научится можно всему!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788024" cy="52863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Меня зовут, Быкова Альбина Сергеевна. Имею 1 квалификационную категорию. Общий стаж работы 20 лет. В 1997 году окончила </a:t>
            </a:r>
            <a:r>
              <a:rPr lang="ru-RU" dirty="0" err="1" smtClean="0"/>
              <a:t>Сарапульский</a:t>
            </a:r>
            <a:r>
              <a:rPr lang="ru-RU" dirty="0" smtClean="0"/>
              <a:t> педагогический колледж  по специальности учитель  начальных классов. В 1997 году приступила к работе в коррекционной школе № 4 в г. Сарапуле в должности учителя. Где и работаю по настоящее  время.  В 2001 году окончила </a:t>
            </a:r>
            <a:r>
              <a:rPr lang="ru-RU" dirty="0" err="1" smtClean="0"/>
              <a:t>УдГУ</a:t>
            </a:r>
            <a:r>
              <a:rPr lang="ru-RU" dirty="0" smtClean="0"/>
              <a:t>  в г. Ижевске по специальности учитель «географии».  В 2013 году закончила переподготовку по специальности </a:t>
            </a:r>
            <a:r>
              <a:rPr lang="ru-RU" dirty="0" err="1" smtClean="0"/>
              <a:t>олигофренопедагог</a:t>
            </a:r>
            <a:r>
              <a:rPr lang="ru-RU" dirty="0" smtClean="0"/>
              <a:t> в «Московском социально-гуманитарном институте». </a:t>
            </a:r>
            <a:endParaRPr lang="ru-RU" dirty="0"/>
          </a:p>
        </p:txBody>
      </p:sp>
      <p:pic>
        <p:nvPicPr>
          <p:cNvPr id="9217" name="Picture 1" descr="C:\Users\user\Desktop\я учитель здоровья\Camera\IMG_20170323_071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027224"/>
            <a:ext cx="4176464" cy="30633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3528" y="620688"/>
            <a:ext cx="3456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Поход со спортивными заданиями </a:t>
            </a:r>
            <a:endParaRPr lang="ru-RU" sz="3200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Соблюдение рекомендаций </a:t>
            </a:r>
            <a:r>
              <a:rPr lang="ru-RU" sz="3200" dirty="0" err="1" smtClean="0"/>
              <a:t>САНПиН</a:t>
            </a:r>
            <a:r>
              <a:rPr lang="ru-RU" sz="3200" dirty="0" smtClean="0"/>
              <a:t> по оснащению и обустройству классной комнаты</a:t>
            </a:r>
            <a:endParaRPr lang="ru-RU" sz="3200" dirty="0"/>
          </a:p>
        </p:txBody>
      </p:sp>
      <p:pic>
        <p:nvPicPr>
          <p:cNvPr id="3074" name="Picture 2" descr="E:\я учитель здоровья\Camera\IMG_20170403_175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84784"/>
            <a:ext cx="1872208" cy="24962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700808"/>
            <a:ext cx="5544616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Высота мебели</a:t>
            </a:r>
          </a:p>
          <a:p>
            <a:r>
              <a:rPr lang="ru-RU" sz="2800" dirty="0" smtClean="0"/>
              <a:t>Постановка школьной мебели</a:t>
            </a:r>
          </a:p>
          <a:p>
            <a:r>
              <a:rPr lang="ru-RU" sz="2800" dirty="0" smtClean="0"/>
              <a:t>Тепловой режим</a:t>
            </a:r>
          </a:p>
          <a:p>
            <a:r>
              <a:rPr lang="ru-RU" sz="2800" dirty="0" smtClean="0"/>
              <a:t>Наглядные пособия</a:t>
            </a:r>
          </a:p>
          <a:p>
            <a:r>
              <a:rPr lang="ru-RU" sz="2800" dirty="0" smtClean="0"/>
              <a:t>Проветривание </a:t>
            </a:r>
          </a:p>
          <a:p>
            <a:r>
              <a:rPr lang="ru-RU" sz="2800" dirty="0" smtClean="0"/>
              <a:t>Озеленение кабинета</a:t>
            </a:r>
          </a:p>
          <a:p>
            <a:r>
              <a:rPr lang="ru-RU" sz="2800" dirty="0" smtClean="0"/>
              <a:t>Оформление информационных стендов</a:t>
            </a:r>
          </a:p>
          <a:p>
            <a:r>
              <a:rPr lang="ru-RU" sz="2800" dirty="0" smtClean="0"/>
              <a:t>Освещение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36" name="Picture 12" descr="http://www.ekb-market96.ru/upload/medialibrary/850/850bff8ccd185f3d1e1b8bb3f4aad4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72816"/>
            <a:ext cx="432048" cy="432048"/>
          </a:xfrm>
          <a:prstGeom prst="rect">
            <a:avLst/>
          </a:prstGeom>
          <a:noFill/>
        </p:spPr>
      </p:pic>
      <p:pic>
        <p:nvPicPr>
          <p:cNvPr id="11" name="Picture 12" descr="http://www.ekb-market96.ru/upload/medialibrary/850/850bff8ccd185f3d1e1b8bb3f4aad4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12" descr="http://www.ekb-market96.ru/upload/medialibrary/850/850bff8ccd185f3d1e1b8bb3f4aad4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36912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12" descr="http://www.ekb-market96.ru/upload/medialibrary/850/850bff8ccd185f3d1e1b8bb3f4aad4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68960"/>
            <a:ext cx="432048" cy="432048"/>
          </a:xfrm>
          <a:prstGeom prst="rect">
            <a:avLst/>
          </a:prstGeom>
          <a:noFill/>
        </p:spPr>
      </p:pic>
      <p:pic>
        <p:nvPicPr>
          <p:cNvPr id="14" name="Picture 12" descr="http://www.ekb-market96.ru/upload/medialibrary/850/850bff8ccd185f3d1e1b8bb3f4aad4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01008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12" descr="http://www.ekb-market96.ru/upload/medialibrary/850/850bff8ccd185f3d1e1b8bb3f4aad4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33056"/>
            <a:ext cx="432048" cy="432048"/>
          </a:xfrm>
          <a:prstGeom prst="rect">
            <a:avLst/>
          </a:prstGeom>
          <a:noFill/>
        </p:spPr>
      </p:pic>
      <p:pic>
        <p:nvPicPr>
          <p:cNvPr id="16" name="Picture 12" descr="http://www.ekb-market96.ru/upload/medialibrary/850/850bff8ccd185f3d1e1b8bb3f4aad4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25144"/>
            <a:ext cx="432048" cy="432048"/>
          </a:xfrm>
          <a:prstGeom prst="rect">
            <a:avLst/>
          </a:prstGeom>
          <a:noFill/>
        </p:spPr>
      </p:pic>
      <p:pic>
        <p:nvPicPr>
          <p:cNvPr id="17" name="Picture 12" descr="http://www.ekb-market96.ru/upload/medialibrary/850/850bff8ccd185f3d1e1b8bb3f4aad4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157192"/>
            <a:ext cx="423664" cy="432048"/>
          </a:xfrm>
          <a:prstGeom prst="rect">
            <a:avLst/>
          </a:prstGeom>
          <a:noFill/>
        </p:spPr>
      </p:pic>
      <p:pic>
        <p:nvPicPr>
          <p:cNvPr id="3" name="Picture 2" descr="C:\Users\user\Desktop\Camera\IMG_20170410_0928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93305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1"/>
            <a:ext cx="3320348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Моя система работы дала плодотворные результаты. У учащихся появился интерес к здоровому образу жизни, а так же к участию в мероприятиях по ЗОЖ. Запланированы акции с выходом в город, с листовками и пропагандой экологии здоровья среди населения. Снизились пропуски по болезни за 3 четверть. Продолжить работу по формированию ЗОЖ среди подрастающего поколения.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3571869" y="1714488"/>
          <a:ext cx="5572132" cy="415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27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Желаю вам здоровья!</a:t>
            </a:r>
            <a:endParaRPr lang="ru-RU" dirty="0"/>
          </a:p>
        </p:txBody>
      </p:sp>
      <p:pic>
        <p:nvPicPr>
          <p:cNvPr id="33798" name="Picture 6" descr="http://www.proshkolu.ru/content/media/pic/std/3000000/2904000/2903865-89402985e594749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572634"/>
            <a:ext cx="7407530" cy="45926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Актуальность данной темы обусловлена потребностью человека, общества и государства в </a:t>
            </a:r>
            <a:r>
              <a:rPr lang="ru-RU" dirty="0" err="1" smtClean="0"/>
              <a:t>здоровьесберегающем</a:t>
            </a:r>
            <a:r>
              <a:rPr lang="ru-RU" dirty="0" smtClean="0"/>
              <a:t> образовании, необходимостью формирования позитивного отношения к здоровью и установки на сохранение, укрепление и развитие собственного здоровья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ospitatel.com.ua/images/l/leto-3go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964488" cy="623731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267744" y="1268761"/>
            <a:ext cx="41764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340" name="AutoShape 4" descr="https://clipartion.com/wp-content/uploads/2016/03/teacher-apple-clipart-4-830x89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://cliparting.com/wp-content/uploads/2016/05/Apple-clipart-clipartsiip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1872208" cy="1936767"/>
          </a:xfrm>
          <a:prstGeom prst="rect">
            <a:avLst/>
          </a:prstGeom>
          <a:noFill/>
        </p:spPr>
      </p:pic>
      <p:pic>
        <p:nvPicPr>
          <p:cNvPr id="29" name="Picture 6" descr="http://cliparting.com/wp-content/uploads/2016/05/Apple-clipart-clipartsiip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1872208" cy="1936767"/>
          </a:xfrm>
          <a:prstGeom prst="rect">
            <a:avLst/>
          </a:prstGeom>
          <a:noFill/>
        </p:spPr>
      </p:pic>
      <p:pic>
        <p:nvPicPr>
          <p:cNvPr id="30" name="Picture 6" descr="http://cliparting.com/wp-content/uploads/2016/05/Apple-clipart-clipartsiip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1872208" cy="1936767"/>
          </a:xfrm>
          <a:prstGeom prst="rect">
            <a:avLst/>
          </a:prstGeom>
          <a:noFill/>
        </p:spPr>
      </p:pic>
      <p:pic>
        <p:nvPicPr>
          <p:cNvPr id="31" name="Picture 6" descr="http://cliparting.com/wp-content/uploads/2016/05/Apple-clipart-clipartsiip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1872208" cy="1936767"/>
          </a:xfrm>
          <a:prstGeom prst="rect">
            <a:avLst/>
          </a:prstGeom>
          <a:noFill/>
        </p:spPr>
      </p:pic>
      <p:pic>
        <p:nvPicPr>
          <p:cNvPr id="32" name="Picture 6" descr="http://cliparting.com/wp-content/uploads/2016/05/Apple-clipart-clipartsiip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56992"/>
            <a:ext cx="1872208" cy="1936767"/>
          </a:xfrm>
          <a:prstGeom prst="rect">
            <a:avLst/>
          </a:prstGeom>
          <a:noFill/>
        </p:spPr>
      </p:pic>
      <p:pic>
        <p:nvPicPr>
          <p:cNvPr id="34" name="Picture 6" descr="http://cliparting.com/wp-content/uploads/2016/05/Apple-clipart-clipartsiip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01008"/>
            <a:ext cx="1872208" cy="1936767"/>
          </a:xfrm>
          <a:prstGeom prst="rect">
            <a:avLst/>
          </a:prstGeom>
          <a:noFill/>
        </p:spPr>
      </p:pic>
      <p:pic>
        <p:nvPicPr>
          <p:cNvPr id="35" name="Picture 6" descr="http://cliparting.com/wp-content/uploads/2016/05/Apple-clipart-clipartsiip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1872208" cy="1936767"/>
          </a:xfrm>
          <a:prstGeom prst="rect">
            <a:avLst/>
          </a:prstGeom>
          <a:noFill/>
        </p:spPr>
      </p:pic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Зачем здоровье человеку?</a:t>
            </a:r>
            <a:r>
              <a:rPr lang="ru-RU" b="1" i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92080" y="24208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Счастье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Зачем здоровье человеку?</a:t>
            </a:r>
            <a:r>
              <a:rPr kumimoji="0" lang="ru-RU" sz="4400" b="1" i="1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 </a:t>
            </a:r>
            <a:r>
              <a:rPr kumimoji="0" lang="ru-RU" sz="44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32041" y="414908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Долго-летие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96495" y="3140968"/>
            <a:ext cx="17491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Активный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отдых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16216" y="414908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Красота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47664" y="2060848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Благо-получие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11761" y="3933057"/>
            <a:ext cx="1080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Дети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51376" y="4149080"/>
            <a:ext cx="114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Сила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8" name="Picture 6" descr="http://cliparting.com/wp-content/uploads/2016/05/Apple-clipart-clipartsiip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060848"/>
            <a:ext cx="1872208" cy="1936767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6732240" y="2852936"/>
            <a:ext cx="1308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Семья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2" grpId="0"/>
      <p:bldP spid="43" grpId="0"/>
      <p:bldP spid="44" grpId="0"/>
      <p:bldP spid="45" grpId="0"/>
      <p:bldP spid="46" grpId="0"/>
      <p:bldP spid="47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Здоровье человека </a:t>
            </a:r>
            <a:r>
              <a:rPr lang="ru-RU" dirty="0" smtClean="0"/>
              <a:t>— это состояние полной физической, душевной и социальной гармонии, прекрасного самочувствия, радости и счастья, в следствии отсутствия болезней.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Здоровье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ребёнка</a:t>
            </a:r>
            <a:r>
              <a:rPr lang="ru-RU" dirty="0" smtClean="0"/>
              <a:t> – самое ценное сокровище, которым обладают родители. Более того, самые счастливые родители те, </a:t>
            </a:r>
            <a:r>
              <a:rPr lang="ru-RU" b="1" dirty="0" smtClean="0"/>
              <a:t>дети</a:t>
            </a:r>
            <a:r>
              <a:rPr lang="ru-RU" dirty="0" smtClean="0"/>
              <a:t> которых здоровы!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3314" name="AutoShape 2" descr="https://im0-tub-ru.yandex.net/i?id=6d6e8a56c4c12d611fdbc5c566f09734&amp;n=33&amp;h=215&amp;w=1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im0-tub-ru.yandex.net/i?id=6d6e8a56c4c12d611fdbc5c566f09734&amp;n=33&amp;h=215&amp;w=1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://m.gifmania.ru/Animated-Gifs-Sport/Animations-Athletics/Athletics-828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17032"/>
            <a:ext cx="3028950" cy="3333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136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Цель</a:t>
            </a:r>
            <a:r>
              <a:rPr lang="ru-RU" sz="3600" dirty="0" smtClean="0"/>
              <a:t>: Формирование здорового образа жизни</a:t>
            </a:r>
            <a:r>
              <a:rPr lang="en-US" sz="3600" dirty="0" smtClean="0"/>
              <a:t> </a:t>
            </a:r>
            <a:r>
              <a:rPr lang="ru-RU" sz="3600" dirty="0" smtClean="0"/>
              <a:t>среди подрастающего поколения.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916832"/>
            <a:ext cx="518457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Быть примером для учащихся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Вовлечение учащихся в активные формы по ЗОЖ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Система работы на классных часах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Профилактика ЗОЖ среди родителей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Соблюдение норм </a:t>
            </a:r>
            <a:r>
              <a:rPr lang="ru-RU" dirty="0" err="1" smtClean="0"/>
              <a:t>САНПиН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68760"/>
            <a:ext cx="348587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933056"/>
            <a:ext cx="31491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55776" y="1124744"/>
            <a:ext cx="4536504" cy="36724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660232" y="2708920"/>
            <a:ext cx="2483768" cy="21328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ИКТ технологии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228184" y="0"/>
            <a:ext cx="2915816" cy="2348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Музыкально-двигательные технологии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88024" y="4437112"/>
            <a:ext cx="2664296" cy="24208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Игровые технологии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404664"/>
            <a:ext cx="3059832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Пропаганда ЗОЖ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3717032"/>
            <a:ext cx="3563888" cy="29249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Дыхательные упражнения и упражнения для глаз,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упражнения на релаксацию и </a:t>
            </a:r>
            <a:r>
              <a:rPr lang="ru-RU" sz="2400" b="1" dirty="0" err="1" smtClean="0">
                <a:solidFill>
                  <a:schemeClr val="tx1"/>
                </a:solidFill>
              </a:rPr>
              <a:t>самомассаж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91880" y="0"/>
            <a:ext cx="2160240" cy="17728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Экология и здоровье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7" y="2348880"/>
            <a:ext cx="37444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работы по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здоровьесбережению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 уроках учащимся приходится много запоминать, говорить, писать, читать, слушать и анализировать информацию, поэтому, учитель должен уделять особое внимание </a:t>
            </a:r>
            <a:r>
              <a:rPr lang="ru-RU" sz="2400" dirty="0" err="1" smtClean="0"/>
              <a:t>здоровьесберегающим</a:t>
            </a:r>
            <a:r>
              <a:rPr lang="ru-RU" sz="2400" dirty="0" smtClean="0"/>
              <a:t> технологиям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user\Desktop\Camera\IMG_20170411_082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72816"/>
            <a:ext cx="3240360" cy="45399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4176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Музыкально-двигательные технологии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1700808"/>
            <a:ext cx="2843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Детей в старших классах уже сложно заставить сделать </a:t>
            </a:r>
            <a:r>
              <a:rPr lang="ru-RU" sz="2400" dirty="0" err="1" smtClean="0"/>
              <a:t>физминутку</a:t>
            </a:r>
            <a:r>
              <a:rPr lang="ru-RU" sz="2400" dirty="0" smtClean="0"/>
              <a:t>,  модные танцевальные движения, да еще если это пример мужчины спортсмена,   выполняют с удовольствием.</a:t>
            </a:r>
            <a:endParaRPr lang="ru-RU" sz="2400" dirty="0"/>
          </a:p>
        </p:txBody>
      </p:sp>
      <p:pic>
        <p:nvPicPr>
          <p:cNvPr id="11" name="VID_20170405_114800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6286512" cy="4714885"/>
          </a:xfrm>
          <a:prstGeom prst="rect">
            <a:avLst/>
          </a:prstGeom>
        </p:spPr>
      </p:pic>
    </p:spTree>
  </p:cSld>
  <p:clrMapOvr>
    <a:masterClrMapping/>
  </p:clrMapOvr>
  <p:transition advClick="0" advTm="4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611</Words>
  <Application>Microsoft Office PowerPoint</Application>
  <PresentationFormat>Экран (4:3)</PresentationFormat>
  <Paragraphs>81</Paragraphs>
  <Slides>23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Научится можно всему!</vt:lpstr>
      <vt:lpstr>Слайд 3</vt:lpstr>
      <vt:lpstr>Зачем здоровье человеку?   </vt:lpstr>
      <vt:lpstr> </vt:lpstr>
      <vt:lpstr>Слайд 6</vt:lpstr>
      <vt:lpstr>Слайд 7</vt:lpstr>
      <vt:lpstr>На уроках учащимся приходится много запоминать, говорить, писать, читать, слушать и анализировать информацию, поэтому, учитель должен уделять особое внимание здоровьесберегающим технологиям</vt:lpstr>
      <vt:lpstr>Музыкально-двигательные технологии </vt:lpstr>
      <vt:lpstr>Слайд 10</vt:lpstr>
      <vt:lpstr>Игры на переменах имеют важное воспитательное значение. После напряженной работы в классе ученикам необходим активный отдых. Подвижные и интеллектуальные  игры у детей вызывают положительные эмоции и стимулируют их двигательную активность</vt:lpstr>
      <vt:lpstr>К нам в класс приходят ученики из других классов поиграть в разные игры.</vt:lpstr>
      <vt:lpstr> Дыхательные упражнения, упражнения для глаз,  упражнения на релаксацию и самомассаж. </vt:lpstr>
      <vt:lpstr>Экология и здоровье </vt:lpstr>
      <vt:lpstr>Лучшая презентация по теме : «Экология и здоровье»</vt:lpstr>
      <vt:lpstr> ИКТ технологии </vt:lpstr>
      <vt:lpstr>Пропаганда ЗОЖ </vt:lpstr>
      <vt:lpstr>Слайд 18</vt:lpstr>
      <vt:lpstr>Слайд 19</vt:lpstr>
      <vt:lpstr>Слайд 20</vt:lpstr>
      <vt:lpstr>Соблюдение рекомендаций САНПиН по оснащению и обустройству классной комнаты</vt:lpstr>
      <vt:lpstr>Вывод.</vt:lpstr>
      <vt:lpstr>Желаю вам здоровья!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143</cp:revision>
  <dcterms:modified xsi:type="dcterms:W3CDTF">2017-11-03T14:47:25Z</dcterms:modified>
</cp:coreProperties>
</file>