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248" r:id="rId1"/>
  </p:sldMasterIdLst>
  <p:sldIdLst>
    <p:sldId id="256" r:id="rId2"/>
    <p:sldId id="279" r:id="rId3"/>
    <p:sldId id="257" r:id="rId4"/>
    <p:sldId id="258" r:id="rId5"/>
    <p:sldId id="259" r:id="rId6"/>
    <p:sldId id="260" r:id="rId7"/>
    <p:sldId id="261" r:id="rId8"/>
    <p:sldId id="262" r:id="rId9"/>
    <p:sldId id="280" r:id="rId10"/>
    <p:sldId id="263" r:id="rId11"/>
    <p:sldId id="264" r:id="rId12"/>
    <p:sldId id="273" r:id="rId13"/>
    <p:sldId id="265" r:id="rId14"/>
    <p:sldId id="274" r:id="rId15"/>
    <p:sldId id="266" r:id="rId16"/>
    <p:sldId id="275" r:id="rId17"/>
    <p:sldId id="267" r:id="rId18"/>
    <p:sldId id="281" r:id="rId19"/>
    <p:sldId id="268" r:id="rId20"/>
    <p:sldId id="277" r:id="rId21"/>
    <p:sldId id="269" r:id="rId22"/>
    <p:sldId id="278" r:id="rId23"/>
    <p:sldId id="270" r:id="rId24"/>
    <p:sldId id="271" r:id="rId25"/>
    <p:sldId id="272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Rg st="1" end="25"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00"/>
    <a:srgbClr val="C94964"/>
    <a:srgbClr val="E9C4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napVertSplitter="1" vertBarState="minimized" horzBarState="maximized">
    <p:restoredLeft sz="34587" autoAdjust="0"/>
    <p:restoredTop sz="86400" autoAdjust="0"/>
  </p:normalViewPr>
  <p:slideViewPr>
    <p:cSldViewPr>
      <p:cViewPr varScale="1">
        <p:scale>
          <a:sx n="117" d="100"/>
          <a:sy n="117" d="100"/>
        </p:scale>
        <p:origin x="-2334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67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928C5-E3EE-4F84-B0DD-A5F9353C6934}" type="datetimeFigureOut">
              <a:rPr lang="ru-RU" smtClean="0"/>
              <a:t>12.03.2017</a:t>
            </a:fld>
            <a:endParaRPr lang="ru-RU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70050-9431-44DB-ADE1-BF72189C269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928C5-E3EE-4F84-B0DD-A5F9353C6934}" type="datetimeFigureOut">
              <a:rPr lang="ru-RU" smtClean="0"/>
              <a:t>12.03.2017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70050-9431-44DB-ADE1-BF72189C269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928C5-E3EE-4F84-B0DD-A5F9353C6934}" type="datetimeFigureOut">
              <a:rPr lang="ru-RU" smtClean="0"/>
              <a:t>12.03.2017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70050-9431-44DB-ADE1-BF72189C269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928C5-E3EE-4F84-B0DD-A5F9353C6934}" type="datetimeFigureOut">
              <a:rPr lang="ru-RU" smtClean="0"/>
              <a:t>12.03.2017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70050-9431-44DB-ADE1-BF72189C269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928C5-E3EE-4F84-B0DD-A5F9353C6934}" type="datetimeFigureOut">
              <a:rPr lang="ru-RU" smtClean="0"/>
              <a:t>12.03.2017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70050-9431-44DB-ADE1-BF72189C269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928C5-E3EE-4F84-B0DD-A5F9353C6934}" type="datetimeFigureOut">
              <a:rPr lang="ru-RU" smtClean="0"/>
              <a:t>12.03.2017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70050-9431-44DB-ADE1-BF72189C269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928C5-E3EE-4F84-B0DD-A5F9353C6934}" type="datetimeFigureOut">
              <a:rPr lang="ru-RU" smtClean="0"/>
              <a:t>12.03.2017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70050-9431-44DB-ADE1-BF72189C269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928C5-E3EE-4F84-B0DD-A5F9353C6934}" type="datetimeFigureOut">
              <a:rPr lang="ru-RU" smtClean="0"/>
              <a:t>12.03.2017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70050-9431-44DB-ADE1-BF72189C269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928C5-E3EE-4F84-B0DD-A5F9353C6934}" type="datetimeFigureOut">
              <a:rPr lang="ru-RU" smtClean="0"/>
              <a:t>12.03.2017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70050-9431-44DB-ADE1-BF72189C269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928C5-E3EE-4F84-B0DD-A5F9353C6934}" type="datetimeFigureOut">
              <a:rPr lang="ru-RU" smtClean="0"/>
              <a:t>12.03.2017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70050-9431-44DB-ADE1-BF72189C269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928C5-E3EE-4F84-B0DD-A5F9353C6934}" type="datetimeFigureOut">
              <a:rPr lang="ru-RU" smtClean="0"/>
              <a:t>12.03.2017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0A170050-9431-44DB-ADE1-BF72189C269D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604928C5-E3EE-4F84-B0DD-A5F9353C6934}" type="datetimeFigureOut">
              <a:rPr lang="ru-RU" smtClean="0"/>
              <a:t>12.03.2017</a:t>
            </a:fld>
            <a:endParaRPr lang="ru-RU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0A170050-9431-44DB-ADE1-BF72189C269D}" type="slidenum">
              <a:rPr lang="ru-RU" smtClean="0"/>
              <a:t>‹#›</a:t>
            </a:fld>
            <a:endParaRPr lang="ru-RU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49" r:id="rId1"/>
    <p:sldLayoutId id="2147484250" r:id="rId2"/>
    <p:sldLayoutId id="2147484251" r:id="rId3"/>
    <p:sldLayoutId id="2147484252" r:id="rId4"/>
    <p:sldLayoutId id="2147484253" r:id="rId5"/>
    <p:sldLayoutId id="2147484254" r:id="rId6"/>
    <p:sldLayoutId id="2147484255" r:id="rId7"/>
    <p:sldLayoutId id="2147484256" r:id="rId8"/>
    <p:sldLayoutId id="2147484257" r:id="rId9"/>
    <p:sldLayoutId id="2147484258" r:id="rId10"/>
    <p:sldLayoutId id="2147484259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g"/><Relationship Id="rId4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alpha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296" y="2216154"/>
            <a:ext cx="8208911" cy="40128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5496" y="6184468"/>
            <a:ext cx="2160240" cy="556900"/>
          </a:xfrm>
        </p:spPr>
        <p:txBody>
          <a:bodyPr>
            <a:normAutofit/>
          </a:bodyPr>
          <a:lstStyle/>
          <a:p>
            <a:r>
              <a:rPr lang="ru-RU" sz="1200" b="1" dirty="0" smtClean="0"/>
              <a:t>Выполнили: Садыкова Е.Н., </a:t>
            </a:r>
            <a:br>
              <a:rPr lang="ru-RU" sz="1200" b="1" dirty="0" smtClean="0"/>
            </a:br>
            <a:r>
              <a:rPr lang="ru-RU" sz="1200" b="1" dirty="0" smtClean="0"/>
              <a:t>                           Борисова С.В.</a:t>
            </a:r>
            <a:endParaRPr lang="ru-RU" sz="12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75556" y="0"/>
            <a:ext cx="8496944" cy="1484784"/>
          </a:xfrm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>
            <a:normAutofit fontScale="92500" lnSpcReduction="20000"/>
          </a:bodyPr>
          <a:lstStyle/>
          <a:p>
            <a:endParaRPr lang="ru-RU" dirty="0" smtClean="0"/>
          </a:p>
          <a:p>
            <a:r>
              <a:rPr lang="ru-RU" sz="7200" b="1" dirty="0" smtClean="0">
                <a:solidFill>
                  <a:srgbClr val="C9496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endParaRPr lang="ru-RU" sz="72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99592" y="348239"/>
            <a:ext cx="7079857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Родной  мой город</a:t>
            </a:r>
          </a:p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Белорецк</a:t>
            </a:r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763689" y="5661248"/>
            <a:ext cx="547260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Задания для детей </a:t>
            </a:r>
            <a:endParaRPr lang="ru-RU" sz="2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" name="-_Muzyka_iz_filma_gostya_iz_buducshego_-_Dlya_slajdov_1_(xMusic.me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3568" y="534821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1463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Tm="11744">
        <p:cut/>
      </p:transition>
    </mc:Choice>
    <mc:Fallback>
      <p:transition advTm="11744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4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Выноска-облако 4"/>
          <p:cNvSpPr/>
          <p:nvPr/>
        </p:nvSpPr>
        <p:spPr>
          <a:xfrm>
            <a:off x="1831229" y="404664"/>
            <a:ext cx="5760640" cy="1728192"/>
          </a:xfrm>
          <a:prstGeom prst="cloudCallou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Ребята, предлагаем </a:t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вам разгадать кроссворд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00690988"/>
              </p:ext>
            </p:extLst>
          </p:nvPr>
        </p:nvGraphicFramePr>
        <p:xfrm>
          <a:off x="2156396" y="2132856"/>
          <a:ext cx="5993820" cy="4320480"/>
        </p:xfrm>
        <a:graphic>
          <a:graphicData uri="http://schemas.openxmlformats.org/drawingml/2006/table">
            <a:tbl>
              <a:tblPr firstRow="1" firstCol="1" bandRow="1"/>
              <a:tblGrid>
                <a:gridCol w="233179"/>
                <a:gridCol w="310217"/>
                <a:gridCol w="288032"/>
                <a:gridCol w="360040"/>
                <a:gridCol w="360040"/>
                <a:gridCol w="315317"/>
                <a:gridCol w="368285"/>
                <a:gridCol w="368285"/>
                <a:gridCol w="368285"/>
                <a:gridCol w="362442"/>
                <a:gridCol w="449988"/>
                <a:gridCol w="368285"/>
                <a:gridCol w="368285"/>
                <a:gridCol w="368285"/>
                <a:gridCol w="368285"/>
                <a:gridCol w="368285"/>
                <a:gridCol w="368285"/>
              </a:tblGrid>
              <a:tr h="4320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2"/>
                          </a:solidFill>
                          <a:effectLst/>
                          <a:latin typeface="Arial"/>
                          <a:ea typeface="Times New Roman"/>
                        </a:rPr>
                        <a:t>2</a:t>
                      </a:r>
                      <a:endParaRPr lang="ru-RU" sz="1600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320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320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2"/>
                          </a:solidFill>
                          <a:effectLst/>
                          <a:latin typeface="Arial"/>
                          <a:ea typeface="Times New Roman"/>
                        </a:rPr>
                        <a:t>6</a:t>
                      </a:r>
                      <a:endParaRPr lang="ru-RU" sz="1600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2"/>
                          </a:solidFill>
                          <a:effectLst/>
                          <a:latin typeface="Arial"/>
                          <a:ea typeface="Times New Roman"/>
                        </a:rPr>
                        <a:t>1</a:t>
                      </a:r>
                      <a:endParaRPr lang="ru-RU" sz="1600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2"/>
                          </a:solidFill>
                          <a:effectLst/>
                          <a:latin typeface="Arial"/>
                          <a:ea typeface="Times New Roman"/>
                        </a:rPr>
                        <a:t>5</a:t>
                      </a:r>
                      <a:endParaRPr lang="ru-RU" sz="1600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2"/>
                          </a:solidFill>
                          <a:effectLst/>
                          <a:latin typeface="Arial"/>
                          <a:ea typeface="Times New Roman"/>
                        </a:rPr>
                        <a:t>4</a:t>
                      </a:r>
                      <a:endParaRPr lang="ru-RU" sz="1600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20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2"/>
                          </a:solidFill>
                          <a:effectLst/>
                          <a:latin typeface="Arial"/>
                          <a:ea typeface="Times New Roman"/>
                        </a:rPr>
                        <a:t>7</a:t>
                      </a:r>
                      <a:endParaRPr lang="ru-RU" sz="1600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4320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4320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320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2"/>
                          </a:solidFill>
                          <a:effectLst/>
                          <a:latin typeface="Arial"/>
                          <a:ea typeface="Times New Roman"/>
                        </a:rPr>
                        <a:t>3</a:t>
                      </a:r>
                      <a:endParaRPr lang="ru-RU" sz="1600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320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320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320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617590"/>
            <a:ext cx="3024336" cy="3212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8671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12445">
        <p:dissolve/>
      </p:transition>
    </mc:Choice>
    <mc:Fallback>
      <p:transition spd="slow" advTm="12445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15212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1.Эта река дала название нашему городу.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3984" y="3920282"/>
            <a:ext cx="4264480" cy="24043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015" y="3920282"/>
            <a:ext cx="3989050" cy="23762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7650" y="1700808"/>
            <a:ext cx="3910574" cy="20044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3275856" y="2996952"/>
            <a:ext cx="302433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р.Нура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26201" y="5866492"/>
            <a:ext cx="26586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р.Белая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508104" y="5877272"/>
            <a:ext cx="238174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р.Мата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735290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12243">
        <p:circle/>
      </p:transition>
    </mc:Choice>
    <mc:Fallback>
      <p:transition spd="slow" advTm="12243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980728"/>
            <a:ext cx="8676456" cy="55779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79208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 </a:t>
            </a:r>
            <a:endParaRPr lang="ru-RU" dirty="0"/>
          </a:p>
        </p:txBody>
      </p:sp>
      <p:graphicFrame>
        <p:nvGraphicFramePr>
          <p:cNvPr id="10" name="Объект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17219756"/>
              </p:ext>
            </p:extLst>
          </p:nvPr>
        </p:nvGraphicFramePr>
        <p:xfrm>
          <a:off x="2051714" y="1959161"/>
          <a:ext cx="5976673" cy="3918110"/>
        </p:xfrm>
        <a:graphic>
          <a:graphicData uri="http://schemas.openxmlformats.org/drawingml/2006/table">
            <a:tbl>
              <a:tblPr firstRow="1" firstCol="1" bandRow="1"/>
              <a:tblGrid>
                <a:gridCol w="351569"/>
                <a:gridCol w="351569"/>
                <a:gridCol w="351569"/>
                <a:gridCol w="351569"/>
                <a:gridCol w="351569"/>
                <a:gridCol w="351569"/>
                <a:gridCol w="351569"/>
                <a:gridCol w="351569"/>
                <a:gridCol w="351569"/>
                <a:gridCol w="351569"/>
                <a:gridCol w="351569"/>
                <a:gridCol w="351569"/>
                <a:gridCol w="351569"/>
                <a:gridCol w="351569"/>
                <a:gridCol w="677738"/>
                <a:gridCol w="25400"/>
                <a:gridCol w="351569"/>
              </a:tblGrid>
              <a:tr h="39181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50" b="1">
                          <a:effectLst/>
                          <a:latin typeface="Arial"/>
                          <a:ea typeface="Times New Roman"/>
                        </a:rPr>
                        <a:t>2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9181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FFFF00"/>
                          </a:solidFill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9181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50" b="1">
                          <a:effectLst/>
                          <a:latin typeface="Arial"/>
                          <a:ea typeface="Times New Roman"/>
                        </a:rPr>
                        <a:t>6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FFFF00"/>
                          </a:solidFill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50" b="1">
                          <a:effectLst/>
                          <a:latin typeface="Arial"/>
                          <a:ea typeface="Times New Roman"/>
                        </a:rPr>
                        <a:t>1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50" b="1">
                          <a:effectLst/>
                          <a:latin typeface="Arial"/>
                          <a:ea typeface="Times New Roman"/>
                        </a:rPr>
                        <a:t>5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50" b="1">
                          <a:effectLst/>
                          <a:latin typeface="Arial"/>
                          <a:ea typeface="Times New Roman"/>
                        </a:rPr>
                        <a:t>4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181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FFFF00"/>
                          </a:solidFill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50" b="1">
                          <a:effectLst/>
                          <a:latin typeface="Arial"/>
                          <a:ea typeface="Times New Roman"/>
                        </a:rPr>
                        <a:t>7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Arial"/>
                          <a:ea typeface="Times New Roman"/>
                        </a:rPr>
                        <a:t>Б</a:t>
                      </a:r>
                      <a:endParaRPr lang="ru-RU" sz="18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39181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FFFF00"/>
                          </a:solidFill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Arial"/>
                          <a:ea typeface="Times New Roman"/>
                        </a:rPr>
                        <a:t>е </a:t>
                      </a:r>
                      <a:endParaRPr lang="ru-RU" sz="18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39181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FFFF00"/>
                          </a:solidFill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Arial"/>
                          <a:ea typeface="Times New Roman"/>
                        </a:rPr>
                        <a:t>л </a:t>
                      </a:r>
                      <a:endParaRPr lang="ru-RU" sz="18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9181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50" b="1">
                          <a:effectLst/>
                          <a:latin typeface="Arial"/>
                          <a:ea typeface="Times New Roman"/>
                        </a:rPr>
                        <a:t>3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FFFF00"/>
                          </a:solidFill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Arial"/>
                          <a:ea typeface="Times New Roman"/>
                        </a:rPr>
                        <a:t>а </a:t>
                      </a:r>
                      <a:endParaRPr lang="ru-RU" sz="18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9181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FFFF00"/>
                          </a:solidFill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Arial"/>
                          <a:ea typeface="Times New Roman"/>
                        </a:rPr>
                        <a:t>я </a:t>
                      </a:r>
                      <a:endParaRPr lang="ru-RU" sz="18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9181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FFFF00"/>
                          </a:solidFill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9181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FFFF00"/>
                          </a:solidFill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9" y="1196753"/>
            <a:ext cx="1800200" cy="1350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6958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1891">
        <p:split orient="vert"/>
      </p:transition>
    </mc:Choice>
    <mc:Fallback>
      <p:transition spd="slow" advTm="11891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2.Эта гора имеет три скалистые вершины. Название дано за обилие ягод, часто растущих на каменистых склонах.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Объект 1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935163"/>
            <a:ext cx="7704856" cy="43894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9042460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12365">
        <p:checker/>
      </p:transition>
    </mc:Choice>
    <mc:Fallback>
      <p:transition spd="slow" advTm="12365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1\Desktop\Новая папка (2)\0_SH10533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764704"/>
            <a:ext cx="8449624" cy="54726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680374"/>
              </p:ext>
            </p:extLst>
          </p:nvPr>
        </p:nvGraphicFramePr>
        <p:xfrm>
          <a:off x="1691675" y="1700805"/>
          <a:ext cx="4968556" cy="3672410"/>
        </p:xfrm>
        <a:graphic>
          <a:graphicData uri="http://schemas.openxmlformats.org/drawingml/2006/table">
            <a:tbl>
              <a:tblPr firstRow="1" firstCol="1" bandRow="1"/>
              <a:tblGrid>
                <a:gridCol w="292268"/>
                <a:gridCol w="292268"/>
                <a:gridCol w="292268"/>
                <a:gridCol w="292268"/>
                <a:gridCol w="292268"/>
                <a:gridCol w="292268"/>
                <a:gridCol w="292268"/>
                <a:gridCol w="292268"/>
                <a:gridCol w="292268"/>
                <a:gridCol w="292268"/>
                <a:gridCol w="292268"/>
                <a:gridCol w="292268"/>
                <a:gridCol w="292268"/>
                <a:gridCol w="292268"/>
                <a:gridCol w="292268"/>
                <a:gridCol w="292268"/>
                <a:gridCol w="292268"/>
              </a:tblGrid>
              <a:tr h="36724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50" b="1">
                          <a:effectLst/>
                          <a:latin typeface="Arial"/>
                          <a:ea typeface="Times New Roman"/>
                        </a:rPr>
                        <a:t>2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Arial"/>
                          <a:ea typeface="Times New Roman"/>
                        </a:rPr>
                        <a:t>М</a:t>
                      </a:r>
                      <a:endParaRPr lang="ru-RU" sz="18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8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8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8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50" b="1">
                          <a:effectLst/>
                          <a:latin typeface="Arial"/>
                          <a:ea typeface="Times New Roman"/>
                        </a:rPr>
                        <a:t>6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Arial"/>
                          <a:ea typeface="Times New Roman"/>
                        </a:rPr>
                        <a:t>а</a:t>
                      </a:r>
                      <a:endParaRPr lang="ru-RU" sz="18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8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8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  <a:latin typeface="Arial"/>
                          <a:ea typeface="Times New Roman"/>
                        </a:rPr>
                        <a:t>1</a:t>
                      </a:r>
                      <a:endParaRPr lang="ru-RU" sz="18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50" b="1" dirty="0">
                          <a:effectLst/>
                          <a:latin typeface="Arial"/>
                          <a:ea typeface="Times New Roman"/>
                        </a:rPr>
                        <a:t>5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50" b="1">
                          <a:effectLst/>
                          <a:latin typeface="Arial"/>
                          <a:ea typeface="Times New Roman"/>
                        </a:rPr>
                        <a:t>4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Arial"/>
                          <a:ea typeface="Times New Roman"/>
                        </a:rPr>
                        <a:t>л</a:t>
                      </a:r>
                      <a:endParaRPr lang="ru-RU" sz="18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8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Arial"/>
                          <a:ea typeface="Times New Roman"/>
                        </a:rPr>
                        <a:t>7</a:t>
                      </a:r>
                      <a:endParaRPr lang="ru-RU" sz="18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Arial"/>
                          <a:ea typeface="Times New Roman"/>
                        </a:rPr>
                        <a:t>Б</a:t>
                      </a:r>
                      <a:endParaRPr lang="ru-RU" sz="18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Arial"/>
                          <a:ea typeface="Times New Roman"/>
                        </a:rPr>
                        <a:t>и</a:t>
                      </a:r>
                      <a:endParaRPr lang="ru-RU" sz="18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8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8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Arial"/>
                          <a:ea typeface="Times New Roman"/>
                        </a:rPr>
                        <a:t>е </a:t>
                      </a:r>
                      <a:endParaRPr lang="ru-RU" sz="18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Arial"/>
                          <a:ea typeface="Times New Roman"/>
                        </a:rPr>
                        <a:t>н</a:t>
                      </a:r>
                      <a:endParaRPr lang="ru-RU" sz="18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8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8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Arial"/>
                          <a:ea typeface="Times New Roman"/>
                        </a:rPr>
                        <a:t>л </a:t>
                      </a:r>
                      <a:endParaRPr lang="ru-RU" sz="18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50" b="1">
                          <a:effectLst/>
                          <a:latin typeface="Arial"/>
                          <a:ea typeface="Times New Roman"/>
                        </a:rPr>
                        <a:t>3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Arial"/>
                          <a:ea typeface="Times New Roman"/>
                        </a:rPr>
                        <a:t>о</a:t>
                      </a:r>
                      <a:endParaRPr lang="ru-RU" sz="18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8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8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Arial"/>
                          <a:ea typeface="Times New Roman"/>
                        </a:rPr>
                        <a:t>а </a:t>
                      </a:r>
                      <a:endParaRPr lang="ru-RU" sz="18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Arial"/>
                          <a:ea typeface="Times New Roman"/>
                        </a:rPr>
                        <a:t>в</a:t>
                      </a:r>
                      <a:endParaRPr lang="ru-RU" sz="18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8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8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Arial"/>
                          <a:ea typeface="Times New Roman"/>
                        </a:rPr>
                        <a:t>я </a:t>
                      </a:r>
                      <a:endParaRPr lang="ru-RU" sz="18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Arial"/>
                          <a:ea typeface="Times New Roman"/>
                        </a:rPr>
                        <a:t>а</a:t>
                      </a:r>
                      <a:endParaRPr lang="ru-RU" sz="18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8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8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8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Arial"/>
                          <a:ea typeface="Times New Roman"/>
                        </a:rPr>
                        <a:t>я</a:t>
                      </a:r>
                      <a:endParaRPr lang="ru-RU" sz="18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8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8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8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7" y="4437112"/>
            <a:ext cx="1919098" cy="144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9424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781">
        <p14:ferris dir="l"/>
      </p:transition>
    </mc:Choice>
    <mc:Fallback>
      <p:transition spd="slow" advTm="1178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3.Это дерево является хорошим строительным материалом и растет во всем Белорецком районе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024237"/>
            <a:ext cx="2736304" cy="43894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0" y="2019284"/>
            <a:ext cx="2880321" cy="43924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2035550"/>
            <a:ext cx="2759102" cy="43599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827584" y="5373216"/>
            <a:ext cx="141417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Ель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275856" y="5229200"/>
            <a:ext cx="223766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Сосна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187568" y="5085184"/>
            <a:ext cx="255230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Береза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194114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11866">
        <p14:doors dir="vert"/>
      </p:transition>
    </mc:Choice>
    <mc:Fallback>
      <p:transition spd="slow" advTm="1186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385" y="980728"/>
            <a:ext cx="3041502" cy="97305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7460341"/>
              </p:ext>
            </p:extLst>
          </p:nvPr>
        </p:nvGraphicFramePr>
        <p:xfrm>
          <a:off x="3779920" y="1124748"/>
          <a:ext cx="5184575" cy="4310360"/>
        </p:xfrm>
        <a:graphic>
          <a:graphicData uri="http://schemas.openxmlformats.org/drawingml/2006/table">
            <a:tbl>
              <a:tblPr firstRow="1" firstCol="1" bandRow="1"/>
              <a:tblGrid>
                <a:gridCol w="304975"/>
                <a:gridCol w="304975"/>
                <a:gridCol w="304975"/>
                <a:gridCol w="304975"/>
                <a:gridCol w="304975"/>
                <a:gridCol w="304975"/>
                <a:gridCol w="304975"/>
                <a:gridCol w="304975"/>
                <a:gridCol w="304975"/>
                <a:gridCol w="304975"/>
                <a:gridCol w="304975"/>
                <a:gridCol w="304975"/>
                <a:gridCol w="304975"/>
                <a:gridCol w="304975"/>
                <a:gridCol w="304975"/>
                <a:gridCol w="304975"/>
                <a:gridCol w="304975"/>
              </a:tblGrid>
              <a:tr h="89292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50" b="1">
                          <a:effectLst/>
                          <a:latin typeface="Arial"/>
                          <a:ea typeface="Times New Roman"/>
                        </a:rPr>
                        <a:t>2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9288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Arial"/>
                          <a:ea typeface="Times New Roman"/>
                        </a:rPr>
                        <a:t>М</a:t>
                      </a:r>
                      <a:endParaRPr lang="ru-RU" sz="18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8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8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8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9288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50" b="1">
                          <a:effectLst/>
                          <a:latin typeface="Arial"/>
                          <a:ea typeface="Times New Roman"/>
                        </a:rPr>
                        <a:t>6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Arial"/>
                          <a:ea typeface="Times New Roman"/>
                        </a:rPr>
                        <a:t>а</a:t>
                      </a:r>
                      <a:endParaRPr lang="ru-RU" sz="18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8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8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  <a:latin typeface="Arial"/>
                          <a:ea typeface="Times New Roman"/>
                        </a:rPr>
                        <a:t>1</a:t>
                      </a:r>
                      <a:endParaRPr lang="ru-RU" sz="18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50" b="1">
                          <a:effectLst/>
                          <a:latin typeface="Arial"/>
                          <a:ea typeface="Times New Roman"/>
                        </a:rPr>
                        <a:t>5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50" b="1">
                          <a:effectLst/>
                          <a:latin typeface="Arial"/>
                          <a:ea typeface="Times New Roman"/>
                        </a:rPr>
                        <a:t>4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288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Arial"/>
                          <a:ea typeface="Times New Roman"/>
                        </a:rPr>
                        <a:t>л</a:t>
                      </a:r>
                      <a:endParaRPr lang="ru-RU" sz="18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8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Arial"/>
                          <a:ea typeface="Times New Roman"/>
                        </a:rPr>
                        <a:t>7</a:t>
                      </a:r>
                      <a:endParaRPr lang="ru-RU" sz="18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Arial"/>
                          <a:ea typeface="Times New Roman"/>
                        </a:rPr>
                        <a:t>Б</a:t>
                      </a:r>
                      <a:endParaRPr lang="ru-RU" sz="18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39288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Arial"/>
                          <a:ea typeface="Times New Roman"/>
                        </a:rPr>
                        <a:t>и</a:t>
                      </a:r>
                      <a:endParaRPr lang="ru-RU" sz="18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8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8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Arial"/>
                          <a:ea typeface="Times New Roman"/>
                        </a:rPr>
                        <a:t>е </a:t>
                      </a:r>
                      <a:endParaRPr lang="ru-RU" sz="18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39288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Arial"/>
                          <a:ea typeface="Times New Roman"/>
                        </a:rPr>
                        <a:t>н</a:t>
                      </a:r>
                      <a:endParaRPr lang="ru-RU" sz="18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8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8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Arial"/>
                          <a:ea typeface="Times New Roman"/>
                        </a:rPr>
                        <a:t>л </a:t>
                      </a:r>
                      <a:endParaRPr lang="ru-RU" sz="18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9288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50" b="1">
                          <a:effectLst/>
                          <a:latin typeface="Arial"/>
                          <a:ea typeface="Times New Roman"/>
                        </a:rPr>
                        <a:t>3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r>
                        <a:rPr lang="ru-RU" sz="1800" b="1" dirty="0">
                          <a:effectLst/>
                          <a:latin typeface="Arial"/>
                          <a:ea typeface="Times New Roman"/>
                        </a:rPr>
                        <a:t>с</a:t>
                      </a:r>
                      <a:endParaRPr lang="ru-RU" sz="18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Arial"/>
                          <a:ea typeface="Times New Roman"/>
                        </a:rPr>
                        <a:t>о</a:t>
                      </a:r>
                      <a:endParaRPr lang="ru-RU" sz="18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Arial"/>
                          <a:ea typeface="Times New Roman"/>
                        </a:rPr>
                        <a:t> с</a:t>
                      </a:r>
                      <a:endParaRPr lang="ru-RU" sz="18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Arial"/>
                          <a:ea typeface="Times New Roman"/>
                        </a:rPr>
                        <a:t> н</a:t>
                      </a:r>
                      <a:endParaRPr lang="ru-RU" sz="18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Arial"/>
                          <a:ea typeface="Times New Roman"/>
                        </a:rPr>
                        <a:t>а </a:t>
                      </a:r>
                      <a:endParaRPr lang="ru-RU" sz="18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9288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Arial"/>
                          <a:ea typeface="Times New Roman"/>
                        </a:rPr>
                        <a:t>в</a:t>
                      </a:r>
                      <a:endParaRPr lang="ru-RU" sz="18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8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8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Arial"/>
                          <a:ea typeface="Times New Roman"/>
                        </a:rPr>
                        <a:t>я </a:t>
                      </a:r>
                      <a:endParaRPr lang="ru-RU" sz="18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9288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Arial"/>
                          <a:ea typeface="Times New Roman"/>
                        </a:rPr>
                        <a:t>а</a:t>
                      </a:r>
                      <a:endParaRPr lang="ru-RU" sz="18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8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8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8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242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Arial"/>
                          <a:ea typeface="Times New Roman"/>
                        </a:rPr>
                        <a:t>я</a:t>
                      </a:r>
                      <a:endParaRPr lang="ru-RU" sz="18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8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8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8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404664"/>
            <a:ext cx="2728913" cy="204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8123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13379">
        <p14:flip dir="r"/>
      </p:transition>
    </mc:Choice>
    <mc:Fallback>
      <p:transition spd="slow" advTm="1337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/>
              <a:t>4.Какое полезное ископаемое добывали в Белорецком районе?</a:t>
            </a:r>
            <a:endParaRPr lang="ru-RU" sz="32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935623"/>
            <a:ext cx="3345826" cy="185652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640" y="1929796"/>
            <a:ext cx="3649588" cy="181894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11" t="22308" r="6591" b="14397"/>
          <a:stretch/>
        </p:blipFill>
        <p:spPr>
          <a:xfrm>
            <a:off x="2596561" y="4221088"/>
            <a:ext cx="4074158" cy="2085173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971600" y="3020759"/>
            <a:ext cx="2516971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Железная</a:t>
            </a:r>
          </a:p>
          <a:p>
            <a:pPr algn="ctr"/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руда</a:t>
            </a:r>
            <a:endParaRPr lang="ru-RU" sz="3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506426" y="3020758"/>
            <a:ext cx="232858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Розовый </a:t>
            </a:r>
          </a:p>
          <a:p>
            <a:pPr algn="ctr"/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кварц</a:t>
            </a:r>
            <a:endParaRPr lang="ru-RU" sz="3600" b="1" cap="none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707904" y="5877272"/>
            <a:ext cx="200086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Золото</a:t>
            </a:r>
            <a:endParaRPr lang="ru-RU" sz="4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268477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12457">
        <p14:flythrough/>
      </p:transition>
    </mc:Choice>
    <mc:Fallback>
      <p:transition spd="slow" advTm="1245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70824234"/>
              </p:ext>
            </p:extLst>
          </p:nvPr>
        </p:nvGraphicFramePr>
        <p:xfrm>
          <a:off x="3203849" y="620688"/>
          <a:ext cx="5362548" cy="3816421"/>
        </p:xfrm>
        <a:graphic>
          <a:graphicData uri="http://schemas.openxmlformats.org/drawingml/2006/table">
            <a:tbl>
              <a:tblPr firstRow="1" firstCol="1" bandRow="1"/>
              <a:tblGrid>
                <a:gridCol w="315444"/>
                <a:gridCol w="315444"/>
                <a:gridCol w="315444"/>
                <a:gridCol w="315444"/>
                <a:gridCol w="315444"/>
                <a:gridCol w="315444"/>
                <a:gridCol w="315444"/>
                <a:gridCol w="315444"/>
                <a:gridCol w="315444"/>
                <a:gridCol w="315444"/>
                <a:gridCol w="315444"/>
                <a:gridCol w="315444"/>
                <a:gridCol w="315444"/>
                <a:gridCol w="315444"/>
                <a:gridCol w="315444"/>
                <a:gridCol w="315444"/>
                <a:gridCol w="315444"/>
              </a:tblGrid>
              <a:tr h="29858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50" b="1">
                          <a:effectLst/>
                          <a:latin typeface="Arial"/>
                          <a:ea typeface="Times New Roman"/>
                        </a:rPr>
                        <a:t>2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9087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Arial"/>
                          <a:ea typeface="Times New Roman"/>
                        </a:rPr>
                        <a:t>М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9087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50" b="1">
                          <a:effectLst/>
                          <a:latin typeface="Arial"/>
                          <a:ea typeface="Times New Roman"/>
                        </a:rPr>
                        <a:t>6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Arial"/>
                          <a:ea typeface="Times New Roman"/>
                        </a:rPr>
                        <a:t> а</a:t>
                      </a:r>
                      <a:r>
                        <a:rPr lang="ru-RU" sz="1800" b="1" dirty="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Arial"/>
                          <a:ea typeface="Times New Roman"/>
                        </a:rPr>
                        <a:t>1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Arial"/>
                          <a:ea typeface="Times New Roman"/>
                        </a:rPr>
                        <a:t>5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Arial"/>
                          <a:ea typeface="Times New Roman"/>
                        </a:rPr>
                        <a:t>4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087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Arial"/>
                          <a:ea typeface="Times New Roman"/>
                        </a:rPr>
                        <a:t>л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Arial"/>
                          <a:ea typeface="Times New Roman"/>
                        </a:rPr>
                        <a:t>7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Arial"/>
                          <a:ea typeface="Times New Roman"/>
                        </a:rPr>
                        <a:t>Б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Arial"/>
                          <a:ea typeface="Times New Roman"/>
                        </a:rPr>
                        <a:t>р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39087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Arial"/>
                          <a:ea typeface="Times New Roman"/>
                        </a:rPr>
                        <a:t>и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Arial"/>
                          <a:ea typeface="Times New Roman"/>
                        </a:rPr>
                        <a:t>е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Arial"/>
                          <a:ea typeface="Times New Roman"/>
                        </a:rPr>
                        <a:t>у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39087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Arial"/>
                          <a:ea typeface="Times New Roman"/>
                        </a:rPr>
                        <a:t>н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Arial"/>
                          <a:ea typeface="Times New Roman"/>
                        </a:rPr>
                        <a:t>л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Arial"/>
                          <a:ea typeface="Times New Roman"/>
                        </a:rPr>
                        <a:t>д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9087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50" b="1">
                          <a:effectLst/>
                          <a:latin typeface="Arial"/>
                          <a:ea typeface="Times New Roman"/>
                        </a:rPr>
                        <a:t>3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Arial"/>
                          <a:ea typeface="Times New Roman"/>
                        </a:rPr>
                        <a:t>с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Arial"/>
                          <a:ea typeface="Times New Roman"/>
                        </a:rPr>
                        <a:t>о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Arial"/>
                          <a:ea typeface="Times New Roman"/>
                        </a:rPr>
                        <a:t>с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Arial"/>
                          <a:ea typeface="Times New Roman"/>
                        </a:rPr>
                        <a:t>н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Arial"/>
                          <a:ea typeface="Times New Roman"/>
                        </a:rPr>
                        <a:t>а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Arial"/>
                          <a:ea typeface="Times New Roman"/>
                        </a:rPr>
                        <a:t>а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9087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Arial"/>
                          <a:ea typeface="Times New Roman"/>
                        </a:rPr>
                        <a:t>в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Arial"/>
                          <a:ea typeface="Times New Roman"/>
                        </a:rPr>
                        <a:t>я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9087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Arial"/>
                          <a:ea typeface="Times New Roman"/>
                        </a:rPr>
                        <a:t>а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9087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Arial"/>
                          <a:ea typeface="Times New Roman"/>
                        </a:rPr>
                        <a:t>я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717032"/>
            <a:ext cx="4364121" cy="244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1140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 advTm="11298">
        <p14:honeycomb/>
      </p:transition>
    </mc:Choice>
    <mc:Fallback>
      <p:transition spd="slow" advTm="1129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704088"/>
            <a:ext cx="3744416" cy="1716800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 Первоначально эта улица называлась «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Тирлянская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».Одна из старейших улиц города Белорецка?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996952"/>
            <a:ext cx="5184576" cy="36060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116632"/>
            <a:ext cx="4968552" cy="3600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1377304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12166">
        <p14:shred/>
      </p:transition>
    </mc:Choice>
    <mc:Fallback>
      <p:transition spd="slow" advTm="1216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5461216"/>
          </a:xfrm>
        </p:spPr>
        <p:txBody>
          <a:bodyPr>
            <a:normAutofit fontScale="90000"/>
          </a:bodyPr>
          <a:lstStyle/>
          <a:p>
            <a:pPr algn="r"/>
            <a:r>
              <a:rPr lang="ru-RU" sz="2400" dirty="0">
                <a:latin typeface="+mn-lt"/>
              </a:rPr>
              <a:t>Знала сёла, города,</a:t>
            </a:r>
            <a:br>
              <a:rPr lang="ru-RU" sz="2400" dirty="0">
                <a:latin typeface="+mn-lt"/>
              </a:rPr>
            </a:br>
            <a:r>
              <a:rPr lang="ru-RU" sz="2400" dirty="0">
                <a:latin typeface="+mn-lt"/>
              </a:rPr>
              <a:t>Шар земной со мной кружился…</a:t>
            </a:r>
            <a:br>
              <a:rPr lang="ru-RU" sz="2400" dirty="0">
                <a:latin typeface="+mn-lt"/>
              </a:rPr>
            </a:br>
            <a:r>
              <a:rPr lang="ru-RU" sz="2400" dirty="0">
                <a:latin typeface="+mn-lt"/>
              </a:rPr>
              <a:t>Белорецк же навсегда</a:t>
            </a:r>
            <a:br>
              <a:rPr lang="ru-RU" sz="2400" dirty="0">
                <a:latin typeface="+mn-lt"/>
              </a:rPr>
            </a:br>
            <a:r>
              <a:rPr lang="ru-RU" sz="2400" dirty="0">
                <a:latin typeface="+mn-lt"/>
              </a:rPr>
              <a:t>В моём сердце поселился.</a:t>
            </a:r>
            <a:br>
              <a:rPr lang="ru-RU" sz="2400" dirty="0">
                <a:latin typeface="+mn-lt"/>
              </a:rPr>
            </a:br>
            <a:r>
              <a:rPr lang="ru-RU" sz="2400" dirty="0">
                <a:latin typeface="+mn-lt"/>
              </a:rPr>
              <a:t> </a:t>
            </a:r>
            <a:br>
              <a:rPr lang="ru-RU" sz="2400" dirty="0">
                <a:latin typeface="+mn-lt"/>
              </a:rPr>
            </a:br>
            <a:r>
              <a:rPr lang="ru-RU" sz="2400" dirty="0">
                <a:latin typeface="+mn-lt"/>
              </a:rPr>
              <a:t>Белорецк – ты город мой,</a:t>
            </a:r>
            <a:br>
              <a:rPr lang="ru-RU" sz="2400" dirty="0">
                <a:latin typeface="+mn-lt"/>
              </a:rPr>
            </a:br>
            <a:r>
              <a:rPr lang="ru-RU" sz="2400" dirty="0">
                <a:latin typeface="+mn-lt"/>
              </a:rPr>
              <a:t>Без тебя я пропадаю.</a:t>
            </a:r>
            <a:br>
              <a:rPr lang="ru-RU" sz="2400" dirty="0">
                <a:latin typeface="+mn-lt"/>
              </a:rPr>
            </a:br>
            <a:r>
              <a:rPr lang="ru-RU" sz="2400" dirty="0">
                <a:latin typeface="+mn-lt"/>
              </a:rPr>
              <a:t>Как легко мне быть с тобой,</a:t>
            </a:r>
            <a:br>
              <a:rPr lang="ru-RU" sz="2400" dirty="0">
                <a:latin typeface="+mn-lt"/>
              </a:rPr>
            </a:br>
            <a:r>
              <a:rPr lang="ru-RU" sz="2400" dirty="0">
                <a:latin typeface="+mn-lt"/>
              </a:rPr>
              <a:t>А тебе – со мной, я знаю.</a:t>
            </a:r>
            <a:br>
              <a:rPr lang="ru-RU" sz="2400" dirty="0">
                <a:latin typeface="+mn-lt"/>
              </a:rPr>
            </a:br>
            <a:r>
              <a:rPr lang="ru-RU" sz="2400" dirty="0">
                <a:latin typeface="+mn-lt"/>
              </a:rPr>
              <a:t> </a:t>
            </a:r>
            <a:br>
              <a:rPr lang="ru-RU" sz="2400" dirty="0">
                <a:latin typeface="+mn-lt"/>
              </a:rPr>
            </a:br>
            <a:r>
              <a:rPr lang="ru-RU" sz="2400" dirty="0">
                <a:latin typeface="+mn-lt"/>
              </a:rPr>
              <a:t>Посижу в твоём саду,</a:t>
            </a:r>
            <a:br>
              <a:rPr lang="ru-RU" sz="2400" dirty="0">
                <a:latin typeface="+mn-lt"/>
              </a:rPr>
            </a:br>
            <a:r>
              <a:rPr lang="ru-RU" sz="2400" dirty="0">
                <a:latin typeface="+mn-lt"/>
              </a:rPr>
              <a:t>Помечтаю, потоскую,</a:t>
            </a:r>
            <a:br>
              <a:rPr lang="ru-RU" sz="2400" dirty="0">
                <a:latin typeface="+mn-lt"/>
              </a:rPr>
            </a:br>
            <a:r>
              <a:rPr lang="ru-RU" sz="2400" dirty="0">
                <a:latin typeface="+mn-lt"/>
              </a:rPr>
              <a:t>Без смущенья, на виду</a:t>
            </a:r>
            <a:br>
              <a:rPr lang="ru-RU" sz="2400" dirty="0">
                <a:latin typeface="+mn-lt"/>
              </a:rPr>
            </a:br>
            <a:r>
              <a:rPr lang="ru-RU" sz="2400" dirty="0">
                <a:latin typeface="+mn-lt"/>
              </a:rPr>
              <a:t>Клён зелёный поцелую</a:t>
            </a:r>
            <a:r>
              <a:rPr lang="ru-RU" sz="2400" dirty="0" smtClean="0">
                <a:latin typeface="+mn-lt"/>
              </a:rPr>
              <a:t>.</a:t>
            </a:r>
            <a:br>
              <a:rPr lang="ru-RU" sz="2400" dirty="0" smtClean="0">
                <a:latin typeface="+mn-lt"/>
              </a:rPr>
            </a:br>
            <a:r>
              <a:rPr lang="ru-RU" sz="2400" dirty="0">
                <a:latin typeface="+mn-lt"/>
              </a:rPr>
              <a:t/>
            </a:r>
            <a:br>
              <a:rPr lang="ru-RU" sz="2400" dirty="0">
                <a:latin typeface="+mn-lt"/>
              </a:rPr>
            </a:br>
            <a:r>
              <a:rPr lang="ru-RU" sz="2400" dirty="0" smtClean="0">
                <a:latin typeface="+mn-lt"/>
              </a:rPr>
              <a:t>                                                 Нина </a:t>
            </a:r>
            <a:r>
              <a:rPr lang="ru-RU" sz="2400" dirty="0">
                <a:latin typeface="+mn-lt"/>
              </a:rPr>
              <a:t>Тихонова</a:t>
            </a: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61" t="-1581" r="18162"/>
          <a:stretch/>
        </p:blipFill>
        <p:spPr>
          <a:xfrm>
            <a:off x="467544" y="764704"/>
            <a:ext cx="3961769" cy="51125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637821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17320">
        <p14:shred pattern="rectangle"/>
      </p:transition>
    </mc:Choice>
    <mc:Fallback>
      <p:transition spd="slow" advTm="1732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548680"/>
            <a:ext cx="8352928" cy="59122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5646787"/>
              </p:ext>
            </p:extLst>
          </p:nvPr>
        </p:nvGraphicFramePr>
        <p:xfrm>
          <a:off x="1403642" y="1340768"/>
          <a:ext cx="6120680" cy="4536507"/>
        </p:xfrm>
        <a:graphic>
          <a:graphicData uri="http://schemas.openxmlformats.org/drawingml/2006/table">
            <a:tbl>
              <a:tblPr firstRow="1" firstCol="1" bandRow="1"/>
              <a:tblGrid>
                <a:gridCol w="360040"/>
                <a:gridCol w="360040"/>
                <a:gridCol w="360040"/>
                <a:gridCol w="338083"/>
                <a:gridCol w="381997"/>
                <a:gridCol w="360040"/>
                <a:gridCol w="360040"/>
                <a:gridCol w="360040"/>
                <a:gridCol w="360040"/>
                <a:gridCol w="360040"/>
                <a:gridCol w="360040"/>
                <a:gridCol w="360040"/>
                <a:gridCol w="360040"/>
                <a:gridCol w="360040"/>
                <a:gridCol w="360040"/>
                <a:gridCol w="360040"/>
                <a:gridCol w="360040"/>
              </a:tblGrid>
              <a:tr h="35491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50" b="1">
                          <a:effectLst/>
                          <a:latin typeface="Arial"/>
                          <a:ea typeface="Times New Roman"/>
                        </a:rPr>
                        <a:t>2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6462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Arial"/>
                          <a:ea typeface="Times New Roman"/>
                        </a:rPr>
                        <a:t>М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6462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50" b="1">
                          <a:effectLst/>
                          <a:latin typeface="Arial"/>
                          <a:ea typeface="Times New Roman"/>
                        </a:rPr>
                        <a:t>6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Arial"/>
                          <a:ea typeface="Times New Roman"/>
                        </a:rPr>
                        <a:t>а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  <a:latin typeface="Arial"/>
                          <a:ea typeface="Times New Roman"/>
                        </a:rPr>
                        <a:t>1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  <a:latin typeface="Arial"/>
                          <a:ea typeface="Times New Roman"/>
                        </a:rPr>
                        <a:t>5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  <a:latin typeface="Arial"/>
                          <a:ea typeface="Times New Roman"/>
                        </a:rPr>
                        <a:t>4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462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Arial"/>
                          <a:ea typeface="Times New Roman"/>
                        </a:rPr>
                        <a:t>л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  <a:latin typeface="Arial"/>
                          <a:ea typeface="Times New Roman"/>
                        </a:rPr>
                        <a:t>7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Arial"/>
                          <a:ea typeface="Times New Roman"/>
                        </a:rPr>
                        <a:t>Б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Arial"/>
                          <a:ea typeface="Times New Roman"/>
                        </a:rPr>
                        <a:t>Л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Arial"/>
                          <a:ea typeface="Times New Roman"/>
                        </a:rPr>
                        <a:t>р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46462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Arial"/>
                          <a:ea typeface="Times New Roman"/>
                        </a:rPr>
                        <a:t>и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Arial"/>
                          <a:ea typeface="Times New Roman"/>
                        </a:rPr>
                        <a:t>е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Arial"/>
                          <a:ea typeface="Times New Roman"/>
                        </a:rPr>
                        <a:t>е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Arial"/>
                          <a:ea typeface="Times New Roman"/>
                        </a:rPr>
                        <a:t>у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46462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Arial"/>
                          <a:ea typeface="Times New Roman"/>
                        </a:rPr>
                        <a:t>н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Arial"/>
                          <a:ea typeface="Times New Roman"/>
                        </a:rPr>
                        <a:t>л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Arial"/>
                          <a:ea typeface="Times New Roman"/>
                        </a:rPr>
                        <a:t>н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Arial"/>
                          <a:ea typeface="Times New Roman"/>
                        </a:rPr>
                        <a:t>д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6462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50" b="1">
                          <a:effectLst/>
                          <a:latin typeface="Arial"/>
                          <a:ea typeface="Times New Roman"/>
                        </a:rPr>
                        <a:t>3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Arial"/>
                          <a:ea typeface="Times New Roman"/>
                        </a:rPr>
                        <a:t>с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Arial"/>
                          <a:ea typeface="Times New Roman"/>
                        </a:rPr>
                        <a:t>о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Arial"/>
                          <a:ea typeface="Times New Roman"/>
                        </a:rPr>
                        <a:t>с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Arial"/>
                          <a:ea typeface="Times New Roman"/>
                        </a:rPr>
                        <a:t>н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Arial"/>
                          <a:ea typeface="Times New Roman"/>
                        </a:rPr>
                        <a:t>а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Arial"/>
                          <a:ea typeface="Times New Roman"/>
                        </a:rPr>
                        <a:t>и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Arial"/>
                          <a:ea typeface="Times New Roman"/>
                        </a:rPr>
                        <a:t>а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6462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Arial"/>
                          <a:ea typeface="Times New Roman"/>
                        </a:rPr>
                        <a:t>в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Arial"/>
                          <a:ea typeface="Times New Roman"/>
                        </a:rPr>
                        <a:t>я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Arial"/>
                          <a:ea typeface="Times New Roman"/>
                        </a:rPr>
                        <a:t>н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6462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Arial"/>
                          <a:ea typeface="Times New Roman"/>
                        </a:rPr>
                        <a:t>а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Arial"/>
                          <a:ea typeface="Times New Roman"/>
                        </a:rPr>
                        <a:t>а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6462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Arial"/>
                          <a:ea typeface="Times New Roman"/>
                        </a:rPr>
                        <a:t>я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5" y="4725144"/>
            <a:ext cx="1907496" cy="1431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8962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12121">
        <p:dissolve/>
      </p:transition>
    </mc:Choice>
    <mc:Fallback>
      <p:transition spd="slow" advTm="12121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3826768" cy="2508888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6.Талантливая поэтесса, романтик и тонкий лирик, её стихи стали визитной карточкой города Белорецк.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476672"/>
            <a:ext cx="4032447" cy="58326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4365104"/>
            <a:ext cx="1762125" cy="2038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7477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12243">
        <p14:prism isContent="1" isInverted="1"/>
      </p:transition>
    </mc:Choice>
    <mc:Fallback>
      <p:transition spd="slow" advTm="1224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97" t="7324" r="13773" b="1895"/>
          <a:stretch/>
        </p:blipFill>
        <p:spPr>
          <a:xfrm>
            <a:off x="323528" y="2325798"/>
            <a:ext cx="4104456" cy="34794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8956699"/>
              </p:ext>
            </p:extLst>
          </p:nvPr>
        </p:nvGraphicFramePr>
        <p:xfrm>
          <a:off x="2915816" y="620688"/>
          <a:ext cx="5832649" cy="4176468"/>
        </p:xfrm>
        <a:graphic>
          <a:graphicData uri="http://schemas.openxmlformats.org/drawingml/2006/table">
            <a:tbl>
              <a:tblPr firstRow="1" firstCol="1" bandRow="1"/>
              <a:tblGrid>
                <a:gridCol w="343097"/>
                <a:gridCol w="343097"/>
                <a:gridCol w="343097"/>
                <a:gridCol w="343097"/>
                <a:gridCol w="343097"/>
                <a:gridCol w="343097"/>
                <a:gridCol w="343097"/>
                <a:gridCol w="343097"/>
                <a:gridCol w="343097"/>
                <a:gridCol w="343097"/>
                <a:gridCol w="343097"/>
                <a:gridCol w="343097"/>
                <a:gridCol w="343097"/>
                <a:gridCol w="343097"/>
                <a:gridCol w="343097"/>
                <a:gridCol w="343097"/>
                <a:gridCol w="343097"/>
              </a:tblGrid>
              <a:tr h="85774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50" b="1">
                          <a:effectLst/>
                          <a:latin typeface="Arial"/>
                          <a:ea typeface="Times New Roman"/>
                        </a:rPr>
                        <a:t>2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6874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Arial"/>
                          <a:ea typeface="Times New Roman"/>
                        </a:rPr>
                        <a:t>М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6874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50" b="1">
                          <a:effectLst/>
                          <a:latin typeface="Arial"/>
                          <a:ea typeface="Times New Roman"/>
                        </a:rPr>
                        <a:t>6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Arial"/>
                          <a:ea typeface="Times New Roman"/>
                        </a:rPr>
                        <a:t> З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Arial"/>
                          <a:ea typeface="Times New Roman"/>
                        </a:rPr>
                        <a:t> и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Arial"/>
                          <a:ea typeface="Times New Roman"/>
                        </a:rPr>
                        <a:t>м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Arial"/>
                          <a:ea typeface="Times New Roman"/>
                        </a:rPr>
                        <a:t>и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Arial"/>
                          <a:ea typeface="Times New Roman"/>
                        </a:rPr>
                        <a:t>н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Arial"/>
                          <a:ea typeface="Times New Roman"/>
                        </a:rPr>
                        <a:t>а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  <a:latin typeface="Arial"/>
                          <a:ea typeface="Times New Roman"/>
                        </a:rPr>
                        <a:t>1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  <a:latin typeface="Arial"/>
                          <a:ea typeface="Times New Roman"/>
                        </a:rPr>
                        <a:t>5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  <a:latin typeface="Arial"/>
                          <a:ea typeface="Times New Roman"/>
                        </a:rPr>
                        <a:t>4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874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Arial"/>
                          <a:ea typeface="Times New Roman"/>
                        </a:rPr>
                        <a:t>л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  <a:latin typeface="Arial"/>
                          <a:ea typeface="Times New Roman"/>
                        </a:rPr>
                        <a:t>7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Arial"/>
                          <a:ea typeface="Times New Roman"/>
                        </a:rPr>
                        <a:t>Б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Arial"/>
                          <a:ea typeface="Times New Roman"/>
                        </a:rPr>
                        <a:t>Л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Arial"/>
                          <a:ea typeface="Times New Roman"/>
                        </a:rPr>
                        <a:t>р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36874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Arial"/>
                          <a:ea typeface="Times New Roman"/>
                        </a:rPr>
                        <a:t>и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Arial"/>
                          <a:ea typeface="Times New Roman"/>
                        </a:rPr>
                        <a:t>е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Arial"/>
                          <a:ea typeface="Times New Roman"/>
                        </a:rPr>
                        <a:t>е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Arial"/>
                          <a:ea typeface="Times New Roman"/>
                        </a:rPr>
                        <a:t>у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36874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Arial"/>
                          <a:ea typeface="Times New Roman"/>
                        </a:rPr>
                        <a:t>н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Arial"/>
                          <a:ea typeface="Times New Roman"/>
                        </a:rPr>
                        <a:t>л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Arial"/>
                          <a:ea typeface="Times New Roman"/>
                        </a:rPr>
                        <a:t>н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Arial"/>
                          <a:ea typeface="Times New Roman"/>
                        </a:rPr>
                        <a:t>д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6874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50" b="1">
                          <a:effectLst/>
                          <a:latin typeface="Arial"/>
                          <a:ea typeface="Times New Roman"/>
                        </a:rPr>
                        <a:t>3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Arial"/>
                          <a:ea typeface="Times New Roman"/>
                        </a:rPr>
                        <a:t>с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Arial"/>
                          <a:ea typeface="Times New Roman"/>
                        </a:rPr>
                        <a:t>о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Arial"/>
                          <a:ea typeface="Times New Roman"/>
                        </a:rPr>
                        <a:t>с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Arial"/>
                          <a:ea typeface="Times New Roman"/>
                        </a:rPr>
                        <a:t>н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Arial"/>
                          <a:ea typeface="Times New Roman"/>
                        </a:rPr>
                        <a:t>а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Arial"/>
                          <a:ea typeface="Times New Roman"/>
                        </a:rPr>
                        <a:t>и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Arial"/>
                          <a:ea typeface="Times New Roman"/>
                        </a:rPr>
                        <a:t>а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6874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Arial"/>
                          <a:ea typeface="Times New Roman"/>
                        </a:rPr>
                        <a:t>в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Arial"/>
                          <a:ea typeface="Times New Roman"/>
                        </a:rPr>
                        <a:t>я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Arial"/>
                          <a:ea typeface="Times New Roman"/>
                        </a:rPr>
                        <a:t>н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6874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Arial"/>
                          <a:ea typeface="Times New Roman"/>
                        </a:rPr>
                        <a:t>а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Arial"/>
                          <a:ea typeface="Times New Roman"/>
                        </a:rPr>
                        <a:t>а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6874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Arial"/>
                          <a:ea typeface="Times New Roman"/>
                        </a:rPr>
                        <a:t>я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4797152"/>
            <a:ext cx="2483768" cy="1863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3390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9696">
        <p:dissolve/>
      </p:transition>
    </mc:Choice>
    <mc:Fallback>
      <p:transition spd="slow" advTm="9696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7. В пустые клеточки впишите название нашего города.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2060848"/>
            <a:ext cx="5904656" cy="4392737"/>
          </a:xfrm>
        </p:spPr>
      </p:pic>
    </p:spTree>
    <p:extLst>
      <p:ext uri="{BB962C8B-B14F-4D97-AF65-F5344CB8AC3E}">
        <p14:creationId xmlns:p14="http://schemas.microsoft.com/office/powerpoint/2010/main" val="26337336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713">
        <p14:prism isContent="1"/>
      </p:transition>
    </mc:Choice>
    <mc:Fallback>
      <p:transition spd="slow" advTm="971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Выноска-облако 6"/>
          <p:cNvSpPr/>
          <p:nvPr/>
        </p:nvSpPr>
        <p:spPr>
          <a:xfrm flipH="1">
            <a:off x="107504" y="2204864"/>
            <a:ext cx="2376264" cy="1440160"/>
          </a:xfrm>
          <a:prstGeom prst="cloudCallou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7795" y="2060848"/>
            <a:ext cx="2013012" cy="1143000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 справились </a:t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заданием!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78209250"/>
              </p:ext>
            </p:extLst>
          </p:nvPr>
        </p:nvGraphicFramePr>
        <p:xfrm>
          <a:off x="1907704" y="-315416"/>
          <a:ext cx="6840762" cy="4703997"/>
        </p:xfrm>
        <a:graphic>
          <a:graphicData uri="http://schemas.openxmlformats.org/drawingml/2006/table">
            <a:tbl>
              <a:tblPr firstRow="1" firstCol="1" bandRow="1"/>
              <a:tblGrid>
                <a:gridCol w="495708"/>
                <a:gridCol w="396566"/>
                <a:gridCol w="396566"/>
                <a:gridCol w="396566"/>
                <a:gridCol w="457853"/>
                <a:gridCol w="377017"/>
                <a:gridCol w="354826"/>
                <a:gridCol w="396566"/>
                <a:gridCol w="396566"/>
                <a:gridCol w="396566"/>
                <a:gridCol w="396566"/>
                <a:gridCol w="396566"/>
                <a:gridCol w="396566"/>
                <a:gridCol w="396566"/>
                <a:gridCol w="396566"/>
                <a:gridCol w="396566"/>
                <a:gridCol w="396566"/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2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7525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М</a:t>
                      </a:r>
                      <a:endParaRPr lang="ru-RU" sz="28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7525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Arial"/>
                          <a:ea typeface="Times New Roman"/>
                        </a:rPr>
                        <a:t>6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З</a:t>
                      </a:r>
                      <a:endParaRPr lang="ru-RU" sz="28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и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м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и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н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а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5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4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525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л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7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Б</a:t>
                      </a:r>
                      <a:endParaRPr lang="ru-RU" sz="28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е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Л</a:t>
                      </a:r>
                      <a:endParaRPr lang="ru-RU" sz="28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о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р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е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ц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к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47525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и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е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е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у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47525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н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л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н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д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7525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3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с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о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с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н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а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и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а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7525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в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я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н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7525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а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а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7525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я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795" y="3933056"/>
            <a:ext cx="4026024" cy="273005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76256" y="4624759"/>
            <a:ext cx="1762125" cy="2038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7947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11995">
        <p14:ripple/>
      </p:transition>
    </mc:Choice>
    <mc:Fallback>
      <p:transition spd="slow" advTm="1199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04664"/>
            <a:ext cx="8568952" cy="57575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611560" y="836712"/>
            <a:ext cx="774333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Белорецк, с юбилеем!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131840" y="3789040"/>
            <a:ext cx="2608045" cy="276998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1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255</a:t>
            </a:r>
          </a:p>
          <a:p>
            <a:pPr algn="ctr"/>
            <a:endParaRPr lang="ru-RU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479589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11950">
        <p14:prism dir="u" isContent="1" isInverted="1"/>
      </p:transition>
    </mc:Choice>
    <mc:Fallback>
      <p:transition spd="slow" advTm="1195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437526"/>
            <a:ext cx="8496944" cy="511256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7488832" cy="1484784"/>
          </a:xfrm>
        </p:spPr>
        <p:txBody>
          <a:bodyPr>
            <a:noAutofit/>
          </a:bodyPr>
          <a:lstStyle/>
          <a:p>
            <a:pPr algn="ctr"/>
            <a:r>
              <a:rPr lang="ru-RU" sz="3000" dirty="0" smtClean="0"/>
              <a:t/>
            </a:r>
            <a:br>
              <a:rPr lang="ru-RU" sz="3000" dirty="0" smtClean="0"/>
            </a:br>
            <a:r>
              <a:rPr lang="ru-RU" sz="3000" dirty="0" smtClean="0"/>
              <a:t/>
            </a:r>
            <a:br>
              <a:rPr lang="ru-RU" sz="3000" dirty="0" smtClean="0"/>
            </a:br>
            <a:r>
              <a:rPr lang="ru-RU" sz="3000" dirty="0"/>
              <a:t/>
            </a:r>
            <a:br>
              <a:rPr lang="ru-RU" sz="3000" dirty="0"/>
            </a:br>
            <a:r>
              <a:rPr lang="ru-RU" sz="3000" dirty="0" smtClean="0"/>
              <a:t>В </a:t>
            </a:r>
            <a:r>
              <a:rPr lang="ru-RU" sz="3000" dirty="0"/>
              <a:t>2017 году наш город Белорецк празднует свой юбилей, 255 лет со дня основания города</a:t>
            </a:r>
            <a:r>
              <a:rPr lang="ru-RU" sz="3000" dirty="0" smtClean="0"/>
              <a:t>.</a:t>
            </a:r>
            <a:endParaRPr lang="ru-RU" sz="3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30640"/>
            <a:ext cx="1115616" cy="1310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982026"/>
      </p:ext>
    </p:extLst>
  </p:cSld>
  <p:clrMapOvr>
    <a:masterClrMapping/>
  </p:clrMapOvr>
  <p:transition spd="slow" advTm="10761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Выноска-облако 6"/>
          <p:cNvSpPr/>
          <p:nvPr/>
        </p:nvSpPr>
        <p:spPr>
          <a:xfrm>
            <a:off x="1259632" y="116632"/>
            <a:ext cx="7668344" cy="1705420"/>
          </a:xfrm>
          <a:prstGeom prst="cloudCallou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116632"/>
            <a:ext cx="7602048" cy="1368152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-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Ребята, давайте посмотрим, как изменился наш город Белорецк за эти годы?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654193"/>
            <a:ext cx="1762125" cy="2038350"/>
          </a:xfrm>
        </p:spPr>
      </p:pic>
      <p:sp>
        <p:nvSpPr>
          <p:cNvPr id="5" name="Прямоугольник 4"/>
          <p:cNvSpPr/>
          <p:nvPr/>
        </p:nvSpPr>
        <p:spPr>
          <a:xfrm>
            <a:off x="1512218" y="1916832"/>
            <a:ext cx="661016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9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1762-2017</a:t>
            </a:r>
            <a:endParaRPr lang="ru-RU" sz="9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3429000"/>
            <a:ext cx="5796136" cy="3031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8868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11190">
        <p:circle/>
      </p:transition>
    </mc:Choice>
    <mc:Fallback>
      <p:transition spd="slow" advTm="1119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                       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628800"/>
            <a:ext cx="3212516" cy="441049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776" y="1532031"/>
            <a:ext cx="3420672" cy="441049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Выноска-облако 7"/>
          <p:cNvSpPr/>
          <p:nvPr/>
        </p:nvSpPr>
        <p:spPr>
          <a:xfrm>
            <a:off x="2375756" y="116632"/>
            <a:ext cx="4968552" cy="1224136"/>
          </a:xfrm>
          <a:prstGeom prst="cloudCallou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Название?</a:t>
            </a:r>
            <a:endParaRPr lang="ru-RU" sz="36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24328" y="5085184"/>
            <a:ext cx="1508620" cy="1643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535886"/>
      </p:ext>
    </p:extLst>
  </p:cSld>
  <p:clrMapOvr>
    <a:masterClrMapping/>
  </p:clrMapOvr>
  <p:transition spd="slow" advTm="11675">
    <p:cover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Выноска-облако 6"/>
          <p:cNvSpPr/>
          <p:nvPr/>
        </p:nvSpPr>
        <p:spPr>
          <a:xfrm>
            <a:off x="3127123" y="260649"/>
            <a:ext cx="4320480" cy="792087"/>
          </a:xfrm>
          <a:prstGeom prst="cloudCallou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79912" y="274638"/>
            <a:ext cx="5153776" cy="634082"/>
          </a:xfrm>
        </p:spPr>
        <p:txBody>
          <a:bodyPr>
            <a:normAutofit/>
          </a:bodyPr>
          <a:lstStyle/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Название?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268760"/>
            <a:ext cx="5037880" cy="33123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3370755"/>
            <a:ext cx="5010417" cy="31545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111" y="4653136"/>
            <a:ext cx="1762125" cy="2038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8839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12063">
        <p:dissolve/>
      </p:transition>
    </mc:Choice>
    <mc:Fallback>
      <p:transition spd="slow" advTm="12063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7" y="156691"/>
            <a:ext cx="4359275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95252" y="-23742"/>
            <a:ext cx="2736304" cy="792088"/>
          </a:xfrm>
        </p:spPr>
        <p:txBody>
          <a:bodyPr>
            <a:normAutofit/>
          </a:bodyPr>
          <a:lstStyle/>
          <a:p>
            <a:pPr algn="ctr"/>
            <a:r>
              <a:rPr lang="ru-RU" sz="3600" dirty="0"/>
              <a:t>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Название? 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268760"/>
            <a:ext cx="4355724" cy="302433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3380330"/>
            <a:ext cx="4787918" cy="319350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353" y="4857262"/>
            <a:ext cx="1512168" cy="1749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9139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11961">
        <p14:prism isInverted="1"/>
      </p:transition>
    </mc:Choice>
    <mc:Fallback>
      <p:transition spd="slow" advTm="1196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Выноска-облако 6"/>
          <p:cNvSpPr/>
          <p:nvPr/>
        </p:nvSpPr>
        <p:spPr>
          <a:xfrm>
            <a:off x="2267744" y="404664"/>
            <a:ext cx="5328592" cy="792088"/>
          </a:xfrm>
          <a:prstGeom prst="cloudCallou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9" y="476672"/>
            <a:ext cx="5381686" cy="72008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                      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Название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3284984"/>
            <a:ext cx="5017515" cy="320563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974" y="1412776"/>
            <a:ext cx="4661606" cy="295232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5157191"/>
            <a:ext cx="1368152" cy="1582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5400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325">
        <p14:doors dir="vert"/>
      </p:transition>
    </mc:Choice>
    <mc:Fallback>
      <p:transition spd="slow" advTm="1232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88024" y="3717032"/>
            <a:ext cx="3754760" cy="2088232"/>
          </a:xfrm>
        </p:spPr>
        <p:txBody>
          <a:bodyPr>
            <a:noAutofit/>
          </a:bodyPr>
          <a:lstStyle/>
          <a:p>
            <a:r>
              <a:rPr lang="ru-RU" sz="2400" b="1" dirty="0">
                <a:latin typeface="+mn-lt"/>
              </a:rPr>
              <a:t>Едет, едет паровоз</a:t>
            </a:r>
            <a:br>
              <a:rPr lang="ru-RU" sz="2400" b="1" dirty="0">
                <a:latin typeface="+mn-lt"/>
              </a:rPr>
            </a:br>
            <a:r>
              <a:rPr lang="ru-RU" sz="2400" b="1" dirty="0">
                <a:latin typeface="+mn-lt"/>
              </a:rPr>
              <a:t>Слышен громкий стук колёс</a:t>
            </a:r>
            <a:br>
              <a:rPr lang="ru-RU" sz="2400" b="1" dirty="0">
                <a:latin typeface="+mn-lt"/>
              </a:rPr>
            </a:br>
            <a:r>
              <a:rPr lang="ru-RU" sz="2400" b="1" dirty="0">
                <a:latin typeface="+mn-lt"/>
              </a:rPr>
              <a:t>Паровоз гудит, гудит</a:t>
            </a:r>
            <a:br>
              <a:rPr lang="ru-RU" sz="2400" b="1" dirty="0">
                <a:latin typeface="+mn-lt"/>
              </a:rPr>
            </a:br>
            <a:r>
              <a:rPr lang="ru-RU" sz="2400" b="1" dirty="0">
                <a:latin typeface="+mn-lt"/>
              </a:rPr>
              <a:t>И стрелой вперёд летит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332656"/>
            <a:ext cx="4824536" cy="29973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429000"/>
            <a:ext cx="4536504" cy="3024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850432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2255">
        <p:fade/>
      </p:transition>
    </mc:Choice>
    <mc:Fallback>
      <p:transition spd="med" advTm="1225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546</TotalTime>
  <Words>369</Words>
  <Application>Microsoft Office PowerPoint</Application>
  <PresentationFormat>Экран (4:3)</PresentationFormat>
  <Paragraphs>1400</Paragraphs>
  <Slides>25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Поток</vt:lpstr>
      <vt:lpstr>Выполнили: Садыкова Е.Н.,                             Борисова С.В.</vt:lpstr>
      <vt:lpstr>Знала сёла, города, Шар земной со мной кружился… Белорецк же навсегда В моём сердце поселился.   Белорецк – ты город мой, Без тебя я пропадаю. Как легко мне быть с тобой, А тебе – со мной, я знаю.   Посижу в твоём саду, Помечтаю, потоскую, Без смущенья, на виду Клён зелёный поцелую.                                                   Нина Тихонова</vt:lpstr>
      <vt:lpstr>   В 2017 году наш город Белорецк празднует свой юбилей, 255 лет со дня основания города.</vt:lpstr>
      <vt:lpstr>  -Ребята, давайте посмотрим, как изменился наш город Белорецк за эти годы?</vt:lpstr>
      <vt:lpstr>                       </vt:lpstr>
      <vt:lpstr>   Название?</vt:lpstr>
      <vt:lpstr> Название?  </vt:lpstr>
      <vt:lpstr>                       Название?</vt:lpstr>
      <vt:lpstr>Едет, едет паровоз Слышен громкий стук колёс Паровоз гудит, гудит И стрелой вперёд летит</vt:lpstr>
      <vt:lpstr>Ребята, предлагаем  вам разгадать кроссворд</vt:lpstr>
      <vt:lpstr>1.Эта река дала название нашему городу. </vt:lpstr>
      <vt:lpstr> </vt:lpstr>
      <vt:lpstr>2.Эта гора имеет три скалистые вершины. Название дано за обилие ягод, часто растущих на каменистых склонах.</vt:lpstr>
      <vt:lpstr>Презентация PowerPoint</vt:lpstr>
      <vt:lpstr>3.Это дерево является хорошим строительным материалом и растет во всем Белорецком районе</vt:lpstr>
      <vt:lpstr>Презентация PowerPoint</vt:lpstr>
      <vt:lpstr>4.Какое полезное ископаемое добывали в Белорецком районе?</vt:lpstr>
      <vt:lpstr>Презентация PowerPoint</vt:lpstr>
      <vt:lpstr>5. Первоначально эта улица называлась «Тирлянская».Одна из старейших улиц города Белорецка?</vt:lpstr>
      <vt:lpstr>Презентация PowerPoint</vt:lpstr>
      <vt:lpstr>6.Талантливая поэтесса, романтик и тонкий лирик, её стихи стали визитной карточкой города Белорецк.</vt:lpstr>
      <vt:lpstr>Презентация PowerPoint</vt:lpstr>
      <vt:lpstr>7. В пустые клеточки впишите название нашего города.</vt:lpstr>
      <vt:lpstr>Вы справились  с заданием!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Выполнили: Садыкова Е.Н.,                           Борисова С.В.</dc:title>
  <dc:creator>1</dc:creator>
  <cp:lastModifiedBy>1</cp:lastModifiedBy>
  <cp:revision>42</cp:revision>
  <dcterms:created xsi:type="dcterms:W3CDTF">2017-02-26T11:26:54Z</dcterms:created>
  <dcterms:modified xsi:type="dcterms:W3CDTF">2017-03-12T13:13:56Z</dcterms:modified>
</cp:coreProperties>
</file>