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1" r:id="rId3"/>
    <p:sldId id="257" r:id="rId4"/>
    <p:sldId id="288" r:id="rId5"/>
    <p:sldId id="289" r:id="rId6"/>
    <p:sldId id="285" r:id="rId7"/>
    <p:sldId id="261" r:id="rId8"/>
    <p:sldId id="286" r:id="rId9"/>
    <p:sldId id="264" r:id="rId10"/>
    <p:sldId id="290" r:id="rId11"/>
    <p:sldId id="277" r:id="rId12"/>
    <p:sldId id="270" r:id="rId13"/>
    <p:sldId id="291" r:id="rId14"/>
    <p:sldId id="292" r:id="rId15"/>
    <p:sldId id="293" r:id="rId16"/>
    <p:sldId id="295" r:id="rId17"/>
    <p:sldId id="294" r:id="rId18"/>
    <p:sldId id="282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273" r:id="rId34"/>
    <p:sldId id="312" r:id="rId35"/>
    <p:sldId id="313" r:id="rId36"/>
    <p:sldId id="314" r:id="rId37"/>
    <p:sldId id="315" r:id="rId38"/>
    <p:sldId id="316" r:id="rId39"/>
    <p:sldId id="275" r:id="rId40"/>
    <p:sldId id="276" r:id="rId41"/>
    <p:sldId id="31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Какое значение вы придаёте реликвиям? Как они хранятся?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Бережно - 92%.</c:v>
                </c:pt>
                <c:pt idx="1">
                  <c:v>Не знают - 8%.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8.0000000000000085E-2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51AF-BB7C-4DED-B938-A3FEB537763B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354D-12F1-40EA-8012-5BAC186E1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9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1F79-69D4-4856-831E-D2D3B1199D0B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3BDAC-281A-43EC-B7EE-252C2D133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BDAC-281A-43EC-B7EE-252C2D133FE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Семейные реликвии Великой Отечественной войны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643866" cy="40719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Проектно-исследовательская работа.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Выполнили:</a:t>
            </a:r>
          </a:p>
          <a:p>
            <a:r>
              <a:rPr lang="ru-RU" sz="1600" dirty="0" smtClean="0"/>
              <a:t>Учащиеся </a:t>
            </a:r>
            <a:r>
              <a:rPr lang="ru-RU" sz="1600" dirty="0"/>
              <a:t>9</a:t>
            </a:r>
            <a:r>
              <a:rPr lang="en-US" sz="1600" dirty="0" smtClean="0"/>
              <a:t> </a:t>
            </a:r>
            <a:r>
              <a:rPr lang="ru-RU" sz="1600" dirty="0" smtClean="0"/>
              <a:t>класса</a:t>
            </a:r>
            <a:endParaRPr lang="ru-RU" sz="1600" dirty="0" smtClean="0"/>
          </a:p>
          <a:p>
            <a:r>
              <a:rPr lang="ru-RU" sz="1600" dirty="0" smtClean="0"/>
              <a:t>МКОУ «</a:t>
            </a:r>
            <a:r>
              <a:rPr lang="ru-RU" sz="1600" dirty="0" err="1" smtClean="0"/>
              <a:t>Лятошинская</a:t>
            </a:r>
            <a:r>
              <a:rPr lang="ru-RU" sz="1600" dirty="0" smtClean="0"/>
              <a:t> СШ»</a:t>
            </a:r>
            <a:r>
              <a:rPr lang="en-US" sz="1600" dirty="0" smtClean="0"/>
              <a:t>   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2000" dirty="0" err="1" smtClean="0"/>
              <a:t>Такшаитова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Зульфия</a:t>
            </a:r>
            <a:endParaRPr lang="ru-RU" sz="2000" dirty="0"/>
          </a:p>
        </p:txBody>
      </p:sp>
      <p:pic>
        <p:nvPicPr>
          <p:cNvPr id="1027" name="Picture 3" descr="C:\Users\природоман\Desktop\ЖЕЛТУХИНА\IMG_20150212_144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414340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2462242" cy="350793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Письмо </a:t>
            </a:r>
            <a:r>
              <a:rPr lang="ru-RU" sz="1600" dirty="0" err="1" smtClean="0"/>
              <a:t>Нейшлотова</a:t>
            </a:r>
            <a:r>
              <a:rPr lang="ru-RU" sz="1600" dirty="0" smtClean="0"/>
              <a:t> Н. К. с фронта матери </a:t>
            </a:r>
            <a:r>
              <a:rPr lang="ru-RU" sz="1600" dirty="0" err="1" smtClean="0"/>
              <a:t>Нейшлотовой</a:t>
            </a:r>
            <a:r>
              <a:rPr lang="ru-RU" sz="1600" dirty="0" smtClean="0"/>
              <a:t> Марии Максимовне.</a:t>
            </a:r>
            <a:endParaRPr lang="ru-RU" sz="1600" dirty="0"/>
          </a:p>
        </p:txBody>
      </p:sp>
      <p:pic>
        <p:nvPicPr>
          <p:cNvPr id="35842" name="Picture 2" descr="C:\Users\природоман\Desktop\ЖЕЛТУХИНА\IMG_20150212_1445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3699143" y="1376154"/>
            <a:ext cx="4148511" cy="353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2714644" cy="4786346"/>
          </a:xfrm>
        </p:spPr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Извещение, полученное </a:t>
            </a:r>
            <a:r>
              <a:rPr lang="ru-RU" sz="1600" dirty="0" err="1" smtClean="0"/>
              <a:t>Нейшлотовой</a:t>
            </a:r>
            <a:r>
              <a:rPr lang="ru-RU" sz="1600" dirty="0" smtClean="0"/>
              <a:t> Марией Максимовной о гибели ее сына, гвардии-лейтенанта </a:t>
            </a:r>
            <a:r>
              <a:rPr lang="ru-RU" sz="1600" dirty="0" err="1" smtClean="0"/>
              <a:t>Нейшлотова</a:t>
            </a:r>
            <a:r>
              <a:rPr lang="ru-RU" sz="1600" dirty="0" smtClean="0"/>
              <a:t> Николая Константиновича.</a:t>
            </a:r>
            <a:endParaRPr lang="ru-RU" sz="1600" dirty="0"/>
          </a:p>
        </p:txBody>
      </p:sp>
      <p:pic>
        <p:nvPicPr>
          <p:cNvPr id="17409" name="Picture 1" descr="C:\Users\природоман\Desktop\ЖЕЛТУХИНА\IMG_20150212_145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3624806" y="1366484"/>
            <a:ext cx="4548112" cy="345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3000404" cy="510541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sz="1600" dirty="0" smtClean="0"/>
          </a:p>
          <a:p>
            <a:r>
              <a:rPr lang="ru-RU" sz="1600" dirty="0" smtClean="0"/>
              <a:t>Командир части </a:t>
            </a:r>
            <a:r>
              <a:rPr lang="ru-RU" sz="1600" dirty="0" err="1" smtClean="0"/>
              <a:t>гвардии-майор</a:t>
            </a:r>
            <a:r>
              <a:rPr lang="ru-RU" sz="1600" dirty="0" smtClean="0"/>
              <a:t> Кульков пишет матери  </a:t>
            </a:r>
            <a:r>
              <a:rPr lang="ru-RU" sz="1600" dirty="0" err="1" smtClean="0"/>
              <a:t>Нейшлотова</a:t>
            </a:r>
            <a:r>
              <a:rPr lang="ru-RU" sz="1600" dirty="0" smtClean="0"/>
              <a:t> Н. К. о том, что ее сын героически сражался с фашистами и погиб при выполнении боевого задания 28 августа 1942 года и клянется отомстить за погибшего Николая, за всех матерей и сестер, кто потерял своих близких на полях сражений. 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786182" y="1071546"/>
            <a:ext cx="4900618" cy="45005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5" name="Picture 1" descr="C:\Users\природоман\Desktop\ЖЕЛТУХИНА\IMG_20150212_145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214422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Ермак Федор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Миронович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357586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Артиллерист, минометчик, разведчик, начальник штаба дивизии. В армии служил с 1939 по 1954 годы. Прошел всю войну. Трижды был ранен, дважды контужен. Награжден 16 орденами и медалями. Закончил войну в звании майора. В 1954 году вышел в отставку, работал в милиции. Умер в 1975 году.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 descr="C:\Users\природоман\Desktop\ВОВ\IMG_20150403_141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55917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143272" cy="45720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Ермак Ф. М. награжден      Медалью «За отвагу», </a:t>
            </a:r>
          </a:p>
          <a:p>
            <a:r>
              <a:rPr lang="ru-RU" sz="1600" dirty="0" smtClean="0"/>
              <a:t>Орденом Отечественной  войны второй степени, </a:t>
            </a:r>
          </a:p>
          <a:p>
            <a:r>
              <a:rPr lang="ru-RU" sz="1600" dirty="0" smtClean="0"/>
              <a:t>Орденом Красной Звезды,</a:t>
            </a:r>
          </a:p>
          <a:p>
            <a:r>
              <a:rPr lang="ru-RU" sz="1600" dirty="0" smtClean="0"/>
              <a:t>Орденом Красного Знамени, </a:t>
            </a:r>
          </a:p>
          <a:p>
            <a:r>
              <a:rPr lang="ru-RU" sz="1600" dirty="0" smtClean="0"/>
              <a:t>Медалью «За Боевые Заслуги»</a:t>
            </a:r>
            <a:endParaRPr lang="ru-RU" sz="1600" dirty="0"/>
          </a:p>
        </p:txBody>
      </p:sp>
      <p:pic>
        <p:nvPicPr>
          <p:cNvPr id="37890" name="Picture 2" descr="C:\Users\природоман\Desktop\ЖЕЛТУХИНА\IMG_20150212_145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357298"/>
            <a:ext cx="2500330" cy="2428892"/>
          </a:xfrm>
          <a:prstGeom prst="rect">
            <a:avLst/>
          </a:prstGeom>
          <a:noFill/>
        </p:spPr>
      </p:pic>
      <p:pic>
        <p:nvPicPr>
          <p:cNvPr id="37892" name="Picture 4" descr="C:\Users\природоман\Desktop\ЖЕЛТУХИНА\IMG_20150212_150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143380"/>
            <a:ext cx="2643206" cy="2391472"/>
          </a:xfrm>
          <a:prstGeom prst="rect">
            <a:avLst/>
          </a:prstGeom>
          <a:noFill/>
        </p:spPr>
      </p:pic>
      <p:pic>
        <p:nvPicPr>
          <p:cNvPr id="37893" name="Picture 5" descr="C:\Users\природоман\Desktop\ЖЕЛТУХИНА\IMG_20150212_1501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928670"/>
            <a:ext cx="219073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571768" cy="121444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Ермака Ф. М.: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43050"/>
            <a:ext cx="3671886" cy="235745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память 250-летия Ленинграда.</a:t>
            </a:r>
          </a:p>
          <a:p>
            <a:r>
              <a:rPr lang="ru-RU" sz="1600" dirty="0" smtClean="0"/>
              <a:t> 30 лет Советской Армии и Флота.</a:t>
            </a:r>
          </a:p>
          <a:p>
            <a:r>
              <a:rPr lang="ru-RU" sz="1600" dirty="0" smtClean="0"/>
              <a:t>20 лет победы в Великой Отечественной Войне.</a:t>
            </a:r>
          </a:p>
          <a:p>
            <a:r>
              <a:rPr lang="ru-RU" sz="1600" dirty="0" smtClean="0"/>
              <a:t>30 лет победы в Великой Отечественной Войне.</a:t>
            </a:r>
          </a:p>
          <a:p>
            <a:r>
              <a:rPr lang="ru-RU" sz="1600" dirty="0" smtClean="0"/>
              <a:t>За взятие Берлина.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8914" name="Picture 2" descr="C:\Users\природоман\Desktop\ЖЕЛТУХИНА\IMG_20150212_150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000108"/>
            <a:ext cx="3143272" cy="2486577"/>
          </a:xfrm>
          <a:prstGeom prst="rect">
            <a:avLst/>
          </a:prstGeom>
          <a:noFill/>
        </p:spPr>
      </p:pic>
      <p:pic>
        <p:nvPicPr>
          <p:cNvPr id="38915" name="Picture 3" descr="C:\Users\природоман\Desktop\ЖЕЛТУХИНА\IMG_20150212_150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7" y="4074234"/>
            <a:ext cx="3429024" cy="2426576"/>
          </a:xfrm>
          <a:prstGeom prst="rect">
            <a:avLst/>
          </a:prstGeom>
          <a:noFill/>
        </p:spPr>
      </p:pic>
      <p:pic>
        <p:nvPicPr>
          <p:cNvPr id="38917" name="Picture 5" descr="C:\Users\природоман\Desktop\ЖЕЛТУХИНА\IMG_20150212_1501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4071942"/>
            <a:ext cx="3357587" cy="244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4029076" cy="5462606"/>
          </a:xfrm>
        </p:spPr>
        <p:txBody>
          <a:bodyPr/>
          <a:lstStyle/>
          <a:p>
            <a:pPr algn="ctr"/>
            <a:r>
              <a:rPr lang="ru-RU" sz="1800" dirty="0" smtClean="0"/>
              <a:t> Удостоверения к наградам</a:t>
            </a:r>
          </a:p>
          <a:p>
            <a:pPr algn="ctr"/>
            <a:r>
              <a:rPr lang="ru-RU" sz="1800" dirty="0" smtClean="0"/>
              <a:t> Ермака Ф. М.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1800" dirty="0" smtClean="0"/>
              <a:t>Описание воинских заслуг </a:t>
            </a:r>
          </a:p>
          <a:p>
            <a:pPr algn="ctr"/>
            <a:r>
              <a:rPr lang="ru-RU" sz="1800" dirty="0" smtClean="0"/>
              <a:t>Ермака Ф. М.</a:t>
            </a:r>
            <a:endParaRPr lang="ru-RU" sz="1800" dirty="0"/>
          </a:p>
        </p:txBody>
      </p:sp>
      <p:pic>
        <p:nvPicPr>
          <p:cNvPr id="40963" name="Picture 3" descr="C:\Users\природоман\Desktop\ЖЕЛТУХИНА\IMG_20150212_150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214818"/>
            <a:ext cx="3095613" cy="2321709"/>
          </a:xfrm>
          <a:prstGeom prst="rect">
            <a:avLst/>
          </a:prstGeom>
          <a:noFill/>
        </p:spPr>
      </p:pic>
      <p:pic>
        <p:nvPicPr>
          <p:cNvPr id="7" name="Picture 2" descr="C:\Users\природоман\Desktop\ЖЕЛТУХИНА\IMG_20150212_150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3929090" cy="3714776"/>
          </a:xfrm>
          <a:prstGeom prst="rect">
            <a:avLst/>
          </a:prstGeom>
          <a:noFill/>
        </p:spPr>
      </p:pic>
      <p:pic>
        <p:nvPicPr>
          <p:cNvPr id="9" name="Picture 2" descr="C:\Users\природоман\Desktop\ЖЕЛТУХИНА\IMG_20150212_150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071546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Юркина Лидия Константиновна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40719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История Окуловки неразрывно связана с именем Лидии Константиновны Юркиной, которая в составе Пятой Ленинградской партизанской бригады била врага, а в послевоенные годы трудилась на благо родного города, вела большую  общественную и просветительскую работу. Женщина-легенда, чья жизнь олицетворяет жизнь целого поколения – храброго, искренне любящего свою родину, верящего в Победу и приближающую ее. В книге Михаила Абрамова « На земле опаленной»  автор  так  характеризует Лидию Константиновну: « В бою Юркина всегда на своем посту. В самом пекле. И ни тени страха, никакого намека на панику, когда обстоятельства складываются не в пользу партизан». </a:t>
            </a:r>
            <a:endParaRPr lang="ru-RU" sz="1600" dirty="0"/>
          </a:p>
        </p:txBody>
      </p:sp>
      <p:pic>
        <p:nvPicPr>
          <p:cNvPr id="7" name="Picture 2" descr="C:\Катя\IMG_20150225_1455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818" y="2214554"/>
            <a:ext cx="3395511" cy="396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3500462" cy="564360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200" dirty="0" smtClean="0"/>
              <a:t>На фотографии Лидия Константиновна во время привала, когда партизаны ходили громить немецкий штаб. На фотографии видно санитарную сумку Юркиной Л. К., винтовку. Если приглядеться, то на заднем плане можно увидеть лошадь, а за спиной у Юркиной Л. К. отдыхает партизан. Этот снимок можно было увидеть в книгах, журналах военных лет.</a:t>
            </a:r>
            <a:endParaRPr lang="ru-RU" sz="1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5050" y="928670"/>
            <a:ext cx="5111750" cy="5319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В начале Великой Отечественной Войны  Юркина Л. К. была рядовым бойцов. Как и все она ходила в караул, носила ружье, ходила за продовольствием в соседние деревни. Когда увеличилось число пострадавших и раненых, ее отправили в госпиталь, где она ухаживала и лечила больных. Специальных учреждений Лидия Константиновна не заканчивала, но до войны она ходила на медицинские курсы. С сентября 1939 года по март 1940 года Юркина участвовала в Финской войне, где работала в госпиталях и где получила лечебную практику. </a:t>
            </a:r>
            <a:endParaRPr lang="ru-RU" sz="1600" dirty="0"/>
          </a:p>
        </p:txBody>
      </p:sp>
      <p:pic>
        <p:nvPicPr>
          <p:cNvPr id="8" name="Picture 2" descr="C:\Катя\IMG_20150225_145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2571744"/>
            <a:ext cx="35004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714357"/>
            <a:ext cx="2212848" cy="100013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фотографии изображены: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2390804" cy="3150741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молодой комиссар Пятой партизанской бригады </a:t>
            </a:r>
            <a:r>
              <a:rPr lang="ru-RU" sz="1600" dirty="0" err="1" smtClean="0"/>
              <a:t>Сергунин</a:t>
            </a:r>
            <a:r>
              <a:rPr lang="ru-RU" sz="1600" dirty="0" smtClean="0"/>
              <a:t>, начальник политотдела Пятой бригады Исаков, начальник подпольной партийной организации </a:t>
            </a:r>
            <a:r>
              <a:rPr lang="ru-RU" sz="1600" dirty="0" err="1" smtClean="0"/>
              <a:t>Репков</a:t>
            </a:r>
            <a:r>
              <a:rPr lang="ru-RU" sz="1600" dirty="0" smtClean="0"/>
              <a:t>, кинодраматург Виноградская (она прибыла в партизанский отряд написать сценарий и снять кино про партизан).</a:t>
            </a:r>
            <a:endParaRPr lang="ru-RU" sz="1600" dirty="0"/>
          </a:p>
        </p:txBody>
      </p:sp>
      <p:pic>
        <p:nvPicPr>
          <p:cNvPr id="8" name="Picture 2" descr="C:\Катя\Фото\2015-02-25 15.26.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2530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Семейные реликвии войны, -</a:t>
            </a:r>
            <a:br>
              <a:rPr lang="ru-RU" sz="1400" dirty="0" smtClean="0"/>
            </a:br>
            <a:r>
              <a:rPr lang="ru-RU" sz="1400" dirty="0" smtClean="0"/>
              <a:t>Медали, ордена и письма</a:t>
            </a:r>
            <a:br>
              <a:rPr lang="ru-RU" sz="1400" dirty="0" smtClean="0"/>
            </a:br>
            <a:r>
              <a:rPr lang="ru-RU" sz="1400" dirty="0" smtClean="0"/>
              <a:t>И фотографии с полетом седины,</a:t>
            </a:r>
            <a:br>
              <a:rPr lang="ru-RU" sz="1400" dirty="0" smtClean="0"/>
            </a:br>
            <a:r>
              <a:rPr lang="ru-RU" sz="1400" dirty="0" smtClean="0"/>
              <a:t>И памятью навеянные мысли.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Жестокая, кровавая война</a:t>
            </a:r>
            <a:br>
              <a:rPr lang="ru-RU" sz="1400" dirty="0" smtClean="0"/>
            </a:br>
            <a:r>
              <a:rPr lang="ru-RU" sz="1400" dirty="0" smtClean="0"/>
              <a:t>Оставила воронки в каждом доме,</a:t>
            </a:r>
            <a:br>
              <a:rPr lang="ru-RU" sz="1400" dirty="0" smtClean="0"/>
            </a:br>
            <a:r>
              <a:rPr lang="ru-RU" sz="1400" dirty="0" smtClean="0"/>
              <a:t>А память незабвенная жива</a:t>
            </a:r>
            <a:br>
              <a:rPr lang="ru-RU" sz="1400" dirty="0" smtClean="0"/>
            </a:br>
            <a:r>
              <a:rPr lang="ru-RU" sz="1400" dirty="0" smtClean="0"/>
              <a:t>В душе у каждого, щемящая до боли.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братские могилы ратных дней</a:t>
            </a:r>
            <a:br>
              <a:rPr lang="ru-RU" sz="1400" dirty="0" smtClean="0"/>
            </a:br>
            <a:r>
              <a:rPr lang="ru-RU" sz="1400" dirty="0" smtClean="0"/>
              <a:t>И мраморные списки всех погибших,</a:t>
            </a:r>
            <a:br>
              <a:rPr lang="ru-RU" sz="1400" dirty="0" smtClean="0"/>
            </a:br>
            <a:r>
              <a:rPr lang="ru-RU" sz="1400" dirty="0" err="1" smtClean="0"/>
              <a:t>Нестынущая</a:t>
            </a:r>
            <a:r>
              <a:rPr lang="ru-RU" sz="1400" dirty="0" smtClean="0"/>
              <a:t> память их детей,</a:t>
            </a:r>
            <a:br>
              <a:rPr lang="ru-RU" sz="1400" dirty="0" smtClean="0"/>
            </a:br>
            <a:r>
              <a:rPr lang="ru-RU" sz="1400" dirty="0" smtClean="0"/>
              <a:t>Реликвии с годами сохранивших.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в память героических тех дней</a:t>
            </a:r>
            <a:br>
              <a:rPr lang="ru-RU" sz="1400" dirty="0" smtClean="0"/>
            </a:br>
            <a:r>
              <a:rPr lang="ru-RU" sz="1400" dirty="0" smtClean="0"/>
              <a:t>Гвоздики алые лежат на постаментах,</a:t>
            </a:r>
            <a:br>
              <a:rPr lang="ru-RU" sz="1400" dirty="0" smtClean="0"/>
            </a:br>
            <a:r>
              <a:rPr lang="ru-RU" sz="1400" dirty="0" smtClean="0"/>
              <a:t>В безмерной благодарности людей,</a:t>
            </a:r>
            <a:br>
              <a:rPr lang="ru-RU" sz="1400" dirty="0" smtClean="0"/>
            </a:br>
            <a:r>
              <a:rPr lang="ru-RU" sz="1400" dirty="0" smtClean="0"/>
              <a:t>Скорбящих у военных монументов.</a:t>
            </a:r>
            <a:br>
              <a:rPr lang="ru-RU" sz="1400" dirty="0" smtClean="0"/>
            </a:b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И вечную, </a:t>
            </a:r>
            <a:r>
              <a:rPr lang="ru-RU" sz="1400" dirty="0" err="1" smtClean="0"/>
              <a:t>нестынущую</a:t>
            </a:r>
            <a:r>
              <a:rPr lang="ru-RU" sz="1400" dirty="0" smtClean="0"/>
              <a:t> память,</a:t>
            </a:r>
            <a:br>
              <a:rPr lang="ru-RU" sz="1400" dirty="0" smtClean="0"/>
            </a:br>
            <a:r>
              <a:rPr lang="ru-RU" sz="1400" dirty="0" smtClean="0"/>
              <a:t>Реликвии, дошедшие с войны,</a:t>
            </a:r>
            <a:br>
              <a:rPr lang="ru-RU" sz="1400" dirty="0" smtClean="0"/>
            </a:br>
            <a:r>
              <a:rPr lang="ru-RU" sz="1400" dirty="0" smtClean="0"/>
              <a:t>    Храните их в музеях своих малых,</a:t>
            </a:r>
            <a:br>
              <a:rPr lang="ru-RU" sz="1400" dirty="0" smtClean="0"/>
            </a:br>
            <a:r>
              <a:rPr lang="ru-RU" sz="1400" dirty="0" smtClean="0"/>
              <a:t>                              Как истинные ценности земли.   (Горюнов С. Г.)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Отрывок из Газеты приносной типографии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685800" y="1000108"/>
            <a:ext cx="3171820" cy="5248292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Медаль, врученная Юркиной Л. К. в честь 70-летия победы в Великой Отечественной войне.</a:t>
            </a:r>
            <a:endParaRPr lang="ru-RU" sz="1600" dirty="0"/>
          </a:p>
        </p:txBody>
      </p:sp>
      <p:pic>
        <p:nvPicPr>
          <p:cNvPr id="15" name="Picture 2" descr="C:\Катя\Фото\2015-02-25 15.26.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9190" y="1785926"/>
            <a:ext cx="3395749" cy="4286280"/>
          </a:xfrm>
          <a:prstGeom prst="rect">
            <a:avLst/>
          </a:prstGeom>
          <a:noFill/>
        </p:spPr>
      </p:pic>
      <p:pic>
        <p:nvPicPr>
          <p:cNvPr id="16" name="Picture 2" descr="C:\Катя\IMG_20150225_1454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7224" y="2428868"/>
            <a:ext cx="2714644" cy="352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428604"/>
            <a:ext cx="4214842" cy="15716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   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Михайлова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Лидия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Васильевна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idx="2"/>
          </p:nvPr>
        </p:nvSpPr>
        <p:spPr>
          <a:xfrm>
            <a:off x="571472" y="2143116"/>
            <a:ext cx="3286148" cy="4105284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 войны работала бухгалтером в </a:t>
            </a:r>
            <a:r>
              <a:rPr lang="ru-RU" sz="1600" dirty="0" err="1" smtClean="0"/>
              <a:t>Окуловском</a:t>
            </a:r>
            <a:r>
              <a:rPr lang="ru-RU" sz="1600" dirty="0" smtClean="0"/>
              <a:t> отделении Госбанка.</a:t>
            </a:r>
          </a:p>
          <a:p>
            <a:r>
              <a:rPr lang="ru-RU" sz="1600" dirty="0" smtClean="0"/>
              <a:t>Жила на третьей Красноармейской улице в доме 17.</a:t>
            </a:r>
          </a:p>
          <a:p>
            <a:r>
              <a:rPr lang="ru-RU" sz="1600" dirty="0" smtClean="0"/>
              <a:t>Санитарка. Была добровольцем на фронте. Партизанка.</a:t>
            </a:r>
          </a:p>
          <a:p>
            <a:r>
              <a:rPr lang="ru-RU" sz="1600" dirty="0" smtClean="0"/>
              <a:t>В бою за социалистическую Родину против немецких захватчиков  12 мая 1942года погибла у деревни Станки. Осколок снаряда сразил её. Похоронена на поле боя. 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026" name="Picture 2" descr="C:\Users\природоман\Desktop\ВОВ\Михайлова Л\QEdWMaSqQ2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337391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359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71472" y="2514600"/>
            <a:ext cx="3857652" cy="37004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smtClean="0"/>
              <a:t>Описание подвига Михайловой Л. В.</a:t>
            </a:r>
            <a:endParaRPr lang="ru-RU" sz="16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9" y="1142984"/>
            <a:ext cx="3857652" cy="507209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51" name="Picture 3" descr="C:\Users\природоман\Desktop\ВОВ\Михайлова Л\Lhk5P1a9NH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71966" cy="4523273"/>
          </a:xfrm>
          <a:prstGeom prst="rect">
            <a:avLst/>
          </a:prstGeom>
          <a:noFill/>
        </p:spPr>
      </p:pic>
      <p:pic>
        <p:nvPicPr>
          <p:cNvPr id="2054" name="Picture 6" descr="C:\Users\природоман\Desktop\ВОВ\Михайлова Л\IWp6rS9y3t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39290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Извещение о гибели Михайловой Лидии Васильевны в мае 1942 г.</a:t>
            </a:r>
            <a:endParaRPr lang="ru-RU" sz="1600" dirty="0"/>
          </a:p>
        </p:txBody>
      </p:sp>
      <p:pic>
        <p:nvPicPr>
          <p:cNvPr id="44035" name="Picture 3" descr="C:\Users\природоман\Desktop\ВОВ\Михайлова Л\C5gcNMvRJY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5050" y="1285861"/>
            <a:ext cx="5111750" cy="459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Нет, это не заслуга, а удача</a:t>
            </a:r>
          </a:p>
          <a:p>
            <a:pPr algn="ctr">
              <a:buNone/>
            </a:pPr>
            <a:r>
              <a:rPr lang="ru-RU" sz="2000" dirty="0" smtClean="0"/>
              <a:t>Стать девушке солдатом на войне.</a:t>
            </a:r>
          </a:p>
          <a:p>
            <a:pPr algn="ctr">
              <a:buNone/>
            </a:pPr>
            <a:r>
              <a:rPr lang="ru-RU" sz="2000" dirty="0" smtClean="0"/>
              <a:t>Когда б сложилась жизнь моя иначе,</a:t>
            </a:r>
          </a:p>
          <a:p>
            <a:pPr algn="ctr">
              <a:buNone/>
            </a:pPr>
            <a:r>
              <a:rPr lang="ru-RU" sz="2000" dirty="0" smtClean="0"/>
              <a:t>Как в День Победы стыдно было б мне!</a:t>
            </a:r>
          </a:p>
          <a:p>
            <a:pPr algn="ctr">
              <a:buNone/>
            </a:pPr>
            <a:r>
              <a:rPr lang="ru-RU" sz="2000" dirty="0" smtClean="0"/>
              <a:t> С восторгом нас, девчонок, не встречали</a:t>
            </a:r>
          </a:p>
          <a:p>
            <a:pPr algn="ctr">
              <a:buNone/>
            </a:pPr>
            <a:r>
              <a:rPr lang="ru-RU" sz="2000" dirty="0" smtClean="0"/>
              <a:t>Нас  гнал домой охрипший военком.</a:t>
            </a:r>
          </a:p>
          <a:p>
            <a:pPr algn="ctr">
              <a:buNone/>
            </a:pPr>
            <a:r>
              <a:rPr lang="ru-RU" sz="2000" dirty="0" smtClean="0"/>
              <a:t>Так было в сорок первом. А медали</a:t>
            </a:r>
          </a:p>
          <a:p>
            <a:pPr algn="ctr">
              <a:buNone/>
            </a:pPr>
            <a:r>
              <a:rPr lang="ru-RU" sz="2000" dirty="0" smtClean="0"/>
              <a:t>И прочие регалии потом... </a:t>
            </a:r>
          </a:p>
          <a:p>
            <a:pPr algn="ctr">
              <a:buNone/>
            </a:pPr>
            <a:r>
              <a:rPr lang="ru-RU" sz="2000" dirty="0" smtClean="0"/>
              <a:t>Смотрю назад, в продымленные дали:</a:t>
            </a:r>
          </a:p>
          <a:p>
            <a:pPr algn="ctr">
              <a:buNone/>
            </a:pPr>
            <a:r>
              <a:rPr lang="ru-RU" sz="2000" dirty="0" smtClean="0"/>
              <a:t>Нет, не заслугой в тот зловещий год,</a:t>
            </a:r>
          </a:p>
          <a:p>
            <a:pPr algn="ctr">
              <a:buNone/>
            </a:pPr>
            <a:r>
              <a:rPr lang="ru-RU" sz="2000" dirty="0" smtClean="0"/>
              <a:t>А высшей честью школьницы считали</a:t>
            </a:r>
          </a:p>
          <a:p>
            <a:pPr algn="ctr">
              <a:buNone/>
            </a:pPr>
            <a:r>
              <a:rPr lang="ru-RU" sz="2000" dirty="0" smtClean="0"/>
              <a:t>Возможность умереть за свой народ</a:t>
            </a:r>
          </a:p>
          <a:p>
            <a:pPr algn="ctr">
              <a:buNone/>
            </a:pPr>
            <a:r>
              <a:rPr lang="ru-RU" sz="2000" dirty="0" smtClean="0"/>
              <a:t> (Ю. </a:t>
            </a:r>
            <a:r>
              <a:rPr lang="ru-RU" sz="2000" dirty="0" err="1" smtClean="0"/>
              <a:t>Друнина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786090" cy="17859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Павлович.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14554"/>
            <a:ext cx="2743200" cy="403384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Жена Митрофанова Елена Ивановна.</a:t>
            </a:r>
          </a:p>
          <a:p>
            <a:r>
              <a:rPr lang="ru-RU" sz="1600" dirty="0" smtClean="0"/>
              <a:t>Уроженец Калининской обл. Красногорский район д. </a:t>
            </a:r>
            <a:r>
              <a:rPr lang="ru-RU" sz="1600" dirty="0" err="1" smtClean="0"/>
              <a:t>Аборино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Политрук. Был призван </a:t>
            </a:r>
            <a:r>
              <a:rPr lang="ru-RU" sz="1600" dirty="0" err="1" smtClean="0"/>
              <a:t>Окуловским</a:t>
            </a:r>
            <a:r>
              <a:rPr lang="ru-RU" sz="1600" dirty="0" smtClean="0"/>
              <a:t> РВК по мобилизации.</a:t>
            </a:r>
          </a:p>
          <a:p>
            <a:r>
              <a:rPr lang="ru-RU" sz="1600" dirty="0" smtClean="0"/>
              <a:t>Был убит 4 сентября 1942 в бою во время Великой Отечественной войны. Похоронен в Ленинградской обл. </a:t>
            </a:r>
            <a:r>
              <a:rPr lang="ru-RU" sz="1600" dirty="0" err="1" smtClean="0"/>
              <a:t>Тосненский</a:t>
            </a:r>
            <a:r>
              <a:rPr lang="ru-RU" sz="1600" dirty="0" smtClean="0"/>
              <a:t> р-н </a:t>
            </a:r>
            <a:r>
              <a:rPr lang="ru-RU" sz="1600" dirty="0" err="1" smtClean="0"/>
              <a:t>Синявинская</a:t>
            </a:r>
            <a:r>
              <a:rPr lang="ru-RU" sz="1600" dirty="0" smtClean="0"/>
              <a:t> высота. 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45058" name="Picture 2" descr="C:\Users\природоман\Desktop\ВОВ\Павлов\ufyMYDKskd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4" y="1428736"/>
            <a:ext cx="372747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природоман\Desktop\ВОВ\Павлов\GNOCZa-7iR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071546"/>
            <a:ext cx="4143404" cy="500066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Извещение о гибели Павлова Алексея Павловича 4 сентября 1942 г.</a:t>
            </a:r>
          </a:p>
        </p:txBody>
      </p:sp>
      <p:pic>
        <p:nvPicPr>
          <p:cNvPr id="46083" name="Picture 3" descr="C:\Users\природоман\Desktop\ВОВ\Павлов\pUwKd7jpAX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392909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327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Желтухина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Мария Михайловна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571612"/>
            <a:ext cx="4068792" cy="47887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Родилась в 1922 году в пос. </a:t>
            </a:r>
            <a:r>
              <a:rPr lang="ru-RU" sz="1400" dirty="0" err="1" smtClean="0"/>
              <a:t>Парахино</a:t>
            </a:r>
            <a:r>
              <a:rPr lang="ru-RU" sz="1400" dirty="0" smtClean="0"/>
              <a:t> </a:t>
            </a:r>
            <a:r>
              <a:rPr lang="ru-RU" sz="1400" dirty="0" err="1" smtClean="0"/>
              <a:t>Окуловского</a:t>
            </a:r>
            <a:r>
              <a:rPr lang="ru-RU" sz="1400" dirty="0" smtClean="0"/>
              <a:t> района Ленинградской области</a:t>
            </a:r>
          </a:p>
          <a:p>
            <a:pPr>
              <a:buNone/>
            </a:pPr>
            <a:r>
              <a:rPr lang="ru-RU" sz="1400" dirty="0" smtClean="0"/>
              <a:t>       В 1929 г. пошла учиться в </a:t>
            </a:r>
            <a:r>
              <a:rPr lang="ru-RU" sz="1400" dirty="0" err="1" smtClean="0"/>
              <a:t>Парахинскую</a:t>
            </a:r>
            <a:r>
              <a:rPr lang="ru-RU" sz="1400" dirty="0" smtClean="0"/>
              <a:t>  среднюю школу, которую и окончила в 1940 году. В 1940 г. переехала в г. Ленинград, поступила в институт иностранных языков. До войны успела закончить первый курс института.</a:t>
            </a:r>
          </a:p>
          <a:p>
            <a:pPr>
              <a:buNone/>
            </a:pPr>
            <a:r>
              <a:rPr lang="ru-RU" sz="1400" dirty="0" smtClean="0"/>
              <a:t>      Во время войны рыла противотанковые рвы, по ночам дежурила на крышах домов и сбрасывала зажигательные бомбы. В феврале 1942 г. эвакуировалась из гор. Ленинграда по Ладоге. Приехав в пос. </a:t>
            </a:r>
            <a:r>
              <a:rPr lang="ru-RU" sz="1400" dirty="0" err="1" smtClean="0"/>
              <a:t>Парахино</a:t>
            </a:r>
            <a:r>
              <a:rPr lang="ru-RU" sz="1400" dirty="0" smtClean="0"/>
              <a:t> и немного поправившись </a:t>
            </a:r>
            <a:r>
              <a:rPr lang="ru-RU" sz="1400" dirty="0" err="1" smtClean="0"/>
              <a:t>Желтухина</a:t>
            </a:r>
            <a:r>
              <a:rPr lang="ru-RU" sz="1400" dirty="0" smtClean="0"/>
              <a:t> М. М.  через 2 месяца добровольно пошла в Армию и служила в УВВР (восстанавливала мосты и переправы) сначала на западном фронте, а затем (после мая 1945 года) участвовала в боевых действиях на Дальневосточных фронте до  ноября 1945 г. Член КПСС с мая 1945 года.</a:t>
            </a:r>
          </a:p>
        </p:txBody>
      </p:sp>
      <p:pic>
        <p:nvPicPr>
          <p:cNvPr id="48130" name="Picture 2" descr="C:\Users\природоман\Desktop\ЖЕЛТУХИНА\ЖЕЛТУХИНА 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42902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5043494" cy="4859900"/>
          </a:xfrm>
        </p:spPr>
        <p:txBody>
          <a:bodyPr/>
          <a:lstStyle/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</a:t>
            </a:r>
          </a:p>
          <a:p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Перед уходом на</a:t>
            </a:r>
          </a:p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фронт. Ноябрь 1942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85926"/>
            <a:ext cx="4041775" cy="571504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Станция </a:t>
            </a:r>
            <a:r>
              <a:rPr lang="ru-RU" sz="1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Сесь</a:t>
            </a: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Ноябрь 1942 г.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154" name="Picture 2" descr="C:\Users\природоман\Desktop\ЖЕЛТУХИНА\Желтухина 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286016" cy="3286148"/>
          </a:xfrm>
          <a:prstGeom prst="rect">
            <a:avLst/>
          </a:prstGeom>
          <a:noFill/>
        </p:spPr>
      </p:pic>
      <p:pic>
        <p:nvPicPr>
          <p:cNvPr id="49156" name="Picture 4" descr="C:\Users\природоман\Desktop\ЖЕЛТУХИНА\Желтухина 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3161762" cy="1970096"/>
          </a:xfrm>
          <a:prstGeom prst="rect">
            <a:avLst/>
          </a:prstGeom>
          <a:noFill/>
        </p:spPr>
      </p:pic>
      <p:pic>
        <p:nvPicPr>
          <p:cNvPr id="49157" name="Picture 5" descr="C:\Users\природоман\Desktop\ЖЕЛТУХИНА\Желтухин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5192" y="4357694"/>
            <a:ext cx="1777270" cy="2357453"/>
          </a:xfrm>
          <a:prstGeom prst="rect">
            <a:avLst/>
          </a:prstGeom>
          <a:noFill/>
        </p:spPr>
      </p:pic>
      <p:pic>
        <p:nvPicPr>
          <p:cNvPr id="49158" name="Picture 6" descr="Желтухина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1857388" cy="244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7884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Эвакуационное  удостоверение </a:t>
            </a:r>
            <a:r>
              <a:rPr lang="ru-RU" sz="1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Желтухиной</a:t>
            </a: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 М. о выезде из блокадного Ленинграда.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2120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природоман\Desktop\ЖЕЛТУХИНА\ЖЕЛТУХИНА ЭВА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785926"/>
            <a:ext cx="4204125" cy="3071834"/>
          </a:xfrm>
          <a:prstGeom prst="rect">
            <a:avLst/>
          </a:prstGeom>
          <a:noFill/>
        </p:spPr>
      </p:pic>
      <p:pic>
        <p:nvPicPr>
          <p:cNvPr id="50179" name="Picture 3" descr="C:\Users\природоман\Desktop\ЖЕЛТУХИНА\IMG_20150212_1403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71611"/>
            <a:ext cx="3786214" cy="403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935480"/>
            <a:ext cx="447199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1600" dirty="0" smtClean="0"/>
              <a:t>2015 год – </a:t>
            </a:r>
            <a:r>
              <a:rPr lang="ru-RU" sz="1600" dirty="0" err="1" smtClean="0"/>
              <a:t>год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70-летия Победы в Великой Отечественной  войне, </a:t>
            </a:r>
            <a:r>
              <a:rPr lang="ru-RU" sz="1600" dirty="0" smtClean="0"/>
              <a:t>необходимо как можно больше узнать о подвигах жителей нашего края, совершённых в этот период, по их письмам с фронта, фотографиям, наградам,</a:t>
            </a:r>
          </a:p>
          <a:p>
            <a:pPr algn="ctr">
              <a:buNone/>
            </a:pPr>
            <a:r>
              <a:rPr lang="ru-RU" sz="1600" dirty="0" smtClean="0"/>
              <a:t>так как этот вопрос остаётся ещё мало изученным.  </a:t>
            </a:r>
          </a:p>
          <a:p>
            <a:pPr algn="ctr">
              <a:buNone/>
            </a:pPr>
            <a:endParaRPr lang="ru-RU" sz="1600" b="1" dirty="0"/>
          </a:p>
        </p:txBody>
      </p:sp>
      <p:pic>
        <p:nvPicPr>
          <p:cNvPr id="1026" name="Picture 2" descr="C:\Documents and Settings\Музей\Мои документы\АРХИВ\Мои документы\Деркач Даша\Деркач Даша 0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04" y="1857364"/>
            <a:ext cx="3607120" cy="4335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Продовольственная карточка </a:t>
            </a:r>
          </a:p>
          <a:p>
            <a:pPr>
              <a:buNone/>
            </a:pPr>
            <a:r>
              <a:rPr lang="ru-RU" sz="1600" dirty="0" smtClean="0"/>
              <a:t>жителя блокадного Ленинграда</a:t>
            </a:r>
            <a:endParaRPr lang="ru-RU" sz="1600" dirty="0"/>
          </a:p>
        </p:txBody>
      </p:sp>
      <p:pic>
        <p:nvPicPr>
          <p:cNvPr id="51202" name="Picture 2" descr="C:\Users\природоман\Desktop\ЖЕЛТУХИНА\IMG_20150212_140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000240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43258" cy="1162050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Желтухина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Мария Михайловна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676400"/>
            <a:ext cx="3429024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января 1950 работала в редакции газеты «</a:t>
            </a:r>
            <a:r>
              <a:rPr lang="ru-RU" dirty="0" err="1" smtClean="0"/>
              <a:t>Окуловский</a:t>
            </a:r>
            <a:r>
              <a:rPr lang="ru-RU" dirty="0" smtClean="0"/>
              <a:t> бумажник» и в редакции радиовещания редактором. В декабре 1951г. освобождена от занимаемой должности в связи с ликвидацией редакции.</a:t>
            </a:r>
          </a:p>
          <a:p>
            <a:r>
              <a:rPr lang="ru-RU" dirty="0" smtClean="0"/>
              <a:t>С 1952 г. по 1953 г. работала зав. отделом культуры, после чего была назначена директором Дома пионеров. В 1966г. была выдвинута на должность зав. отделом культуры, где и проработала до 1977 года.</a:t>
            </a:r>
          </a:p>
          <a:p>
            <a:r>
              <a:rPr lang="ru-RU" dirty="0" smtClean="0"/>
              <a:t> В 1977 г. пошла на пенсию. Умерла в 2001 году.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Награды:</a:t>
            </a:r>
          </a:p>
          <a:p>
            <a:r>
              <a:rPr lang="ru-RU" dirty="0" smtClean="0"/>
              <a:t>Знак «Жителю блокадного Ленинграда»</a:t>
            </a:r>
          </a:p>
          <a:p>
            <a:r>
              <a:rPr lang="ru-RU" dirty="0" smtClean="0"/>
              <a:t> Медаль «За победу над Германией»</a:t>
            </a:r>
          </a:p>
          <a:p>
            <a:r>
              <a:rPr lang="ru-RU" dirty="0" smtClean="0"/>
              <a:t> Медаль Жукова</a:t>
            </a:r>
          </a:p>
          <a:p>
            <a:r>
              <a:rPr lang="ru-RU" dirty="0" smtClean="0"/>
              <a:t>Орден Отечественной войны</a:t>
            </a:r>
          </a:p>
          <a:p>
            <a:r>
              <a:rPr lang="ru-RU" dirty="0" smtClean="0"/>
              <a:t>Медаль «За освобождение Новгорода»</a:t>
            </a:r>
          </a:p>
          <a:p>
            <a:r>
              <a:rPr lang="ru-RU" dirty="0" smtClean="0"/>
              <a:t>Медаль «Ветеран труда»</a:t>
            </a:r>
          </a:p>
          <a:p>
            <a:r>
              <a:rPr lang="ru-RU" dirty="0" smtClean="0"/>
              <a:t>Памятные медали.</a:t>
            </a:r>
            <a:endParaRPr lang="ru-RU" dirty="0"/>
          </a:p>
        </p:txBody>
      </p:sp>
      <p:pic>
        <p:nvPicPr>
          <p:cNvPr id="52226" name="Picture 2" descr="C:\Users\природоман\Desktop\ЖЕЛТУХИНА\IMG_20150212_140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4576771" cy="391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Реликвии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Отечественной войны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571504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Фронтовые письма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14488"/>
            <a:ext cx="4040188" cy="46458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Эти письма эпохи войны,</a:t>
            </a:r>
          </a:p>
          <a:p>
            <a:pPr>
              <a:buNone/>
            </a:pPr>
            <a:r>
              <a:rPr lang="ru-RU" sz="1400" dirty="0" smtClean="0"/>
              <a:t>Что хранятся в наших архивах, </a:t>
            </a:r>
          </a:p>
          <a:p>
            <a:pPr>
              <a:buNone/>
            </a:pPr>
            <a:r>
              <a:rPr lang="ru-RU" sz="1400" dirty="0" smtClean="0"/>
              <a:t>На бумаге налет желтизны и</a:t>
            </a:r>
          </a:p>
          <a:p>
            <a:pPr>
              <a:buNone/>
            </a:pPr>
            <a:r>
              <a:rPr lang="ru-RU" sz="1400" dirty="0" smtClean="0"/>
              <a:t>Протерты до дыр на изгибах.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Эти письма эпохи войны, как солдаты </a:t>
            </a:r>
          </a:p>
          <a:p>
            <a:pPr>
              <a:buNone/>
            </a:pPr>
            <a:r>
              <a:rPr lang="ru-RU" sz="1400" dirty="0" smtClean="0"/>
              <a:t>Когда-то сражались, тем же пламенем</a:t>
            </a:r>
          </a:p>
          <a:p>
            <a:pPr>
              <a:buNone/>
            </a:pPr>
            <a:r>
              <a:rPr lang="ru-RU" sz="1400" dirty="0" smtClean="0"/>
              <a:t>Опалены, пахнут дымом горчащим пожарищ.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Эти письма эпохи войны…</a:t>
            </a:r>
          </a:p>
          <a:p>
            <a:pPr>
              <a:buNone/>
            </a:pPr>
            <a:r>
              <a:rPr lang="ru-RU" sz="1400" dirty="0" smtClean="0"/>
              <a:t>Карандашные спешные строчки,</a:t>
            </a:r>
          </a:p>
          <a:p>
            <a:pPr>
              <a:buNone/>
            </a:pPr>
            <a:r>
              <a:rPr lang="ru-RU" sz="1400" dirty="0" smtClean="0"/>
              <a:t>Часто даже не завершены, нет ни слова</a:t>
            </a:r>
          </a:p>
          <a:p>
            <a:pPr>
              <a:buNone/>
            </a:pPr>
            <a:r>
              <a:rPr lang="ru-RU" sz="1400" dirty="0" smtClean="0"/>
              <a:t>Прощанья, ни точки.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Эти письма эпохи войны необычного</a:t>
            </a:r>
          </a:p>
          <a:p>
            <a:pPr>
              <a:buNone/>
            </a:pPr>
            <a:r>
              <a:rPr lang="ru-RU" sz="1400" dirty="0" smtClean="0"/>
              <a:t>Требуют чтенья: тем их крепкие строки</a:t>
            </a:r>
          </a:p>
          <a:p>
            <a:pPr>
              <a:buNone/>
            </a:pPr>
            <a:r>
              <a:rPr lang="ru-RU" sz="1400" dirty="0" smtClean="0"/>
              <a:t>Сильны, что мы сами – их продолженье. </a:t>
            </a:r>
          </a:p>
          <a:p>
            <a:pPr>
              <a:buNone/>
            </a:pPr>
            <a:r>
              <a:rPr lang="ru-RU" sz="1400" dirty="0" smtClean="0"/>
              <a:t>( Иван Фролов)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7" name="Содержимое 4" descr="C:\Documents and Settings\Музей\Мои документы\стенд 1 казаки\Гарри Поттер 064.jpg"/>
          <p:cNvPicPr>
            <a:picLocks noGrp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562" y="1785926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143116"/>
            <a:ext cx="4040188" cy="4217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Большинство из писем – простые </a:t>
            </a:r>
            <a:r>
              <a:rPr lang="ru-RU" sz="1400" dirty="0" err="1" smtClean="0"/>
              <a:t>треугольнички</a:t>
            </a:r>
            <a:r>
              <a:rPr lang="ru-RU" sz="1400" dirty="0" smtClean="0"/>
              <a:t> со штампом «Проверено цензурой». Другие –   просто листочки, сложенные вдвое. Бойцы писали о тяжелых</a:t>
            </a:r>
          </a:p>
          <a:p>
            <a:pPr>
              <a:buNone/>
            </a:pPr>
            <a:r>
              <a:rPr lang="ru-RU" sz="1400" dirty="0" smtClean="0"/>
              <a:t>      солдатских буднях, об отступлениях, о тяжелом настроении бойцов, которым  приходилось оставлять родную землю.  Были письма родным и любимым…  И  пусть они коротенькие, иногда просто на фотографии, но такие теплые. Сколько в них настоящего чувства! Были письма, содержащие стихи собственного сочинения.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3075" name="Picture 3" descr="C:\Users\природоман\Desktop\ВОВ\EZ6DDvj2Et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357430"/>
            <a:ext cx="3994150" cy="299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риродоман\Desktop\ВОВ\Fd76ahjmVh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071966" cy="4539990"/>
          </a:xfrm>
          <a:prstGeom prst="rect">
            <a:avLst/>
          </a:prstGeom>
          <a:noFill/>
        </p:spPr>
      </p:pic>
      <p:pic>
        <p:nvPicPr>
          <p:cNvPr id="4100" name="Picture 4" descr="C:\Users\природоман\Desktop\ВОВ\j7EBdQl0Hz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28710"/>
            <a:ext cx="3786214" cy="454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500066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Фотографии с фронта</a:t>
            </a:r>
            <a:endParaRPr lang="ru-RU" sz="18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4040188" cy="45743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Фотографии старые в пожелтевших альбомах </a:t>
            </a:r>
          </a:p>
          <a:p>
            <a:pPr>
              <a:buNone/>
            </a:pPr>
            <a:r>
              <a:rPr lang="ru-RU" sz="1400" dirty="0" smtClean="0"/>
              <a:t>Словно ласточки стаями окружают меня</a:t>
            </a:r>
          </a:p>
          <a:p>
            <a:pPr>
              <a:buNone/>
            </a:pPr>
            <a:r>
              <a:rPr lang="ru-RU" sz="1400" dirty="0" smtClean="0"/>
              <a:t>Фотографии добрые, как привет из окопов</a:t>
            </a:r>
          </a:p>
          <a:p>
            <a:pPr>
              <a:buNone/>
            </a:pPr>
            <a:r>
              <a:rPr lang="ru-RU" sz="1400" dirty="0" smtClean="0"/>
              <a:t>Той далёкой войны и большого огня.</a:t>
            </a:r>
          </a:p>
          <a:p>
            <a:pPr>
              <a:buNone/>
            </a:pPr>
            <a:r>
              <a:rPr lang="ru-RU" sz="1400" dirty="0" smtClean="0"/>
              <a:t>Вот на этом уже обветшалом листочке</a:t>
            </a:r>
          </a:p>
          <a:p>
            <a:pPr>
              <a:buNone/>
            </a:pPr>
            <a:r>
              <a:rPr lang="ru-RU" sz="1400" dirty="0" smtClean="0"/>
              <a:t>Молодой лейтенант улыбается мне,</a:t>
            </a:r>
          </a:p>
          <a:p>
            <a:pPr>
              <a:buNone/>
            </a:pPr>
            <a:r>
              <a:rPr lang="ru-RU" sz="1400" dirty="0" smtClean="0"/>
              <a:t>А на той вон странице хохочет девчонка, </a:t>
            </a:r>
          </a:p>
          <a:p>
            <a:pPr>
              <a:buNone/>
            </a:pPr>
            <a:r>
              <a:rPr lang="ru-RU" sz="1400" dirty="0" smtClean="0"/>
              <a:t> Высоко восседая на пегом коне.</a:t>
            </a:r>
          </a:p>
          <a:p>
            <a:pPr>
              <a:buNone/>
            </a:pPr>
            <a:r>
              <a:rPr lang="ru-RU" sz="1400" dirty="0" smtClean="0"/>
              <a:t>На клочке чуть помятой драгоценной бумаги</a:t>
            </a:r>
          </a:p>
          <a:p>
            <a:pPr>
              <a:buNone/>
            </a:pPr>
            <a:r>
              <a:rPr lang="ru-RU" sz="1400" dirty="0" smtClean="0"/>
              <a:t> Расцвела в палисаднике буйно сирень,</a:t>
            </a:r>
          </a:p>
          <a:p>
            <a:pPr>
              <a:buNone/>
            </a:pPr>
            <a:r>
              <a:rPr lang="ru-RU" sz="1400" dirty="0" smtClean="0"/>
              <a:t>Под  которою  полные счастья, отваги</a:t>
            </a:r>
          </a:p>
          <a:p>
            <a:pPr>
              <a:buNone/>
            </a:pPr>
            <a:r>
              <a:rPr lang="ru-RU" sz="1400" dirty="0" smtClean="0"/>
              <a:t> Мои  бабушка с дедом и домика сень.</a:t>
            </a:r>
          </a:p>
          <a:p>
            <a:pPr>
              <a:buNone/>
            </a:pPr>
            <a:r>
              <a:rPr lang="ru-RU" sz="1400" dirty="0" smtClean="0"/>
              <a:t>Фотографии милые в потертых альбомах!</a:t>
            </a:r>
          </a:p>
          <a:p>
            <a:pPr>
              <a:buNone/>
            </a:pPr>
            <a:r>
              <a:rPr lang="ru-RU" sz="1400" dirty="0" smtClean="0"/>
              <a:t> Вы – хранилища памяти и завет всем живым.</a:t>
            </a:r>
          </a:p>
          <a:p>
            <a:pPr>
              <a:buNone/>
            </a:pPr>
            <a:r>
              <a:rPr lang="ru-RU" sz="1400" dirty="0" smtClean="0"/>
              <a:t>Фотографии светлые на семейных просторах,</a:t>
            </a:r>
          </a:p>
          <a:p>
            <a:pPr>
              <a:buNone/>
            </a:pPr>
            <a:r>
              <a:rPr lang="ru-RU" sz="1400" dirty="0" smtClean="0"/>
              <a:t>Вы завещаны дедами внукам своим…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5122" name="Picture 2" descr="C:\Users\природоман\Desktop\ВОВ\ЖЕЛТУХИНА\Желтух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329011" cy="2080631"/>
          </a:xfrm>
          <a:prstGeom prst="rect">
            <a:avLst/>
          </a:prstGeom>
          <a:noFill/>
        </p:spPr>
      </p:pic>
      <p:pic>
        <p:nvPicPr>
          <p:cNvPr id="5123" name="Picture 3" descr="C:\Users\природоман\Desktop\ВОВ\ЖЕЛТУХИНА\Желт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469259" cy="217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фронтовиков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риродоман\Desktop\ВОВ\HjvACSS5Xe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3349058" cy="4075121"/>
          </a:xfrm>
          <a:prstGeom prst="rect">
            <a:avLst/>
          </a:prstGeom>
          <a:noFill/>
        </p:spPr>
      </p:pic>
      <p:pic>
        <p:nvPicPr>
          <p:cNvPr id="6147" name="Picture 3" descr="C:\Users\природоман\Desktop\ВОВ\NB0twDJYGj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опроса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Хранятся ли в вашем доме реликвии с времен Великой Отечественной войны?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+mj-lt"/>
                <a:cs typeface="Times New Roman" pitchFamily="18" charset="0"/>
              </a:rPr>
              <a:t>    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Опрошено – 167 человек (учащиеся 2-9 классов)</a:t>
            </a:r>
          </a:p>
          <a:p>
            <a:pPr>
              <a:buNone/>
            </a:pPr>
            <a:r>
              <a:rPr lang="en-US" sz="1800" dirty="0" smtClean="0">
                <a:latin typeface="+mj-lt"/>
                <a:cs typeface="Times New Roman" pitchFamily="18" charset="0"/>
              </a:rPr>
              <a:t>    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Реликвии хранятся – 78 человек (46</a:t>
            </a:r>
            <a:r>
              <a:rPr lang="en-US" sz="1800" dirty="0" smtClean="0">
                <a:latin typeface="+mj-lt"/>
                <a:cs typeface="Times New Roman" pitchFamily="18" charset="0"/>
              </a:rPr>
              <a:t>%)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военные реликвии хранятся в вашей  семье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Письма с фронта –  11 человек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(14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%)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Ордена и медали – 54 человека(69%)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Фотографии –  24 человека (29%)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Другие – 18 человек (23%)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Какое значение вы придаете реликвиям?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Говорят учащиеся нашей школы: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«Реликвия – это память о погибших людях, которые отдали жизнь за наше существование».</a:t>
            </a:r>
          </a:p>
          <a:p>
            <a:pPr>
              <a:buNone/>
            </a:pPr>
            <a:r>
              <a:rPr lang="ru-RU" sz="1600" dirty="0" smtClean="0"/>
              <a:t>«Реликвии для меня очень ценны. Они напоминают нам о том, что пережили наши прадеды в годы войны».</a:t>
            </a:r>
          </a:p>
          <a:p>
            <a:pPr>
              <a:buNone/>
            </a:pPr>
            <a:r>
              <a:rPr lang="ru-RU" sz="1600" dirty="0" smtClean="0"/>
              <a:t>«Реликвия – это очень ценная вещь, которая осталась с войны. Например, у меня есть письмо с фронта от дедушки, пуля и медаль. Они хранятся в шкатулке у бабушки».</a:t>
            </a:r>
          </a:p>
          <a:p>
            <a:pPr>
              <a:buNone/>
            </a:pPr>
            <a:r>
              <a:rPr lang="ru-RU" sz="1600" dirty="0" smtClean="0"/>
              <a:t>«Реликвии для меня очень ценны, они хранятся в шкатулочке рядом с иконами и напоминают мне о моих прабабушке и прадедушке».</a:t>
            </a:r>
          </a:p>
          <a:p>
            <a:pPr>
              <a:buNone/>
            </a:pPr>
            <a:r>
              <a:rPr lang="ru-RU" sz="1600" dirty="0" smtClean="0"/>
              <a:t>«Реликвии хранят память об одном из важнейших событий в истории нашего государства».</a:t>
            </a:r>
          </a:p>
          <a:p>
            <a:pPr>
              <a:buNone/>
            </a:pPr>
            <a:r>
              <a:rPr lang="ru-RU" sz="1600" dirty="0" smtClean="0"/>
              <a:t>«Реликвии Великой Отечественной войны – это память о том, что наши деды и прадеды воевали и, благодаря им, мы теперь можем жить в мире».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57158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Проблема исследования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1600" dirty="0" smtClean="0"/>
              <a:t>В уже пожелтевших, а порой истлевших от времени письмах, фотографиях с фронта сосредоточен целый пласт исторических хроник, запечатленных непосредственными участниками тех страшных лихолетий. По ним мы можем изучать исторические события, происходившие на фронтах Великой Отечественной войны, узнать о чувствах, моральных и физических страданиях непосредственно их участников. Выясним, как учащиеся нашей школы чтят память победителей.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8034366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000108"/>
            <a:ext cx="2605118" cy="5572164"/>
          </a:xfrm>
        </p:spPr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Погибшие завещали нам беречь мир. </a:t>
            </a:r>
          </a:p>
          <a:p>
            <a:pPr algn="ctr"/>
            <a:r>
              <a:rPr lang="ru-RU" sz="1600" dirty="0" smtClean="0"/>
              <a:t>В героическом прошлом Родины мы черпаем силы, чтобы бороться за мир. Примером нам служит подвиг дедов и прадедов, которые в свое время сделали все, что смогли, для защиты и процветания России. </a:t>
            </a:r>
            <a:endParaRPr lang="ru-RU" sz="1600" dirty="0"/>
          </a:p>
        </p:txBody>
      </p:sp>
      <p:pic>
        <p:nvPicPr>
          <p:cNvPr id="3084" name="Picture 12" descr="Картинки по запросу фото вечный огон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Кириллова Екатерина, </a:t>
            </a:r>
            <a:r>
              <a:rPr lang="ru-RU" sz="1600" dirty="0" err="1" smtClean="0">
                <a:cs typeface="Times New Roman" pitchFamily="18" charset="0"/>
              </a:rPr>
              <a:t>Дергачева</a:t>
            </a:r>
            <a:r>
              <a:rPr lang="ru-RU" sz="1600" dirty="0" smtClean="0">
                <a:cs typeface="Times New Roman" pitchFamily="18" charset="0"/>
              </a:rPr>
              <a:t> Екатерина, Петрова Ангелина, Степанова Кристина, Кудрявцева Екатерина.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1800" dirty="0" smtClean="0">
                <a:cs typeface="Times New Roman" pitchFamily="18" charset="0"/>
              </a:rPr>
              <a:t>В презентации использованы :</a:t>
            </a:r>
          </a:p>
          <a:p>
            <a:r>
              <a:rPr lang="ru-RU" sz="1600" dirty="0" smtClean="0">
                <a:cs typeface="Times New Roman" pitchFamily="18" charset="0"/>
              </a:rPr>
              <a:t>Фотографии, документы, личные письма, личные вещи из  семейных архивов Юркиной Л. К., </a:t>
            </a:r>
            <a:r>
              <a:rPr lang="ru-RU" sz="1600" dirty="0" err="1" smtClean="0">
                <a:cs typeface="Times New Roman" pitchFamily="18" charset="0"/>
              </a:rPr>
              <a:t>Желтухиной</a:t>
            </a:r>
            <a:r>
              <a:rPr lang="ru-RU" sz="1600" dirty="0" smtClean="0">
                <a:cs typeface="Times New Roman" pitchFamily="18" charset="0"/>
              </a:rPr>
              <a:t> М. М.,</a:t>
            </a:r>
          </a:p>
          <a:p>
            <a:r>
              <a:rPr lang="ru-RU" sz="1600" dirty="0" smtClean="0">
                <a:cs typeface="Times New Roman" pitchFamily="18" charset="0"/>
              </a:rPr>
              <a:t>Материалы Краеведческого музея г. Окуловка.</a:t>
            </a:r>
          </a:p>
          <a:p>
            <a:r>
              <a:rPr lang="ru-RU" sz="1600" dirty="0" smtClean="0">
                <a:cs typeface="Times New Roman" pitchFamily="18" charset="0"/>
              </a:rPr>
              <a:t>Материалы городской библиотеки.</a:t>
            </a:r>
          </a:p>
          <a:p>
            <a:r>
              <a:rPr lang="ru-RU" sz="1600" dirty="0" smtClean="0">
                <a:cs typeface="Times New Roman" pitchFamily="18" charset="0"/>
              </a:rPr>
              <a:t>Стихи советских поэтов.</a:t>
            </a:r>
          </a:p>
          <a:p>
            <a:r>
              <a:rPr lang="ru-RU" sz="1600" dirty="0" smtClean="0">
                <a:cs typeface="Times New Roman" pitchFamily="18" charset="0"/>
              </a:rPr>
              <a:t>Интернет-ресурсы (фотографии по теме «Великая Отечественная Война»)</a:t>
            </a:r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Письма с фронта, фронтовые фотографии, уведомления, награды, личные вещи фронтовиков.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По содержанию писем, по фотографиям и другим реликвиям узнать о подвигах наших земляков, выяснить отношение к семейным реликвиям в семьях учащихся нашей школы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850112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Изучить семейные реликвии Великой   Отечественной войны: письма с фронта, фотографии, награды.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1) Изучить письма с фронта, фотографии, извещения, переданные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городской  музей жителями г. Окуловка.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2) Изучить материалы о письмах с фронта, имеющиеся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литературе и в интернете.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3) Проанализировать результаты опроса учащихся нашей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школы и выяснить, имеются ли в их семьях военные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реликвии и как они хранятся.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4) Сопоставить и сделать выводы по изученному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и синтез, эмпирический, математический.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86808" cy="5467368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/>
              <a:t>В письмах с фронта и фотографиях сосредоточен большой исторический материал. Эти весточки из уже далёкого прошлого для нас стали бесценной семейной реликвией, которой мы дорожим.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Отечественная война и Великая Победа! (150 фото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786058"/>
            <a:ext cx="4185953" cy="3143272"/>
          </a:xfrm>
          <a:prstGeom prst="rect">
            <a:avLst/>
          </a:prstGeom>
          <a:noFill/>
        </p:spPr>
      </p:pic>
      <p:pic>
        <p:nvPicPr>
          <p:cNvPr id="35842" name="Picture 2" descr="http://pulson.ru/wp-content/uploads/2011/05/1304337920_130416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626" y="2786058"/>
            <a:ext cx="4051738" cy="315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000108"/>
            <a:ext cx="714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в России семьи такой,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б не памятен был свой герой.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глаза молодых ребят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фотографий увядших глядят.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взгляд, словно высший суд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ребят, что сейчас растут.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мальчишкам нельзя ни солгать,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обмануть, ни с пути свернуть.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Агранович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Музей\Мои документы\стенд 1 казаки\Гарри Поттер 04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071546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2910" y="500042"/>
            <a:ext cx="2786090" cy="1428760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Нейшлотов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Константинович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685800" y="1928802"/>
            <a:ext cx="3243258" cy="4319598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Уроженец города Окуловка. Учился в школе № 17. </a:t>
            </a:r>
          </a:p>
          <a:p>
            <a:r>
              <a:rPr lang="ru-RU" sz="1600" dirty="0" smtClean="0"/>
              <a:t>Закончил военное училище в городе Ленинграде и 20 июля 1941 года отбыл на фронт.</a:t>
            </a:r>
          </a:p>
          <a:p>
            <a:r>
              <a:rPr lang="ru-RU" sz="1600" dirty="0" smtClean="0"/>
              <a:t> Воевал на </a:t>
            </a:r>
            <a:r>
              <a:rPr lang="ru-RU" sz="1600" dirty="0" err="1" smtClean="0"/>
              <a:t>Волховском</a:t>
            </a:r>
            <a:r>
              <a:rPr lang="ru-RU" sz="1600" dirty="0" smtClean="0"/>
              <a:t> фронте. </a:t>
            </a:r>
          </a:p>
          <a:p>
            <a:r>
              <a:rPr lang="ru-RU" sz="1600" dirty="0" smtClean="0"/>
              <a:t>Погиб в августе 1942 года. </a:t>
            </a:r>
          </a:p>
          <a:p>
            <a:r>
              <a:rPr lang="ru-RU" sz="1600" dirty="0" smtClean="0"/>
              <a:t>Похоронен в братской могиле у деревни </a:t>
            </a:r>
            <a:r>
              <a:rPr lang="ru-RU" sz="1600" dirty="0" err="1" smtClean="0"/>
              <a:t>Дретово</a:t>
            </a:r>
            <a:r>
              <a:rPr lang="ru-RU" sz="1600" dirty="0" smtClean="0"/>
              <a:t> Ульяновский район Смоленской области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00496" y="1000108"/>
            <a:ext cx="4686304" cy="44291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риродоман\Desktop\ВОВ\ЖЕЛТУХИНА\IMG_20150212_144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285860"/>
            <a:ext cx="4143404" cy="468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1804</Words>
  <Application>Microsoft Office PowerPoint</Application>
  <PresentationFormat>Экран (4:3)</PresentationFormat>
  <Paragraphs>262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Семейные реликвии Великой Отечественной войны</vt:lpstr>
      <vt:lpstr>Презентация PowerPoint</vt:lpstr>
      <vt:lpstr>Актуальность.</vt:lpstr>
      <vt:lpstr>                Проблема исследования</vt:lpstr>
      <vt:lpstr>               Объект исследования</vt:lpstr>
      <vt:lpstr>Презентация PowerPoint</vt:lpstr>
      <vt:lpstr>Презентация PowerPoint</vt:lpstr>
      <vt:lpstr>Презентация PowerPoint</vt:lpstr>
      <vt:lpstr>Нейшлотов Николай Константинович</vt:lpstr>
      <vt:lpstr>Презентация PowerPoint</vt:lpstr>
      <vt:lpstr>Презентация PowerPoint</vt:lpstr>
      <vt:lpstr>Презентация PowerPoint</vt:lpstr>
      <vt:lpstr>Ермак Федор Миронович</vt:lpstr>
      <vt:lpstr>Презентация PowerPoint</vt:lpstr>
      <vt:lpstr>      Награды  Ермака Ф. М.: </vt:lpstr>
      <vt:lpstr> </vt:lpstr>
      <vt:lpstr> Юркина Лидия Константиновна</vt:lpstr>
      <vt:lpstr> </vt:lpstr>
      <vt:lpstr>На фотографии изображены:</vt:lpstr>
      <vt:lpstr>Отрывок из Газеты приносной типографии</vt:lpstr>
      <vt:lpstr>                                  Михайлова   Лидия Васильевна  </vt:lpstr>
      <vt:lpstr>Презентация PowerPoint</vt:lpstr>
      <vt:lpstr>Презентация PowerPoint</vt:lpstr>
      <vt:lpstr>Презентация PowerPoint</vt:lpstr>
      <vt:lpstr>Павлов  Алексей Павлович. </vt:lpstr>
      <vt:lpstr>Презентация PowerPoint</vt:lpstr>
      <vt:lpstr> Желтухина Мария Михайловна </vt:lpstr>
      <vt:lpstr>Презентация PowerPoint</vt:lpstr>
      <vt:lpstr>Презентация PowerPoint</vt:lpstr>
      <vt:lpstr>Презентация PowerPoint</vt:lpstr>
      <vt:lpstr>Желтухина Мария Михайловна</vt:lpstr>
      <vt:lpstr>Реликвии Великой Отечественной войны</vt:lpstr>
      <vt:lpstr>Презентация PowerPoint</vt:lpstr>
      <vt:lpstr>Презентация PowerPoint</vt:lpstr>
      <vt:lpstr>Презентация PowerPoint</vt:lpstr>
      <vt:lpstr>Личные вещи фронтовиков</vt:lpstr>
      <vt:lpstr>Результаты опроса</vt:lpstr>
      <vt:lpstr>Какое значение вы придаете реликвиям?</vt:lpstr>
      <vt:lpstr>                       </vt:lpstr>
      <vt:lpstr>Заключение</vt:lpstr>
      <vt:lpstr>Презентацию подготовили: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реликвии Великой Отечественной войны</dc:title>
  <dc:creator>Олег</dc:creator>
  <cp:lastModifiedBy>Ali</cp:lastModifiedBy>
  <cp:revision>220</cp:revision>
  <dcterms:modified xsi:type="dcterms:W3CDTF">2017-11-08T17:37:56Z</dcterms:modified>
</cp:coreProperties>
</file>