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7"/>
  </p:notesMasterIdLst>
  <p:sldIdLst>
    <p:sldId id="258" r:id="rId2"/>
    <p:sldId id="259" r:id="rId3"/>
    <p:sldId id="260" r:id="rId4"/>
    <p:sldId id="261" r:id="rId5"/>
    <p:sldId id="262" r:id="rId6"/>
  </p:sldIdLst>
  <p:sldSz cx="9906000" cy="6858000" type="A4"/>
  <p:notesSz cx="6858000" cy="994568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12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00656"/>
    <a:srgbClr val="000000"/>
    <a:srgbClr val="EE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1146" y="78"/>
      </p:cViewPr>
      <p:guideLst>
        <p:guide orient="horz" pos="2160"/>
        <p:guide pos="312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901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9901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B762DA6-2793-41AB-B937-C8D146152D34}" type="datetimeFigureOut">
              <a:rPr lang="ru-RU" smtClean="0"/>
              <a:pPr/>
              <a:t>09.11.2017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004888" y="1243013"/>
            <a:ext cx="4848225" cy="33575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786362"/>
            <a:ext cx="5486400" cy="391611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46679"/>
            <a:ext cx="2971800" cy="4990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9446679"/>
            <a:ext cx="2971800" cy="4990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ABD368E-075A-4FA8-B095-43A43B1B638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817578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1122363"/>
            <a:ext cx="84201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38250" y="3602038"/>
            <a:ext cx="74295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6A11F2-1071-4956-A08D-F36FF80312EB}" type="datetimeFigureOut">
              <a:rPr lang="ru-RU" smtClean="0"/>
              <a:pPr/>
              <a:t>09.11.2017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6B569A-A7A9-4191-9B4B-E919ADA6C00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09375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6A11F2-1071-4956-A08D-F36FF80312EB}" type="datetimeFigureOut">
              <a:rPr lang="ru-RU" smtClean="0"/>
              <a:pPr/>
              <a:t>09.11.2017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6B569A-A7A9-4191-9B4B-E919ADA6C00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129649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88982" y="365125"/>
            <a:ext cx="2135981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1038" y="365125"/>
            <a:ext cx="6284119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6A11F2-1071-4956-A08D-F36FF80312EB}" type="datetimeFigureOut">
              <a:rPr lang="ru-RU" smtClean="0"/>
              <a:pPr/>
              <a:t>09.11.2017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6B569A-A7A9-4191-9B4B-E919ADA6C00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717553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6A11F2-1071-4956-A08D-F36FF80312EB}" type="datetimeFigureOut">
              <a:rPr lang="ru-RU" smtClean="0"/>
              <a:pPr/>
              <a:t>09.11.2017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6B569A-A7A9-4191-9B4B-E919ADA6C00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898428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5879" y="1709740"/>
            <a:ext cx="8543925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879" y="4589465"/>
            <a:ext cx="8543925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6A11F2-1071-4956-A08D-F36FF80312EB}" type="datetimeFigureOut">
              <a:rPr lang="ru-RU" smtClean="0"/>
              <a:pPr/>
              <a:t>09.11.2017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6B569A-A7A9-4191-9B4B-E919ADA6C00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252253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1038" y="1825625"/>
            <a:ext cx="421005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14913" y="1825625"/>
            <a:ext cx="421005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6A11F2-1071-4956-A08D-F36FF80312EB}" type="datetimeFigureOut">
              <a:rPr lang="ru-RU" smtClean="0"/>
              <a:pPr/>
              <a:t>09.11.2017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6B569A-A7A9-4191-9B4B-E919ADA6C00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814816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365127"/>
            <a:ext cx="8543925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2329" y="1681163"/>
            <a:ext cx="4190702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2329" y="2505075"/>
            <a:ext cx="4190702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4913" y="1681163"/>
            <a:ext cx="4211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14913" y="2505075"/>
            <a:ext cx="4211340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6A11F2-1071-4956-A08D-F36FF80312EB}" type="datetimeFigureOut">
              <a:rPr lang="ru-RU" smtClean="0"/>
              <a:pPr/>
              <a:t>09.11.2017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6B569A-A7A9-4191-9B4B-E919ADA6C00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34114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6A11F2-1071-4956-A08D-F36FF80312EB}" type="datetimeFigureOut">
              <a:rPr lang="ru-RU" smtClean="0"/>
              <a:pPr/>
              <a:t>09.11.2017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6B569A-A7A9-4191-9B4B-E919ADA6C00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131265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6A11F2-1071-4956-A08D-F36FF80312EB}" type="datetimeFigureOut">
              <a:rPr lang="ru-RU" smtClean="0"/>
              <a:pPr/>
              <a:t>09.11.2017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6B569A-A7A9-4191-9B4B-E919ADA6C00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266022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11340" y="987427"/>
            <a:ext cx="5014913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6A11F2-1071-4956-A08D-F36FF80312EB}" type="datetimeFigureOut">
              <a:rPr lang="ru-RU" smtClean="0"/>
              <a:pPr/>
              <a:t>09.11.2017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6B569A-A7A9-4191-9B4B-E919ADA6C00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418342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211340" y="987427"/>
            <a:ext cx="5014913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6A11F2-1071-4956-A08D-F36FF80312EB}" type="datetimeFigureOut">
              <a:rPr lang="ru-RU" smtClean="0"/>
              <a:pPr/>
              <a:t>09.11.2017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6B569A-A7A9-4191-9B4B-E919ADA6C00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811837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1038" y="365127"/>
            <a:ext cx="854392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1038" y="1825625"/>
            <a:ext cx="854392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6A11F2-1071-4956-A08D-F36FF80312EB}" type="datetimeFigureOut">
              <a:rPr lang="ru-RU" smtClean="0"/>
              <a:pPr/>
              <a:t>09.11.2017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6B569A-A7A9-4191-9B4B-E919ADA6C00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434612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13" Type="http://schemas.openxmlformats.org/officeDocument/2006/relationships/image" Target="../media/image23.png"/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12" Type="http://schemas.openxmlformats.org/officeDocument/2006/relationships/image" Target="../media/image2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png"/><Relationship Id="rId11" Type="http://schemas.openxmlformats.org/officeDocument/2006/relationships/image" Target="../media/image21.png"/><Relationship Id="rId5" Type="http://schemas.openxmlformats.org/officeDocument/2006/relationships/image" Target="../media/image15.png"/><Relationship Id="rId10" Type="http://schemas.openxmlformats.org/officeDocument/2006/relationships/image" Target="../media/image20.png"/><Relationship Id="rId4" Type="http://schemas.openxmlformats.org/officeDocument/2006/relationships/image" Target="../media/image14.png"/><Relationship Id="rId9" Type="http://schemas.openxmlformats.org/officeDocument/2006/relationships/image" Target="../media/image19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image" Target="../media/image24.png"/><Relationship Id="rId7" Type="http://schemas.openxmlformats.org/officeDocument/2006/relationships/image" Target="../media/image28.png"/><Relationship Id="rId12" Type="http://schemas.openxmlformats.org/officeDocument/2006/relationships/image" Target="../media/image3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png"/><Relationship Id="rId11" Type="http://schemas.openxmlformats.org/officeDocument/2006/relationships/image" Target="../media/image32.png"/><Relationship Id="rId5" Type="http://schemas.openxmlformats.org/officeDocument/2006/relationships/image" Target="../media/image26.png"/><Relationship Id="rId10" Type="http://schemas.openxmlformats.org/officeDocument/2006/relationships/image" Target="../media/image31.png"/><Relationship Id="rId4" Type="http://schemas.openxmlformats.org/officeDocument/2006/relationships/image" Target="../media/image25.png"/><Relationship Id="rId9" Type="http://schemas.openxmlformats.org/officeDocument/2006/relationships/image" Target="../media/image30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png"/><Relationship Id="rId13" Type="http://schemas.openxmlformats.org/officeDocument/2006/relationships/image" Target="../media/image44.png"/><Relationship Id="rId3" Type="http://schemas.openxmlformats.org/officeDocument/2006/relationships/image" Target="../media/image34.png"/><Relationship Id="rId7" Type="http://schemas.openxmlformats.org/officeDocument/2006/relationships/image" Target="../media/image38.png"/><Relationship Id="rId12" Type="http://schemas.openxmlformats.org/officeDocument/2006/relationships/image" Target="../media/image4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7.png"/><Relationship Id="rId11" Type="http://schemas.openxmlformats.org/officeDocument/2006/relationships/image" Target="../media/image42.png"/><Relationship Id="rId5" Type="http://schemas.openxmlformats.org/officeDocument/2006/relationships/image" Target="../media/image36.png"/><Relationship Id="rId10" Type="http://schemas.openxmlformats.org/officeDocument/2006/relationships/image" Target="../media/image41.png"/><Relationship Id="rId4" Type="http://schemas.openxmlformats.org/officeDocument/2006/relationships/image" Target="../media/image35.png"/><Relationship Id="rId9" Type="http://schemas.openxmlformats.org/officeDocument/2006/relationships/image" Target="../media/image40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png"/><Relationship Id="rId13" Type="http://schemas.openxmlformats.org/officeDocument/2006/relationships/image" Target="../media/image55.png"/><Relationship Id="rId3" Type="http://schemas.openxmlformats.org/officeDocument/2006/relationships/image" Target="../media/image45.png"/><Relationship Id="rId7" Type="http://schemas.openxmlformats.org/officeDocument/2006/relationships/image" Target="../media/image49.png"/><Relationship Id="rId12" Type="http://schemas.openxmlformats.org/officeDocument/2006/relationships/image" Target="../media/image5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8.png"/><Relationship Id="rId11" Type="http://schemas.openxmlformats.org/officeDocument/2006/relationships/image" Target="../media/image53.png"/><Relationship Id="rId5" Type="http://schemas.openxmlformats.org/officeDocument/2006/relationships/image" Target="../media/image47.png"/><Relationship Id="rId10" Type="http://schemas.openxmlformats.org/officeDocument/2006/relationships/image" Target="../media/image52.png"/><Relationship Id="rId4" Type="http://schemas.openxmlformats.org/officeDocument/2006/relationships/image" Target="../media/image46.png"/><Relationship Id="rId9" Type="http://schemas.openxmlformats.org/officeDocument/2006/relationships/image" Target="../media/image51.png"/><Relationship Id="rId14" Type="http://schemas.openxmlformats.org/officeDocument/2006/relationships/image" Target="../media/image5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Рисунок 13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00"/>
              </a:clrFrom>
              <a:clrTo>
                <a:srgbClr val="FFFF00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966617" y="1"/>
            <a:ext cx="2412000" cy="6857999"/>
          </a:xfrm>
          <a:prstGeom prst="rect">
            <a:avLst/>
          </a:prstGeom>
          <a:noFill/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00"/>
              </a:clrFrom>
              <a:clrTo>
                <a:srgbClr val="FFFF00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9519" y="0"/>
            <a:ext cx="2412000" cy="6857999"/>
          </a:xfrm>
          <a:prstGeom prst="rect">
            <a:avLst/>
          </a:prstGeom>
          <a:noFill/>
        </p:spPr>
      </p:pic>
      <p:sp>
        <p:nvSpPr>
          <p:cNvPr id="17" name="Овал 16"/>
          <p:cNvSpPr>
            <a:spLocks noChangeAspect="1"/>
          </p:cNvSpPr>
          <p:nvPr/>
        </p:nvSpPr>
        <p:spPr>
          <a:xfrm>
            <a:off x="300445" y="274324"/>
            <a:ext cx="252001" cy="252000"/>
          </a:xfrm>
          <a:prstGeom prst="ellipse">
            <a:avLst/>
          </a:prstGeom>
          <a:solidFill>
            <a:schemeClr val="bg1"/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Овал 17"/>
          <p:cNvSpPr>
            <a:spLocks noChangeAspect="1"/>
          </p:cNvSpPr>
          <p:nvPr/>
        </p:nvSpPr>
        <p:spPr>
          <a:xfrm>
            <a:off x="2776397" y="261261"/>
            <a:ext cx="252001" cy="252000"/>
          </a:xfrm>
          <a:prstGeom prst="ellipse">
            <a:avLst/>
          </a:prstGeom>
          <a:solidFill>
            <a:schemeClr val="bg1"/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Овал 18"/>
          <p:cNvSpPr>
            <a:spLocks noChangeAspect="1"/>
          </p:cNvSpPr>
          <p:nvPr/>
        </p:nvSpPr>
        <p:spPr>
          <a:xfrm>
            <a:off x="5168537" y="248196"/>
            <a:ext cx="252001" cy="252000"/>
          </a:xfrm>
          <a:prstGeom prst="ellipse">
            <a:avLst/>
          </a:prstGeom>
          <a:solidFill>
            <a:schemeClr val="bg1"/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Овал 19"/>
          <p:cNvSpPr>
            <a:spLocks noChangeAspect="1"/>
          </p:cNvSpPr>
          <p:nvPr/>
        </p:nvSpPr>
        <p:spPr>
          <a:xfrm>
            <a:off x="7644489" y="235133"/>
            <a:ext cx="252001" cy="252000"/>
          </a:xfrm>
          <a:prstGeom prst="ellipse">
            <a:avLst/>
          </a:prstGeom>
          <a:solidFill>
            <a:schemeClr val="bg1"/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>
            <a:off x="418011" y="2267373"/>
            <a:ext cx="1760392" cy="6924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300" b="1" dirty="0" smtClean="0">
                <a:latin typeface="Sylfaen" panose="010A0502050306030303" pitchFamily="18" charset="0"/>
              </a:rPr>
              <a:t>Гончарство – </a:t>
            </a:r>
            <a:r>
              <a:rPr lang="ru-RU" sz="1300" dirty="0" smtClean="0">
                <a:latin typeface="Sylfaen" panose="010A0502050306030303" pitchFamily="18" charset="0"/>
              </a:rPr>
              <a:t>одно из самых древних видов народного промысла  </a:t>
            </a:r>
            <a:endParaRPr lang="ru-RU" sz="1300" dirty="0">
              <a:latin typeface="Sylfaen" panose="010A0502050306030303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773" y="606196"/>
            <a:ext cx="2013829" cy="15454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841" y="3075550"/>
            <a:ext cx="2038350" cy="1619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681" y="4787002"/>
            <a:ext cx="1971675" cy="1419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00"/>
              </a:clrFrom>
              <a:clrTo>
                <a:srgbClr val="FFFF00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498097" y="11724"/>
            <a:ext cx="2412000" cy="6857999"/>
          </a:xfrm>
          <a:prstGeom prst="rect">
            <a:avLst/>
          </a:prstGeom>
          <a:noFill/>
        </p:spPr>
      </p:pic>
      <p:sp>
        <p:nvSpPr>
          <p:cNvPr id="23" name="TextBox 22"/>
          <p:cNvSpPr txBox="1"/>
          <p:nvPr/>
        </p:nvSpPr>
        <p:spPr>
          <a:xfrm>
            <a:off x="2663715" y="2209484"/>
            <a:ext cx="1821432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latin typeface="Sylfaen" panose="010A0502050306030303" pitchFamily="18" charset="0"/>
              </a:rPr>
              <a:t>Керамика. </a:t>
            </a:r>
          </a:p>
          <a:p>
            <a:pPr algn="ctr"/>
            <a:r>
              <a:rPr lang="ru-RU" sz="1200" dirty="0" smtClean="0">
                <a:latin typeface="Sylfaen" panose="010A0502050306030303" pitchFamily="18" charset="0"/>
              </a:rPr>
              <a:t>Среди керамических </a:t>
            </a:r>
            <a:r>
              <a:rPr lang="ru-RU" sz="1200" dirty="0">
                <a:latin typeface="Sylfaen" panose="010A0502050306030303" pitchFamily="18" charset="0"/>
              </a:rPr>
              <a:t>изделий бытуют миски, кувшины, </a:t>
            </a:r>
            <a:r>
              <a:rPr lang="ru-RU" sz="1200" dirty="0" smtClean="0">
                <a:latin typeface="Sylfaen" panose="010A0502050306030303" pitchFamily="18" charset="0"/>
              </a:rPr>
              <a:t>чашки и пр., отличающиеся художественным орнаментов в </a:t>
            </a:r>
            <a:r>
              <a:rPr lang="ru-RU" sz="1200" dirty="0" smtClean="0">
                <a:latin typeface="Sylfaen" panose="010A0502050306030303" pitchFamily="18" charset="0"/>
              </a:rPr>
              <a:t>зависимости </a:t>
            </a:r>
            <a:r>
              <a:rPr lang="ru-RU" sz="1200" dirty="0" smtClean="0">
                <a:latin typeface="Sylfaen" panose="010A0502050306030303" pitchFamily="18" charset="0"/>
              </a:rPr>
              <a:t>от региона</a:t>
            </a:r>
            <a:endParaRPr lang="ru-RU" sz="1200" dirty="0">
              <a:latin typeface="Sylfaen" panose="010A0502050306030303" pitchFamily="18" charset="0"/>
            </a:endParaRPr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0788" y="606196"/>
            <a:ext cx="2006618" cy="15454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6396" y="4193930"/>
            <a:ext cx="1931009" cy="2159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7" name="TextBox 26"/>
          <p:cNvSpPr txBox="1"/>
          <p:nvPr/>
        </p:nvSpPr>
        <p:spPr>
          <a:xfrm>
            <a:off x="5294537" y="2273104"/>
            <a:ext cx="1821432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latin typeface="Sylfaen" panose="010A0502050306030303" pitchFamily="18" charset="0"/>
              </a:rPr>
              <a:t>Кузнечество. </a:t>
            </a:r>
            <a:r>
              <a:rPr lang="ru-RU" sz="1200" dirty="0" smtClean="0">
                <a:latin typeface="Sylfaen" panose="010A0502050306030303" pitchFamily="18" charset="0"/>
              </a:rPr>
              <a:t>Традиционный промысел лесной и лесостепной зоны Украины</a:t>
            </a:r>
          </a:p>
        </p:txBody>
      </p:sp>
      <p:pic>
        <p:nvPicPr>
          <p:cNvPr id="28" name="Рисунок 27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00"/>
              </a:clrFrom>
              <a:clrTo>
                <a:srgbClr val="FFFF00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435137" y="-1"/>
            <a:ext cx="2412000" cy="6857999"/>
          </a:xfrm>
          <a:prstGeom prst="rect">
            <a:avLst/>
          </a:prstGeom>
          <a:noFill/>
        </p:spPr>
      </p:pic>
      <p:sp>
        <p:nvSpPr>
          <p:cNvPr id="29" name="TextBox 28"/>
          <p:cNvSpPr txBox="1"/>
          <p:nvPr/>
        </p:nvSpPr>
        <p:spPr>
          <a:xfrm>
            <a:off x="7663507" y="2267373"/>
            <a:ext cx="182143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latin typeface="Sylfaen" panose="010A0502050306030303" pitchFamily="18" charset="0"/>
              </a:rPr>
              <a:t>Обработка металла. </a:t>
            </a:r>
          </a:p>
          <a:p>
            <a:pPr algn="ctr"/>
            <a:r>
              <a:rPr lang="ru-RU" sz="1200" dirty="0" smtClean="0">
                <a:latin typeface="Sylfaen" panose="010A0502050306030303" pitchFamily="18" charset="0"/>
              </a:rPr>
              <a:t>Данный промысел был распространен в Западной Украине и существует до сих пор</a:t>
            </a:r>
            <a:r>
              <a:rPr lang="ru-RU" sz="1200" dirty="0" smtClean="0"/>
              <a:t>.</a:t>
            </a:r>
            <a:endParaRPr lang="ru-RU" sz="1200" dirty="0"/>
          </a:p>
        </p:txBody>
      </p:sp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6669" y="606195"/>
            <a:ext cx="1971675" cy="15454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3440" y="3420208"/>
            <a:ext cx="1825441" cy="14222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4" name="Picture 10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96304" y="5048250"/>
            <a:ext cx="1882577" cy="1476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5" name="Picture 11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3507" y="3747281"/>
            <a:ext cx="2030110" cy="14222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7" name="Picture 13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81554" y="606195"/>
            <a:ext cx="2093045" cy="15454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8" name="Picture 14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6082" y="5273919"/>
            <a:ext cx="2030110" cy="13965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373406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Рисунок 13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00"/>
              </a:clrFrom>
              <a:clrTo>
                <a:srgbClr val="FFFF00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966617" y="1"/>
            <a:ext cx="2412000" cy="6857999"/>
          </a:xfrm>
          <a:prstGeom prst="rect">
            <a:avLst/>
          </a:prstGeom>
          <a:noFill/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00"/>
              </a:clrFrom>
              <a:clrTo>
                <a:srgbClr val="FFFF00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9519" y="0"/>
            <a:ext cx="2412000" cy="6857999"/>
          </a:xfrm>
          <a:prstGeom prst="rect">
            <a:avLst/>
          </a:prstGeom>
          <a:noFill/>
        </p:spPr>
      </p:pic>
      <p:sp>
        <p:nvSpPr>
          <p:cNvPr id="17" name="Овал 16"/>
          <p:cNvSpPr>
            <a:spLocks noChangeAspect="1"/>
          </p:cNvSpPr>
          <p:nvPr/>
        </p:nvSpPr>
        <p:spPr>
          <a:xfrm>
            <a:off x="300445" y="274324"/>
            <a:ext cx="252001" cy="252000"/>
          </a:xfrm>
          <a:prstGeom prst="ellipse">
            <a:avLst/>
          </a:prstGeom>
          <a:solidFill>
            <a:schemeClr val="bg1"/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Овал 17"/>
          <p:cNvSpPr>
            <a:spLocks noChangeAspect="1"/>
          </p:cNvSpPr>
          <p:nvPr/>
        </p:nvSpPr>
        <p:spPr>
          <a:xfrm>
            <a:off x="2776397" y="261261"/>
            <a:ext cx="252001" cy="252000"/>
          </a:xfrm>
          <a:prstGeom prst="ellipse">
            <a:avLst/>
          </a:prstGeom>
          <a:solidFill>
            <a:schemeClr val="bg1"/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Овал 18"/>
          <p:cNvSpPr>
            <a:spLocks noChangeAspect="1"/>
          </p:cNvSpPr>
          <p:nvPr/>
        </p:nvSpPr>
        <p:spPr>
          <a:xfrm>
            <a:off x="5168537" y="248196"/>
            <a:ext cx="252001" cy="252000"/>
          </a:xfrm>
          <a:prstGeom prst="ellipse">
            <a:avLst/>
          </a:prstGeom>
          <a:solidFill>
            <a:schemeClr val="bg1"/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Овал 19"/>
          <p:cNvSpPr>
            <a:spLocks noChangeAspect="1"/>
          </p:cNvSpPr>
          <p:nvPr/>
        </p:nvSpPr>
        <p:spPr>
          <a:xfrm>
            <a:off x="7644489" y="235133"/>
            <a:ext cx="252001" cy="252000"/>
          </a:xfrm>
          <a:prstGeom prst="ellipse">
            <a:avLst/>
          </a:prstGeom>
          <a:solidFill>
            <a:schemeClr val="bg1"/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>
            <a:off x="152400" y="2561362"/>
            <a:ext cx="2110154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000" b="1" dirty="0" err="1" smtClean="0">
                <a:latin typeface="Sylfaen" panose="010A0502050306030303" pitchFamily="18" charset="0"/>
              </a:rPr>
              <a:t>Золотарство</a:t>
            </a:r>
            <a:r>
              <a:rPr lang="ru-RU" sz="1000" b="1" dirty="0" smtClean="0">
                <a:latin typeface="Sylfaen" panose="010A0502050306030303" pitchFamily="18" charset="0"/>
              </a:rPr>
              <a:t> - </a:t>
            </a:r>
            <a:r>
              <a:rPr lang="ru-RU" sz="1000" dirty="0">
                <a:latin typeface="Sylfaen" panose="010A0502050306030303" pitchFamily="18" charset="0"/>
              </a:rPr>
              <a:t>изготовление украшений, предметов быта и культа из драгоценных металлов (золота, серебра), часто украшенных драгоценными камнями, </a:t>
            </a:r>
            <a:r>
              <a:rPr lang="ru-RU" sz="1000" dirty="0" smtClean="0">
                <a:latin typeface="Sylfaen" panose="010A0502050306030303" pitchFamily="18" charset="0"/>
              </a:rPr>
              <a:t>жемчугом. </a:t>
            </a:r>
            <a:endParaRPr lang="ru-RU" sz="1000" b="1" dirty="0" smtClean="0">
              <a:latin typeface="Sylfaen" panose="010A0502050306030303" pitchFamily="18" charset="0"/>
            </a:endParaRPr>
          </a:p>
          <a:p>
            <a:pPr algn="ctr"/>
            <a:r>
              <a:rPr lang="ru-RU" sz="1000" dirty="0" smtClean="0">
                <a:latin typeface="Sylfaen" panose="010A0502050306030303" pitchFamily="18" charset="0"/>
              </a:rPr>
              <a:t>Распространен данный промысел  на Полтавщине</a:t>
            </a:r>
            <a:r>
              <a:rPr lang="ru-RU" sz="1200" dirty="0" smtClean="0">
                <a:latin typeface="Sylfaen" panose="010A0502050306030303" pitchFamily="18" charset="0"/>
              </a:rPr>
              <a:t>. </a:t>
            </a:r>
            <a:endParaRPr lang="ru-RU" sz="1200" dirty="0">
              <a:latin typeface="Sylfaen" panose="010A0502050306030303" pitchFamily="18" charset="0"/>
            </a:endParaRPr>
          </a:p>
        </p:txBody>
      </p:sp>
      <p:pic>
        <p:nvPicPr>
          <p:cNvPr id="22" name="Рисунок 21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00"/>
              </a:clrFrom>
              <a:clrTo>
                <a:srgbClr val="FFFF00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498097" y="11724"/>
            <a:ext cx="2412000" cy="6857999"/>
          </a:xfrm>
          <a:prstGeom prst="rect">
            <a:avLst/>
          </a:prstGeom>
          <a:noFill/>
        </p:spPr>
      </p:pic>
      <p:sp>
        <p:nvSpPr>
          <p:cNvPr id="23" name="TextBox 22"/>
          <p:cNvSpPr txBox="1"/>
          <p:nvPr/>
        </p:nvSpPr>
        <p:spPr>
          <a:xfrm>
            <a:off x="2793381" y="2561362"/>
            <a:ext cx="1821432" cy="19082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latin typeface="Sylfaen" panose="010A0502050306030303" pitchFamily="18" charset="0"/>
              </a:rPr>
              <a:t>Вышивка- </a:t>
            </a:r>
            <a:endParaRPr lang="ru-RU" sz="1000" dirty="0" smtClean="0">
              <a:latin typeface="Sylfaen" panose="010A0502050306030303" pitchFamily="18" charset="0"/>
            </a:endParaRPr>
          </a:p>
          <a:p>
            <a:pPr algn="ctr"/>
            <a:r>
              <a:rPr lang="ru-RU" sz="1000" dirty="0" smtClean="0">
                <a:latin typeface="Sylfaen" panose="010A0502050306030303" pitchFamily="18" charset="0"/>
              </a:rPr>
              <a:t>является </a:t>
            </a:r>
            <a:r>
              <a:rPr lang="ru-RU" sz="1000" dirty="0">
                <a:latin typeface="Sylfaen" panose="010A0502050306030303" pitchFamily="18" charset="0"/>
              </a:rPr>
              <a:t>одним из древнейших народных искусств в Украине. При этом именно этот народный промысел издревле был самым любимым в народе, и оттого люди к традициям вышивки всегда относились с особым трепетом и любовью.</a:t>
            </a:r>
            <a:r>
              <a:rPr lang="ru-RU" sz="1000" b="1" dirty="0" smtClean="0">
                <a:latin typeface="Sylfaen" panose="010A0502050306030303" pitchFamily="18" charset="0"/>
              </a:rPr>
              <a:t> </a:t>
            </a:r>
            <a:endParaRPr lang="ru-RU" sz="1000" b="1" dirty="0">
              <a:latin typeface="Sylfaen" panose="010A0502050306030303" pitchFamily="18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5221791" y="2544010"/>
            <a:ext cx="1821432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latin typeface="Sylfaen" panose="010A0502050306030303" pitchFamily="18" charset="0"/>
              </a:rPr>
              <a:t>Ткачество –</a:t>
            </a:r>
          </a:p>
          <a:p>
            <a:pPr algn="ctr"/>
            <a:r>
              <a:rPr lang="ru-RU" sz="1000" dirty="0" smtClean="0">
                <a:latin typeface="Sylfaen" panose="010A0502050306030303" pitchFamily="18" charset="0"/>
              </a:rPr>
              <a:t>одно из важнейших направлений  национальной культуры Украины</a:t>
            </a:r>
          </a:p>
          <a:p>
            <a:pPr algn="ctr"/>
            <a:r>
              <a:rPr lang="ru-RU" sz="1000" dirty="0" smtClean="0">
                <a:latin typeface="Sylfaen" panose="010A0502050306030303" pitchFamily="18" charset="0"/>
              </a:rPr>
              <a:t> </a:t>
            </a:r>
            <a:r>
              <a:rPr lang="ru-RU" b="1" dirty="0" smtClean="0">
                <a:latin typeface="Sylfaen" panose="010A0502050306030303" pitchFamily="18" charset="0"/>
              </a:rPr>
              <a:t> </a:t>
            </a:r>
            <a:endParaRPr lang="ru-RU" b="1" dirty="0">
              <a:latin typeface="Sylfaen" panose="010A0502050306030303" pitchFamily="18" charset="0"/>
            </a:endParaRPr>
          </a:p>
        </p:txBody>
      </p:sp>
      <p:pic>
        <p:nvPicPr>
          <p:cNvPr id="28" name="Рисунок 27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00"/>
              </a:clrFrom>
              <a:clrTo>
                <a:srgbClr val="FFFF00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435137" y="-1"/>
            <a:ext cx="2412000" cy="6857999"/>
          </a:xfrm>
          <a:prstGeom prst="rect">
            <a:avLst/>
          </a:prstGeom>
          <a:noFill/>
        </p:spPr>
      </p:pic>
      <p:sp>
        <p:nvSpPr>
          <p:cNvPr id="29" name="TextBox 28"/>
          <p:cNvSpPr txBox="1"/>
          <p:nvPr/>
        </p:nvSpPr>
        <p:spPr>
          <a:xfrm>
            <a:off x="7770489" y="2561362"/>
            <a:ext cx="1821432" cy="2369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latin typeface="Sylfaen" panose="010A0502050306030303" pitchFamily="18" charset="0"/>
              </a:rPr>
              <a:t>Ковроткачество </a:t>
            </a:r>
            <a:r>
              <a:rPr lang="ru-RU" sz="1000" b="1" dirty="0" smtClean="0">
                <a:latin typeface="Sylfaen" panose="010A0502050306030303" pitchFamily="18" charset="0"/>
              </a:rPr>
              <a:t>- </a:t>
            </a:r>
            <a:r>
              <a:rPr lang="ru-RU" sz="1000" dirty="0">
                <a:latin typeface="Sylfaen" panose="010A0502050306030303" pitchFamily="18" charset="0"/>
              </a:rPr>
              <a:t>традиционная, наиболее важная и распространенная во всех местностях Украины отрасль народного ткачества.</a:t>
            </a:r>
          </a:p>
          <a:p>
            <a:pPr algn="ctr"/>
            <a:r>
              <a:rPr lang="ru-RU" sz="1000" dirty="0">
                <a:latin typeface="Sylfaen" panose="010A0502050306030303" pitchFamily="18" charset="0"/>
              </a:rPr>
              <a:t>С самых давних времен ковры служили человеку для утепления и украшения жилья (завешивание стен, покрытия сундука, стола, кровати, пола, саней), выполняли обрядные и эстетические </a:t>
            </a:r>
            <a:r>
              <a:rPr lang="ru-RU" sz="1000" dirty="0" smtClean="0">
                <a:latin typeface="Sylfaen" panose="010A0502050306030303" pitchFamily="18" charset="0"/>
              </a:rPr>
              <a:t>функции</a:t>
            </a:r>
            <a:endParaRPr lang="ru-RU" b="1" dirty="0">
              <a:latin typeface="Sylfaen" panose="010A0502050306030303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2446" y="606196"/>
            <a:ext cx="1466278" cy="17777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241" y="4092996"/>
            <a:ext cx="1791519" cy="13934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3982" y="5617067"/>
            <a:ext cx="763205" cy="9643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67197" y="698144"/>
            <a:ext cx="1983654" cy="16451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7" name="Picture 9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4979" y="3630155"/>
            <a:ext cx="1793870" cy="14709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8" name="Picture 10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5703" y="5394485"/>
            <a:ext cx="1452354" cy="1210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9" name="Picture 11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0541" y="652064"/>
            <a:ext cx="1841379" cy="16912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60" name="Picture 12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44489" y="4901617"/>
            <a:ext cx="2028825" cy="15396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8" name="Picture 4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5739" y="606195"/>
            <a:ext cx="2116716" cy="17370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9" name="Picture 2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60846" y="4464796"/>
            <a:ext cx="1143251" cy="12727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" name="Picture 3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82502" y="5394485"/>
            <a:ext cx="979953" cy="12546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3671788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Рисунок 13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00"/>
              </a:clrFrom>
              <a:clrTo>
                <a:srgbClr val="FFFF00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966617" y="1"/>
            <a:ext cx="2412000" cy="6857999"/>
          </a:xfrm>
          <a:prstGeom prst="rect">
            <a:avLst/>
          </a:prstGeom>
          <a:noFill/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00"/>
              </a:clrFrom>
              <a:clrTo>
                <a:srgbClr val="FFFF00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9519" y="0"/>
            <a:ext cx="2412000" cy="6857999"/>
          </a:xfrm>
          <a:prstGeom prst="rect">
            <a:avLst/>
          </a:prstGeom>
          <a:noFill/>
        </p:spPr>
      </p:pic>
      <p:sp>
        <p:nvSpPr>
          <p:cNvPr id="17" name="Овал 16"/>
          <p:cNvSpPr>
            <a:spLocks noChangeAspect="1"/>
          </p:cNvSpPr>
          <p:nvPr/>
        </p:nvSpPr>
        <p:spPr>
          <a:xfrm>
            <a:off x="300445" y="274324"/>
            <a:ext cx="252001" cy="252000"/>
          </a:xfrm>
          <a:prstGeom prst="ellipse">
            <a:avLst/>
          </a:prstGeom>
          <a:solidFill>
            <a:schemeClr val="bg1"/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Овал 17"/>
          <p:cNvSpPr>
            <a:spLocks noChangeAspect="1"/>
          </p:cNvSpPr>
          <p:nvPr/>
        </p:nvSpPr>
        <p:spPr>
          <a:xfrm>
            <a:off x="2776397" y="261261"/>
            <a:ext cx="252001" cy="252000"/>
          </a:xfrm>
          <a:prstGeom prst="ellipse">
            <a:avLst/>
          </a:prstGeom>
          <a:solidFill>
            <a:schemeClr val="bg1"/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Овал 18"/>
          <p:cNvSpPr>
            <a:spLocks noChangeAspect="1"/>
          </p:cNvSpPr>
          <p:nvPr/>
        </p:nvSpPr>
        <p:spPr>
          <a:xfrm>
            <a:off x="5168537" y="248196"/>
            <a:ext cx="252001" cy="252000"/>
          </a:xfrm>
          <a:prstGeom prst="ellipse">
            <a:avLst/>
          </a:prstGeom>
          <a:solidFill>
            <a:schemeClr val="bg1"/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Овал 19"/>
          <p:cNvSpPr>
            <a:spLocks noChangeAspect="1"/>
          </p:cNvSpPr>
          <p:nvPr/>
        </p:nvSpPr>
        <p:spPr>
          <a:xfrm>
            <a:off x="7644489" y="235133"/>
            <a:ext cx="252001" cy="252000"/>
          </a:xfrm>
          <a:prstGeom prst="ellipse">
            <a:avLst/>
          </a:prstGeom>
          <a:solidFill>
            <a:schemeClr val="bg1"/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>
            <a:off x="364980" y="2258393"/>
            <a:ext cx="1821432" cy="17235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latin typeface="Sylfaen" panose="010A0502050306030303" pitchFamily="18" charset="0"/>
              </a:rPr>
              <a:t>Кожевенный промысел -  </a:t>
            </a:r>
            <a:r>
              <a:rPr lang="ru-RU" sz="1000" dirty="0" smtClean="0">
                <a:latin typeface="Sylfaen" panose="010A0502050306030303" pitchFamily="18" charset="0"/>
              </a:rPr>
              <a:t>промысел Западной Украины, богатый традициями </a:t>
            </a:r>
            <a:r>
              <a:rPr lang="ru-RU" sz="1000" dirty="0">
                <a:latin typeface="Sylfaen" panose="010A0502050306030303" pitchFamily="18" charset="0"/>
              </a:rPr>
              <a:t>кожевенного производства и </a:t>
            </a:r>
            <a:r>
              <a:rPr lang="ru-RU" sz="1000" dirty="0" smtClean="0">
                <a:latin typeface="Sylfaen" panose="010A0502050306030303" pitchFamily="18" charset="0"/>
              </a:rPr>
              <a:t>остается наиболее успешным промыслом на </a:t>
            </a:r>
            <a:r>
              <a:rPr lang="ru-RU" sz="1000" dirty="0">
                <a:latin typeface="Sylfaen" panose="010A0502050306030303" pitchFamily="18" charset="0"/>
              </a:rPr>
              <a:t>современном </a:t>
            </a:r>
            <a:r>
              <a:rPr lang="ru-RU" sz="1000" dirty="0" smtClean="0">
                <a:latin typeface="Sylfaen" panose="010A0502050306030303" pitchFamily="18" charset="0"/>
              </a:rPr>
              <a:t>этапе данного региона</a:t>
            </a:r>
            <a:endParaRPr lang="ru-RU" sz="1000" b="1" dirty="0">
              <a:latin typeface="Sylfaen" panose="010A0502050306030303" pitchFamily="18" charset="0"/>
            </a:endParaRPr>
          </a:p>
        </p:txBody>
      </p:sp>
      <p:pic>
        <p:nvPicPr>
          <p:cNvPr id="22" name="Рисунок 21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00"/>
              </a:clrFrom>
              <a:clrTo>
                <a:srgbClr val="FFFF00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498097" y="11724"/>
            <a:ext cx="2412000" cy="6857999"/>
          </a:xfrm>
          <a:prstGeom prst="rect">
            <a:avLst/>
          </a:prstGeom>
          <a:noFill/>
        </p:spPr>
      </p:pic>
      <p:sp>
        <p:nvSpPr>
          <p:cNvPr id="23" name="TextBox 22"/>
          <p:cNvSpPr txBox="1"/>
          <p:nvPr/>
        </p:nvSpPr>
        <p:spPr>
          <a:xfrm>
            <a:off x="2793381" y="2561362"/>
            <a:ext cx="1821432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err="1" smtClean="0">
                <a:latin typeface="Sylfaen" panose="010A0502050306030303" pitchFamily="18" charset="0"/>
              </a:rPr>
              <a:t>Писанкарство</a:t>
            </a:r>
            <a:r>
              <a:rPr lang="ru-RU" b="1" dirty="0" smtClean="0">
                <a:latin typeface="Sylfaen" panose="010A0502050306030303" pitchFamily="18" charset="0"/>
              </a:rPr>
              <a:t> – </a:t>
            </a:r>
            <a:r>
              <a:rPr lang="ru-RU" sz="1000" dirty="0" smtClean="0">
                <a:latin typeface="Sylfaen" panose="010A0502050306030303" pitchFamily="18" charset="0"/>
              </a:rPr>
              <a:t>художественная роспись яиц. Уникальная </a:t>
            </a:r>
            <a:r>
              <a:rPr lang="ru-RU" sz="1000" dirty="0">
                <a:latin typeface="Sylfaen" panose="010A0502050306030303" pitchFamily="18" charset="0"/>
              </a:rPr>
              <a:t>миниатюра, памятник материальной и духовной культуры, которая </a:t>
            </a:r>
            <a:r>
              <a:rPr lang="ru-RU" sz="1000" dirty="0" smtClean="0">
                <a:latin typeface="Sylfaen" panose="010A0502050306030303" pitchFamily="18" charset="0"/>
              </a:rPr>
              <a:t>занимает </a:t>
            </a:r>
            <a:r>
              <a:rPr lang="ru-RU" sz="1000" dirty="0">
                <a:latin typeface="Sylfaen" panose="010A0502050306030303" pitchFamily="18" charset="0"/>
              </a:rPr>
              <a:t>особое место в культуре народа. Как информационный источник она </a:t>
            </a:r>
            <a:r>
              <a:rPr lang="ru-RU" sz="1000" dirty="0" smtClean="0">
                <a:latin typeface="Sylfaen" panose="010A0502050306030303" pitchFamily="18" charset="0"/>
              </a:rPr>
              <a:t>воспроизводит </a:t>
            </a:r>
            <a:r>
              <a:rPr lang="ru-RU" sz="1000" dirty="0">
                <a:latin typeface="Sylfaen" panose="010A0502050306030303" pitchFamily="18" charset="0"/>
              </a:rPr>
              <a:t>в орнаментальном украшении и цветовой гамме регион, из которого происходит. 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5339182" y="2640504"/>
            <a:ext cx="182143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err="1" smtClean="0">
                <a:latin typeface="Sylfaen" panose="010A0502050306030303" pitchFamily="18" charset="0"/>
              </a:rPr>
              <a:t>Гутництво</a:t>
            </a:r>
            <a:r>
              <a:rPr lang="ru-RU" b="1" dirty="0" smtClean="0">
                <a:latin typeface="Sylfaen" panose="010A0502050306030303" pitchFamily="18" charset="0"/>
              </a:rPr>
              <a:t> - </a:t>
            </a:r>
            <a:r>
              <a:rPr lang="ru-RU" sz="1000" dirty="0">
                <a:latin typeface="Sylfaen" panose="010A0502050306030303" pitchFamily="18" charset="0"/>
              </a:rPr>
              <a:t>изготовление изделий из стекла – было известно в Украине более тысячи лет</a:t>
            </a:r>
            <a:r>
              <a:rPr lang="ru-RU" sz="1000" dirty="0" smtClean="0">
                <a:latin typeface="Sylfaen" panose="010A0502050306030303" pitchFamily="18" charset="0"/>
              </a:rPr>
              <a:t>. </a:t>
            </a:r>
            <a:r>
              <a:rPr lang="ru-RU" sz="1000" dirty="0" err="1">
                <a:latin typeface="Sylfaen" panose="010A0502050306030303" pitchFamily="18" charset="0"/>
              </a:rPr>
              <a:t>Гутництво</a:t>
            </a:r>
            <a:r>
              <a:rPr lang="ru-RU" sz="1000" dirty="0">
                <a:latin typeface="Sylfaen" panose="010A0502050306030303" pitchFamily="18" charset="0"/>
              </a:rPr>
              <a:t> было широко распространено на территории Полесья. </a:t>
            </a:r>
            <a:r>
              <a:rPr lang="ru-RU" sz="1000" dirty="0" err="1">
                <a:latin typeface="Sylfaen" panose="010A0502050306030303" pitchFamily="18" charset="0"/>
              </a:rPr>
              <a:t>Гутники</a:t>
            </a:r>
            <a:r>
              <a:rPr lang="ru-RU" sz="1000" dirty="0">
                <a:latin typeface="Sylfaen" panose="010A0502050306030303" pitchFamily="18" charset="0"/>
              </a:rPr>
              <a:t> изготовляли столовую, кухонную, аптечную посуду  </a:t>
            </a:r>
            <a:r>
              <a:rPr lang="ru-RU" sz="1000" b="1" dirty="0" smtClean="0">
                <a:latin typeface="Sylfaen" panose="010A0502050306030303" pitchFamily="18" charset="0"/>
              </a:rPr>
              <a:t> </a:t>
            </a:r>
            <a:endParaRPr lang="ru-RU" sz="1000" b="1" dirty="0">
              <a:latin typeface="Sylfaen" panose="010A0502050306030303" pitchFamily="18" charset="0"/>
            </a:endParaRPr>
          </a:p>
        </p:txBody>
      </p:sp>
      <p:pic>
        <p:nvPicPr>
          <p:cNvPr id="28" name="Рисунок 27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00"/>
              </a:clrFrom>
              <a:clrTo>
                <a:srgbClr val="FFFF00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435137" y="-1"/>
            <a:ext cx="2412000" cy="6857999"/>
          </a:xfrm>
          <a:prstGeom prst="rect">
            <a:avLst/>
          </a:prstGeom>
          <a:noFill/>
        </p:spPr>
      </p:pic>
      <p:sp>
        <p:nvSpPr>
          <p:cNvPr id="29" name="TextBox 28"/>
          <p:cNvSpPr txBox="1"/>
          <p:nvPr/>
        </p:nvSpPr>
        <p:spPr>
          <a:xfrm>
            <a:off x="7592908" y="2314007"/>
            <a:ext cx="2137245" cy="18774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latin typeface="Sylfaen" panose="010A0502050306030303" pitchFamily="18" charset="0"/>
              </a:rPr>
              <a:t>Деревообработка, резьба по дереву</a:t>
            </a:r>
          </a:p>
          <a:p>
            <a:pPr algn="ctr"/>
            <a:r>
              <a:rPr lang="ru-RU" sz="1000" dirty="0" smtClean="0">
                <a:latin typeface="Sylfaen" panose="010A0502050306030303" pitchFamily="18" charset="0"/>
              </a:rPr>
              <a:t>С </a:t>
            </a:r>
            <a:r>
              <a:rPr lang="ru-RU" sz="1000" dirty="0">
                <a:latin typeface="Sylfaen" panose="010A0502050306030303" pitchFamily="18" charset="0"/>
              </a:rPr>
              <a:t>древних времен из дерева изготавливали посуду, орудия труда, лодки, предметы быта и т.д. Техника обработки дерева очень разнообразная. Самая тонкая работа – резьба. Художественная обработка дерева известна со времен Киевской Руси.</a:t>
            </a:r>
            <a:endParaRPr lang="ru-RU" sz="1000" b="1" dirty="0">
              <a:latin typeface="Sylfaen" panose="010A0502050306030303" pitchFamily="18" charset="0"/>
            </a:endParaRPr>
          </a:p>
        </p:txBody>
      </p:sp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7515" y="535965"/>
            <a:ext cx="1093164" cy="17173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6230" y="4671769"/>
            <a:ext cx="2015734" cy="1628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2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70035" y="4470459"/>
            <a:ext cx="2055602" cy="16841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3" name="Picture 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68537" y="666684"/>
            <a:ext cx="2067920" cy="17463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9" name="Picture 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445" y="666684"/>
            <a:ext cx="1872479" cy="15866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80" name="Picture 8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979" y="4006699"/>
            <a:ext cx="1923073" cy="12341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81" name="Picture 9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445" y="5443693"/>
            <a:ext cx="1558082" cy="11747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83" name="Picture 11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0556" y="4273065"/>
            <a:ext cx="1665220" cy="1201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84" name="Picture 12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0489" y="672119"/>
            <a:ext cx="1850120" cy="1402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85" name="Picture 13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18042" y="5608756"/>
            <a:ext cx="1355014" cy="10917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739690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Рисунок 13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00"/>
              </a:clrFrom>
              <a:clrTo>
                <a:srgbClr val="FFFF00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966617" y="1"/>
            <a:ext cx="2412000" cy="6857999"/>
          </a:xfrm>
          <a:prstGeom prst="rect">
            <a:avLst/>
          </a:prstGeom>
          <a:noFill/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00"/>
              </a:clrFrom>
              <a:clrTo>
                <a:srgbClr val="FFFF00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9519" y="0"/>
            <a:ext cx="2412000" cy="6857999"/>
          </a:xfrm>
          <a:prstGeom prst="rect">
            <a:avLst/>
          </a:prstGeom>
          <a:noFill/>
        </p:spPr>
      </p:pic>
      <p:sp>
        <p:nvSpPr>
          <p:cNvPr id="17" name="Овал 16"/>
          <p:cNvSpPr>
            <a:spLocks noChangeAspect="1"/>
          </p:cNvSpPr>
          <p:nvPr/>
        </p:nvSpPr>
        <p:spPr>
          <a:xfrm>
            <a:off x="300445" y="274324"/>
            <a:ext cx="252001" cy="252000"/>
          </a:xfrm>
          <a:prstGeom prst="ellipse">
            <a:avLst/>
          </a:prstGeom>
          <a:solidFill>
            <a:schemeClr val="bg1"/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Овал 17"/>
          <p:cNvSpPr>
            <a:spLocks noChangeAspect="1"/>
          </p:cNvSpPr>
          <p:nvPr/>
        </p:nvSpPr>
        <p:spPr>
          <a:xfrm>
            <a:off x="2776397" y="261261"/>
            <a:ext cx="252001" cy="252000"/>
          </a:xfrm>
          <a:prstGeom prst="ellipse">
            <a:avLst/>
          </a:prstGeom>
          <a:solidFill>
            <a:schemeClr val="bg1"/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Овал 18"/>
          <p:cNvSpPr>
            <a:spLocks noChangeAspect="1"/>
          </p:cNvSpPr>
          <p:nvPr/>
        </p:nvSpPr>
        <p:spPr>
          <a:xfrm>
            <a:off x="5168537" y="248196"/>
            <a:ext cx="252001" cy="252000"/>
          </a:xfrm>
          <a:prstGeom prst="ellipse">
            <a:avLst/>
          </a:prstGeom>
          <a:solidFill>
            <a:schemeClr val="bg1"/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Овал 19"/>
          <p:cNvSpPr>
            <a:spLocks noChangeAspect="1"/>
          </p:cNvSpPr>
          <p:nvPr/>
        </p:nvSpPr>
        <p:spPr>
          <a:xfrm>
            <a:off x="7644489" y="235133"/>
            <a:ext cx="252001" cy="252000"/>
          </a:xfrm>
          <a:prstGeom prst="ellipse">
            <a:avLst/>
          </a:prstGeom>
          <a:solidFill>
            <a:schemeClr val="bg1"/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>
            <a:off x="344803" y="2561362"/>
            <a:ext cx="1821432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latin typeface="Sylfaen" panose="010A0502050306030303" pitchFamily="18" charset="0"/>
              </a:rPr>
              <a:t>Плетение. </a:t>
            </a:r>
            <a:r>
              <a:rPr lang="ru-RU" sz="1000" dirty="0" smtClean="0">
                <a:latin typeface="Sylfaen" panose="010A0502050306030303" pitchFamily="18" charset="0"/>
              </a:rPr>
              <a:t>Традиционный </a:t>
            </a:r>
            <a:r>
              <a:rPr lang="ru-RU" sz="1000" dirty="0">
                <a:latin typeface="Sylfaen" panose="010A0502050306030303" pitchFamily="18" charset="0"/>
              </a:rPr>
              <a:t>в Украине промысел - плетение из ивовой лозы</a:t>
            </a:r>
            <a:r>
              <a:rPr lang="ru-RU" sz="1000" dirty="0" smtClean="0">
                <a:latin typeface="Sylfaen" panose="010A0502050306030303" pitchFamily="18" charset="0"/>
              </a:rPr>
              <a:t>.</a:t>
            </a:r>
            <a:r>
              <a:rPr lang="ru-RU" sz="1000" dirty="0">
                <a:latin typeface="Sylfaen" panose="010A0502050306030303" pitchFamily="18" charset="0"/>
              </a:rPr>
              <a:t> </a:t>
            </a:r>
            <a:r>
              <a:rPr lang="ru-RU" sz="1000" dirty="0" smtClean="0">
                <a:latin typeface="Sylfaen" panose="010A0502050306030303" pitchFamily="18" charset="0"/>
              </a:rPr>
              <a:t>Несмотря </a:t>
            </a:r>
            <a:r>
              <a:rPr lang="ru-RU" sz="1000" dirty="0">
                <a:latin typeface="Sylfaen" panose="010A0502050306030303" pitchFamily="18" charset="0"/>
              </a:rPr>
              <a:t>на внешнюю "легкость" </a:t>
            </a:r>
            <a:r>
              <a:rPr lang="ru-RU" sz="1000" dirty="0" smtClean="0">
                <a:latin typeface="Sylfaen" panose="010A0502050306030303" pitchFamily="18" charset="0"/>
              </a:rPr>
              <a:t>изделия выдерживали огромные </a:t>
            </a:r>
            <a:r>
              <a:rPr lang="ru-RU" sz="1000" dirty="0">
                <a:latin typeface="Sylfaen" panose="010A0502050306030303" pitchFamily="18" charset="0"/>
              </a:rPr>
              <a:t>нагрузки и при этом совсем не много </a:t>
            </a:r>
            <a:r>
              <a:rPr lang="ru-RU" sz="1000" dirty="0" smtClean="0">
                <a:latin typeface="Sylfaen" panose="010A0502050306030303" pitchFamily="18" charset="0"/>
              </a:rPr>
              <a:t>весили. </a:t>
            </a:r>
            <a:endParaRPr lang="ru-RU" sz="1000" dirty="0">
              <a:latin typeface="Sylfaen" panose="010A0502050306030303" pitchFamily="18" charset="0"/>
            </a:endParaRPr>
          </a:p>
        </p:txBody>
      </p:sp>
      <p:pic>
        <p:nvPicPr>
          <p:cNvPr id="22" name="Рисунок 21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00"/>
              </a:clrFrom>
              <a:clrTo>
                <a:srgbClr val="FFFF00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498097" y="11724"/>
            <a:ext cx="2412000" cy="6857999"/>
          </a:xfrm>
          <a:prstGeom prst="rect">
            <a:avLst/>
          </a:prstGeom>
          <a:noFill/>
        </p:spPr>
      </p:pic>
      <p:sp>
        <p:nvSpPr>
          <p:cNvPr id="23" name="TextBox 22"/>
          <p:cNvSpPr txBox="1"/>
          <p:nvPr/>
        </p:nvSpPr>
        <p:spPr>
          <a:xfrm>
            <a:off x="2793381" y="2561362"/>
            <a:ext cx="1821432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latin typeface="Sylfaen" panose="010A0502050306030303" pitchFamily="18" charset="0"/>
              </a:rPr>
              <a:t>Бондарство</a:t>
            </a:r>
          </a:p>
          <a:p>
            <a:pPr algn="ctr"/>
            <a:r>
              <a:rPr lang="ru-RU" sz="1000" dirty="0" smtClean="0">
                <a:latin typeface="Sylfaen" panose="010A0502050306030303" pitchFamily="18" charset="0"/>
              </a:rPr>
              <a:t>известно </a:t>
            </a:r>
            <a:r>
              <a:rPr lang="ru-RU" sz="1000" dirty="0">
                <a:latin typeface="Sylfaen" panose="010A0502050306030303" pitchFamily="18" charset="0"/>
              </a:rPr>
              <a:t>в Украине уже в X в как изготовление </a:t>
            </a:r>
            <a:r>
              <a:rPr lang="ru-RU" sz="1000" dirty="0" smtClean="0">
                <a:latin typeface="Sylfaen" panose="010A0502050306030303" pitchFamily="18" charset="0"/>
              </a:rPr>
              <a:t>вместительной </a:t>
            </a:r>
            <a:r>
              <a:rPr lang="ru-RU" sz="1000" dirty="0">
                <a:latin typeface="Sylfaen" panose="010A0502050306030303" pitchFamily="18" charset="0"/>
              </a:rPr>
              <a:t>посуды: кадки, бочонки, ведра, кружки, лоханки, подойники Бондари </a:t>
            </a:r>
            <a:r>
              <a:rPr lang="ru-RU" sz="1000" dirty="0" smtClean="0">
                <a:latin typeface="Sylfaen" panose="010A0502050306030303" pitchFamily="18" charset="0"/>
              </a:rPr>
              <a:t>использовали, </a:t>
            </a:r>
            <a:r>
              <a:rPr lang="ru-RU" sz="1000" dirty="0">
                <a:latin typeface="Sylfaen" panose="010A0502050306030303" pitchFamily="18" charset="0"/>
              </a:rPr>
              <a:t>кроме обычных столярных инструментов, </a:t>
            </a:r>
            <a:r>
              <a:rPr lang="ru-RU" sz="1000" dirty="0" smtClean="0">
                <a:latin typeface="Sylfaen" panose="010A0502050306030303" pitchFamily="18" charset="0"/>
              </a:rPr>
              <a:t>специальные рубанки</a:t>
            </a:r>
            <a:r>
              <a:rPr lang="ru-RU" sz="1000" dirty="0">
                <a:latin typeface="Sylfaen" panose="010A0502050306030303" pitchFamily="18" charset="0"/>
              </a:rPr>
              <a:t>, фуганки, циркуль, </a:t>
            </a:r>
            <a:r>
              <a:rPr lang="ru-RU" sz="1000" dirty="0" smtClean="0">
                <a:latin typeface="Sylfaen" panose="010A0502050306030303" pitchFamily="18" charset="0"/>
              </a:rPr>
              <a:t>линейки, кривые </a:t>
            </a:r>
            <a:r>
              <a:rPr lang="ru-RU" sz="1000" dirty="0" err="1" smtClean="0">
                <a:latin typeface="Sylfaen" panose="010A0502050306030303" pitchFamily="18" charset="0"/>
              </a:rPr>
              <a:t>Стругиомы</a:t>
            </a:r>
            <a:endParaRPr lang="ru-RU" sz="1000" b="1" dirty="0">
              <a:latin typeface="Sylfaen" panose="010A0502050306030303" pitchFamily="18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5168537" y="2590539"/>
            <a:ext cx="1935490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err="1" smtClean="0">
                <a:latin typeface="Sylfaen" panose="010A0502050306030303" pitchFamily="18" charset="0"/>
              </a:rPr>
              <a:t>Стельмаство</a:t>
            </a:r>
            <a:r>
              <a:rPr lang="ru-RU" b="1" dirty="0" smtClean="0">
                <a:latin typeface="Sylfaen" panose="010A0502050306030303" pitchFamily="18" charset="0"/>
              </a:rPr>
              <a:t> – </a:t>
            </a:r>
          </a:p>
          <a:p>
            <a:pPr algn="ctr"/>
            <a:r>
              <a:rPr lang="ru-RU" sz="1000" dirty="0" smtClean="0">
                <a:latin typeface="Sylfaen" panose="010A0502050306030303" pitchFamily="18" charset="0"/>
              </a:rPr>
              <a:t>Деревообрабатывающий промысел, связанный с изготовлением</a:t>
            </a:r>
            <a:r>
              <a:rPr lang="ru-RU" sz="1000" b="1" dirty="0" smtClean="0">
                <a:latin typeface="Sylfaen" panose="010A0502050306030303" pitchFamily="18" charset="0"/>
              </a:rPr>
              <a:t> </a:t>
            </a:r>
            <a:r>
              <a:rPr lang="ru-RU" sz="1000" dirty="0" smtClean="0">
                <a:latin typeface="Sylfaen" panose="010A0502050306030303" pitchFamily="18" charset="0"/>
              </a:rPr>
              <a:t>транспортных средств саней ,повозок, а также колес, </a:t>
            </a:r>
            <a:r>
              <a:rPr lang="ru-RU" sz="1000" dirty="0" smtClean="0">
                <a:latin typeface="Sylfaen" panose="010A0502050306030303" pitchFamily="18" charset="0"/>
              </a:rPr>
              <a:t>полозьев, </a:t>
            </a:r>
            <a:r>
              <a:rPr lang="ru-RU" sz="1000" dirty="0" smtClean="0">
                <a:latin typeface="Sylfaen" panose="010A0502050306030303" pitchFamily="18" charset="0"/>
              </a:rPr>
              <a:t>дуг и пр.</a:t>
            </a:r>
            <a:endParaRPr lang="ru-RU" sz="1000" dirty="0">
              <a:latin typeface="Sylfaen" panose="010A0502050306030303" pitchFamily="18" charset="0"/>
            </a:endParaRPr>
          </a:p>
        </p:txBody>
      </p:sp>
      <p:pic>
        <p:nvPicPr>
          <p:cNvPr id="28" name="Рисунок 27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00"/>
              </a:clrFrom>
              <a:clrTo>
                <a:srgbClr val="FFFF00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435137" y="-1"/>
            <a:ext cx="2412000" cy="6857999"/>
          </a:xfrm>
          <a:prstGeom prst="rect">
            <a:avLst/>
          </a:prstGeom>
          <a:noFill/>
        </p:spPr>
      </p:pic>
      <p:sp>
        <p:nvSpPr>
          <p:cNvPr id="29" name="TextBox 28"/>
          <p:cNvSpPr txBox="1"/>
          <p:nvPr/>
        </p:nvSpPr>
        <p:spPr>
          <a:xfrm>
            <a:off x="7592909" y="2561362"/>
            <a:ext cx="1958944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latin typeface="Sylfaen" panose="010A0502050306030303" pitchFamily="18" charset="0"/>
              </a:rPr>
              <a:t>Обработка камня</a:t>
            </a:r>
          </a:p>
          <a:p>
            <a:pPr algn="ctr"/>
            <a:r>
              <a:rPr lang="ru-RU" sz="1000" dirty="0" smtClean="0">
                <a:latin typeface="Sylfaen" panose="010A0502050306030303" pitchFamily="18" charset="0"/>
              </a:rPr>
              <a:t>Еще в пору Киевской Руси разные виды камня использовались  ремесленниками для изготовления пряслиц, украшений, литейных форм, строительства и пр.</a:t>
            </a:r>
            <a:endParaRPr lang="ru-RU" b="1" dirty="0">
              <a:latin typeface="Sylfaen" panose="010A0502050306030303" pitchFamily="18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803" y="672119"/>
            <a:ext cx="1903075" cy="16959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803" y="4113147"/>
            <a:ext cx="1789525" cy="12566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1577" y="5513044"/>
            <a:ext cx="1778871" cy="11429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24113" y="526323"/>
            <a:ext cx="1790700" cy="1841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24113" y="4663923"/>
            <a:ext cx="1790700" cy="18607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3" name="Picture 7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6451" y="672120"/>
            <a:ext cx="2175828" cy="16959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4" name="Picture 8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4536" y="3987550"/>
            <a:ext cx="1668971" cy="11294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5" name="Picture 9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55575" y="5369792"/>
            <a:ext cx="1316915" cy="11548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6" name="Picture 10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53217" y="672118"/>
            <a:ext cx="1935214" cy="16959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7" name="Picture 11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4126" y="4130506"/>
            <a:ext cx="1699839" cy="12392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8" name="Picture 12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85299" y="5594272"/>
            <a:ext cx="814022" cy="10617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8361830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Рисунок 13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00"/>
              </a:clrFrom>
              <a:clrTo>
                <a:srgbClr val="FFFF00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966617" y="1"/>
            <a:ext cx="2412000" cy="6857999"/>
          </a:xfrm>
          <a:prstGeom prst="rect">
            <a:avLst/>
          </a:prstGeom>
          <a:noFill/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00"/>
              </a:clrFrom>
              <a:clrTo>
                <a:srgbClr val="FFFF00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9519" y="0"/>
            <a:ext cx="2412000" cy="6857999"/>
          </a:xfrm>
          <a:prstGeom prst="rect">
            <a:avLst/>
          </a:prstGeom>
          <a:noFill/>
        </p:spPr>
      </p:pic>
      <p:sp>
        <p:nvSpPr>
          <p:cNvPr id="17" name="Овал 16"/>
          <p:cNvSpPr>
            <a:spLocks noChangeAspect="1"/>
          </p:cNvSpPr>
          <p:nvPr/>
        </p:nvSpPr>
        <p:spPr>
          <a:xfrm>
            <a:off x="300445" y="274324"/>
            <a:ext cx="252001" cy="252000"/>
          </a:xfrm>
          <a:prstGeom prst="ellipse">
            <a:avLst/>
          </a:prstGeom>
          <a:solidFill>
            <a:schemeClr val="bg1"/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Овал 17"/>
          <p:cNvSpPr>
            <a:spLocks noChangeAspect="1"/>
          </p:cNvSpPr>
          <p:nvPr/>
        </p:nvSpPr>
        <p:spPr>
          <a:xfrm>
            <a:off x="2776397" y="261261"/>
            <a:ext cx="252001" cy="252000"/>
          </a:xfrm>
          <a:prstGeom prst="ellipse">
            <a:avLst/>
          </a:prstGeom>
          <a:solidFill>
            <a:schemeClr val="bg1"/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Овал 18"/>
          <p:cNvSpPr>
            <a:spLocks noChangeAspect="1"/>
          </p:cNvSpPr>
          <p:nvPr/>
        </p:nvSpPr>
        <p:spPr>
          <a:xfrm>
            <a:off x="5168537" y="248196"/>
            <a:ext cx="252001" cy="252000"/>
          </a:xfrm>
          <a:prstGeom prst="ellipse">
            <a:avLst/>
          </a:prstGeom>
          <a:solidFill>
            <a:schemeClr val="bg1"/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Овал 19"/>
          <p:cNvSpPr>
            <a:spLocks noChangeAspect="1"/>
          </p:cNvSpPr>
          <p:nvPr/>
        </p:nvSpPr>
        <p:spPr>
          <a:xfrm>
            <a:off x="7644489" y="235133"/>
            <a:ext cx="252001" cy="252000"/>
          </a:xfrm>
          <a:prstGeom prst="ellipse">
            <a:avLst/>
          </a:prstGeom>
          <a:solidFill>
            <a:schemeClr val="bg1"/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>
            <a:off x="344802" y="2452039"/>
            <a:ext cx="1821432" cy="2369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err="1" smtClean="0">
                <a:latin typeface="Sylfaen" panose="010A0502050306030303" pitchFamily="18" charset="0"/>
              </a:rPr>
              <a:t>Теслярство</a:t>
            </a:r>
            <a:r>
              <a:rPr lang="ru-RU" b="1" dirty="0" smtClean="0">
                <a:latin typeface="Sylfaen" panose="010A0502050306030303" pitchFamily="18" charset="0"/>
              </a:rPr>
              <a:t>. </a:t>
            </a:r>
            <a:r>
              <a:rPr lang="ru-RU" sz="1000" dirty="0" smtClean="0">
                <a:latin typeface="Sylfaen" panose="010A0502050306030303" pitchFamily="18" charset="0"/>
              </a:rPr>
              <a:t>Старинный деревообрабатывающий  промысел Украины. </a:t>
            </a:r>
          </a:p>
          <a:p>
            <a:pPr algn="ctr"/>
            <a:r>
              <a:rPr lang="ru-RU" sz="1000" dirty="0" smtClean="0">
                <a:latin typeface="Sylfaen" panose="010A0502050306030303" pitchFamily="18" charset="0"/>
              </a:rPr>
              <a:t>Местные </a:t>
            </a:r>
            <a:r>
              <a:rPr lang="ru-RU" sz="1000" dirty="0">
                <a:latin typeface="Sylfaen" panose="010A0502050306030303" pitchFamily="18" charset="0"/>
              </a:rPr>
              <a:t>мастера строили характерные </a:t>
            </a:r>
            <a:r>
              <a:rPr lang="ru-RU" sz="1000" dirty="0" err="1" smtClean="0">
                <a:latin typeface="Sylfaen" panose="010A0502050306030303" pitchFamily="18" charset="0"/>
              </a:rPr>
              <a:t>бойкивские</a:t>
            </a:r>
            <a:r>
              <a:rPr lang="ru-RU" sz="1000" dirty="0" smtClean="0">
                <a:latin typeface="Sylfaen" panose="010A0502050306030303" pitchFamily="18" charset="0"/>
              </a:rPr>
              <a:t> </a:t>
            </a:r>
            <a:r>
              <a:rPr lang="ru-RU" sz="1000" dirty="0">
                <a:latin typeface="Sylfaen" panose="010A0502050306030303" pitchFamily="18" charset="0"/>
              </a:rPr>
              <a:t>дома, возводили настоящие шедевры деревянного зодчества - чудо-церкви, производили из дерева почти все сельскохозяйственные орудия, транспортные </a:t>
            </a:r>
            <a:r>
              <a:rPr lang="ru-RU" sz="1000" dirty="0"/>
              <a:t>средства, </a:t>
            </a:r>
            <a:r>
              <a:rPr lang="ru-RU" sz="1000" dirty="0" smtClean="0"/>
              <a:t>посуду </a:t>
            </a:r>
            <a:r>
              <a:rPr lang="ru-RU" sz="1000" dirty="0"/>
              <a:t>и т.п</a:t>
            </a:r>
            <a:r>
              <a:rPr lang="ru-RU" sz="1000" dirty="0" smtClean="0"/>
              <a:t>.</a:t>
            </a:r>
            <a:endParaRPr lang="ru-RU" sz="1000" b="1" dirty="0"/>
          </a:p>
        </p:txBody>
      </p:sp>
      <p:pic>
        <p:nvPicPr>
          <p:cNvPr id="22" name="Рисунок 21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00"/>
              </a:clrFrom>
              <a:clrTo>
                <a:srgbClr val="FFFF00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498097" y="11724"/>
            <a:ext cx="2412000" cy="6857999"/>
          </a:xfrm>
          <a:prstGeom prst="rect">
            <a:avLst/>
          </a:prstGeom>
          <a:noFill/>
        </p:spPr>
      </p:pic>
      <p:sp>
        <p:nvSpPr>
          <p:cNvPr id="23" name="TextBox 22"/>
          <p:cNvSpPr txBox="1"/>
          <p:nvPr/>
        </p:nvSpPr>
        <p:spPr>
          <a:xfrm>
            <a:off x="2793381" y="2561362"/>
            <a:ext cx="182143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err="1" smtClean="0">
                <a:latin typeface="Sylfaen" panose="010A0502050306030303" pitchFamily="18" charset="0"/>
              </a:rPr>
              <a:t>Столярство</a:t>
            </a:r>
            <a:r>
              <a:rPr lang="ru-RU" b="1" dirty="0" smtClean="0">
                <a:latin typeface="Sylfaen" panose="010A0502050306030303" pitchFamily="18" charset="0"/>
              </a:rPr>
              <a:t> – </a:t>
            </a:r>
          </a:p>
          <a:p>
            <a:pPr algn="ctr"/>
            <a:r>
              <a:rPr lang="ru-RU" sz="1000" dirty="0" smtClean="0">
                <a:latin typeface="Sylfaen" panose="010A0502050306030303" pitchFamily="18" charset="0"/>
              </a:rPr>
              <a:t>вид </a:t>
            </a:r>
            <a:r>
              <a:rPr lang="ru-RU" sz="1000" dirty="0">
                <a:latin typeface="Sylfaen" panose="010A0502050306030303" pitchFamily="18" charset="0"/>
              </a:rPr>
              <a:t>деревообрабатывающего промысла; изготовления домашней утвари — рядов, скамей, ларей, столов, табуреток и стульев, </a:t>
            </a:r>
            <a:r>
              <a:rPr lang="ru-RU" sz="1000" dirty="0" err="1">
                <a:latin typeface="Sylfaen" panose="010A0502050306030303" pitchFamily="18" charset="0"/>
              </a:rPr>
              <a:t>мисников</a:t>
            </a:r>
            <a:r>
              <a:rPr lang="ru-RU" sz="1000" dirty="0">
                <a:latin typeface="Sylfaen" panose="010A0502050306030303" pitchFamily="18" charset="0"/>
              </a:rPr>
              <a:t>, кроватей, а также оконных рам и рамок, для ульев, деревянных частей борон и плугов </a:t>
            </a:r>
            <a:r>
              <a:rPr lang="ru-RU" sz="1000" dirty="0" smtClean="0">
                <a:latin typeface="Sylfaen" panose="010A0502050306030303" pitchFamily="18" charset="0"/>
              </a:rPr>
              <a:t>и пр.</a:t>
            </a:r>
            <a:endParaRPr lang="ru-RU" sz="1000" b="1" dirty="0">
              <a:latin typeface="Sylfaen" panose="010A0502050306030303" pitchFamily="18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5221791" y="2590539"/>
            <a:ext cx="182143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err="1" smtClean="0">
                <a:latin typeface="Sylfaen" panose="010A0502050306030303" pitchFamily="18" charset="0"/>
              </a:rPr>
              <a:t>Шевство</a:t>
            </a:r>
            <a:r>
              <a:rPr lang="ru-RU" b="1" dirty="0" smtClean="0">
                <a:latin typeface="Sylfaen" panose="010A0502050306030303" pitchFamily="18" charset="0"/>
              </a:rPr>
              <a:t> – </a:t>
            </a:r>
          </a:p>
          <a:p>
            <a:pPr algn="ctr"/>
            <a:r>
              <a:rPr lang="ru-RU" sz="1000" dirty="0" smtClean="0">
                <a:latin typeface="Sylfaen" panose="010A0502050306030303" pitchFamily="18" charset="0"/>
              </a:rPr>
              <a:t>Древнейшее ремесло, занимающееся шитьем и ремонтом  обуви.</a:t>
            </a:r>
            <a:endParaRPr lang="ru-RU" b="1" dirty="0">
              <a:latin typeface="Sylfaen" panose="010A0502050306030303" pitchFamily="18" charset="0"/>
            </a:endParaRPr>
          </a:p>
        </p:txBody>
      </p:sp>
      <p:pic>
        <p:nvPicPr>
          <p:cNvPr id="28" name="Рисунок 27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00"/>
              </a:clrFrom>
              <a:clrTo>
                <a:srgbClr val="FFFF00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435137" y="-1"/>
            <a:ext cx="2412000" cy="6857999"/>
          </a:xfrm>
          <a:prstGeom prst="rect">
            <a:avLst/>
          </a:prstGeom>
          <a:noFill/>
        </p:spPr>
      </p:pic>
      <p:sp>
        <p:nvSpPr>
          <p:cNvPr id="29" name="TextBox 28"/>
          <p:cNvSpPr txBox="1"/>
          <p:nvPr/>
        </p:nvSpPr>
        <p:spPr>
          <a:xfrm>
            <a:off x="7592909" y="2561362"/>
            <a:ext cx="1958944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err="1" smtClean="0">
                <a:latin typeface="Sylfaen" panose="010A0502050306030303" pitchFamily="18" charset="0"/>
              </a:rPr>
              <a:t>Кравецтво</a:t>
            </a:r>
            <a:r>
              <a:rPr lang="ru-RU" b="1" dirty="0" smtClean="0">
                <a:latin typeface="Sylfaen" panose="010A0502050306030303" pitchFamily="18" charset="0"/>
              </a:rPr>
              <a:t> – </a:t>
            </a:r>
            <a:r>
              <a:rPr lang="ru-RU" sz="1000" dirty="0" smtClean="0">
                <a:latin typeface="Sylfaen" panose="010A0502050306030303" pitchFamily="18" charset="0"/>
              </a:rPr>
              <a:t>народный промысел, связанный с шитьем одежды</a:t>
            </a:r>
            <a:endParaRPr lang="ru-RU" sz="1000" b="1" dirty="0">
              <a:latin typeface="Sylfaen" panose="010A0502050306030303" pitchFamily="18" charset="0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009" y="750274"/>
            <a:ext cx="2041019" cy="1528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445" y="5575385"/>
            <a:ext cx="1613788" cy="11815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445" y="4499321"/>
            <a:ext cx="1607558" cy="10597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1642" y="644769"/>
            <a:ext cx="2011132" cy="16342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6" name="Picture 6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49720" y="4353711"/>
            <a:ext cx="1431697" cy="1035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7" name="Picture 7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93381" y="5544556"/>
            <a:ext cx="1744376" cy="1212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8" name="Picture 8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38986" y="3560034"/>
            <a:ext cx="2105876" cy="14644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9" name="Picture 9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52751" y="5090011"/>
            <a:ext cx="1314450" cy="166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30" name="Picture 10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4537" y="644770"/>
            <a:ext cx="1748686" cy="16342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31" name="Picture 11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2909" y="3406782"/>
            <a:ext cx="2079829" cy="14644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33" name="Picture 13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0801" y="5029200"/>
            <a:ext cx="2085975" cy="1485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34" name="Picture 14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44489" y="570270"/>
            <a:ext cx="1988799" cy="18817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82655271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2913</TotalTime>
  <Words>539</Words>
  <Application>Microsoft Office PowerPoint</Application>
  <PresentationFormat>Лист A4 (210x297 мм)</PresentationFormat>
  <Paragraphs>34</Paragraphs>
  <Slides>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10" baseType="lpstr">
      <vt:lpstr>Arial</vt:lpstr>
      <vt:lpstr>Calibri</vt:lpstr>
      <vt:lpstr>Calibri Light</vt:lpstr>
      <vt:lpstr>Sylfaen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Луговская Юлия</dc:creator>
  <cp:lastModifiedBy>User1</cp:lastModifiedBy>
  <cp:revision>93</cp:revision>
  <cp:lastPrinted>2016-09-06T07:41:54Z</cp:lastPrinted>
  <dcterms:created xsi:type="dcterms:W3CDTF">2016-09-04T10:22:28Z</dcterms:created>
  <dcterms:modified xsi:type="dcterms:W3CDTF">2017-11-09T15:01:58Z</dcterms:modified>
</cp:coreProperties>
</file>