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68" r:id="rId3"/>
    <p:sldId id="258" r:id="rId4"/>
    <p:sldId id="260" r:id="rId5"/>
    <p:sldId id="259" r:id="rId6"/>
    <p:sldId id="261" r:id="rId7"/>
    <p:sldId id="262" r:id="rId8"/>
    <p:sldId id="263" r:id="rId9"/>
    <p:sldId id="265" r:id="rId10"/>
    <p:sldId id="267" r:id="rId11"/>
    <p:sldId id="270" r:id="rId12"/>
    <p:sldId id="266" r:id="rId13"/>
    <p:sldId id="264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</p:sldIdLst>
  <p:sldSz cx="9144000" cy="6858000" type="screen4x3"/>
  <p:notesSz cx="6858000" cy="9144000"/>
  <p:embeddedFontLst>
    <p:embeddedFont>
      <p:font typeface="Rubius" charset="0"/>
      <p:regular r:id="rId25"/>
    </p:embeddedFont>
    <p:embeddedFont>
      <p:font typeface="Calibri" pitchFamily="34" charset="0"/>
      <p:regular r:id="rId26"/>
      <p:bold r:id="rId27"/>
      <p:italic r:id="rId28"/>
      <p:boldItalic r:id="rId2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A42320"/>
    <a:srgbClr val="C42A26"/>
    <a:srgbClr val="8D1E1B"/>
    <a:srgbClr val="820041"/>
    <a:srgbClr val="B05408"/>
    <a:srgbClr val="993300"/>
    <a:srgbClr val="BE2824"/>
    <a:srgbClr val="F90B05"/>
    <a:srgbClr val="7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42" autoAdjust="0"/>
    <p:restoredTop sz="94569" autoAdjust="0"/>
  </p:normalViewPr>
  <p:slideViewPr>
    <p:cSldViewPr>
      <p:cViewPr varScale="1">
        <p:scale>
          <a:sx n="66" d="100"/>
          <a:sy n="66" d="100"/>
        </p:scale>
        <p:origin x="-139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27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0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6E9CD3-58A1-4309-BCB6-46532C4601E2}" type="datetimeFigureOut">
              <a:rPr lang="ru-RU" smtClean="0"/>
              <a:t>06.12.2016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D26C8-EC1B-48B7-BC60-17F8984B1D7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5285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D26C8-EC1B-48B7-BC60-17F8984B1D74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9164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3933056"/>
            <a:ext cx="7416824" cy="187220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ru-RU" sz="240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ubius" pitchFamily="2" charset="0"/>
            </a:endParaRPr>
          </a:p>
          <a:p>
            <a:pPr>
              <a:spcBef>
                <a:spcPts val="0"/>
              </a:spcBef>
            </a:pPr>
            <a:r>
              <a:rPr lang="ru-RU" sz="240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ubius" pitchFamily="2" charset="0"/>
              </a:rPr>
              <a:t>Автор:  Гребенникова Ольга Александровна</a:t>
            </a:r>
          </a:p>
          <a:p>
            <a:pPr>
              <a:spcBef>
                <a:spcPts val="0"/>
              </a:spcBef>
            </a:pPr>
            <a:r>
              <a:rPr lang="ru-RU" sz="2200" dirty="0" smtClean="0">
                <a:solidFill>
                  <a:schemeClr val="tx1"/>
                </a:solidFill>
                <a:latin typeface="Rubius" pitchFamily="2" charset="0"/>
              </a:rPr>
              <a:t>Воспитатель средней группы</a:t>
            </a:r>
          </a:p>
          <a:p>
            <a:pPr>
              <a:spcBef>
                <a:spcPts val="0"/>
              </a:spcBef>
            </a:pPr>
            <a:r>
              <a:rPr lang="ru-RU" sz="2200" dirty="0" smtClean="0">
                <a:solidFill>
                  <a:schemeClr val="tx1"/>
                </a:solidFill>
                <a:latin typeface="Rubius" pitchFamily="2" charset="0"/>
              </a:rPr>
              <a:t>МБДОУ № 2</a:t>
            </a:r>
            <a:r>
              <a:rPr lang="ru-RU" sz="2200" dirty="0">
                <a:solidFill>
                  <a:schemeClr val="tx1"/>
                </a:solidFill>
                <a:latin typeface="Rubius" pitchFamily="2" charset="0"/>
              </a:rPr>
              <a:t> </a:t>
            </a:r>
            <a:r>
              <a:rPr lang="ru-RU" sz="2200" dirty="0" smtClean="0">
                <a:solidFill>
                  <a:schemeClr val="tx1"/>
                </a:solidFill>
                <a:latin typeface="Rubius" pitchFamily="2" charset="0"/>
              </a:rPr>
              <a:t>   г. </a:t>
            </a:r>
            <a:r>
              <a:rPr lang="ru-RU" sz="2200" dirty="0">
                <a:solidFill>
                  <a:schemeClr val="tx1"/>
                </a:solidFill>
                <a:latin typeface="Rubius" pitchFamily="2" charset="0"/>
              </a:rPr>
              <a:t>К</a:t>
            </a:r>
            <a:r>
              <a:rPr lang="ru-RU" sz="2200" dirty="0" smtClean="0">
                <a:solidFill>
                  <a:schemeClr val="tx1"/>
                </a:solidFill>
                <a:latin typeface="Rubius" pitchFamily="2" charset="0"/>
              </a:rPr>
              <a:t>ингисепп</a:t>
            </a:r>
            <a:endParaRPr lang="ru-RU" sz="2200" dirty="0">
              <a:solidFill>
                <a:schemeClr val="tx1"/>
              </a:solidFill>
              <a:latin typeface="Rubius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07704" y="980728"/>
            <a:ext cx="520147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ubius" pitchFamily="2" charset="0"/>
              </a:rPr>
              <a:t>Осенние листочки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78355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692696"/>
            <a:ext cx="3312368" cy="4968553"/>
          </a:xfrm>
        </p:spPr>
        <p:txBody>
          <a:bodyPr>
            <a:normAutofit fontScale="850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Чтение </a:t>
            </a:r>
            <a:r>
              <a:rPr lang="ru-RU" dirty="0"/>
              <a:t>художественной литературы: И. Соколов-Микитов «Осень в Лесу». Е.А. Благинина «Здравствуй осень! здравствуй осень!»</a:t>
            </a:r>
          </a:p>
          <a:p>
            <a:r>
              <a:rPr lang="ru-RU" dirty="0" smtClean="0"/>
              <a:t>Беседы</a:t>
            </a:r>
            <a:r>
              <a:rPr lang="ru-RU" dirty="0"/>
              <a:t>: «Что такое осень», «Что бывает осенью?»</a:t>
            </a:r>
          </a:p>
          <a:p>
            <a:endParaRPr lang="ru-RU" dirty="0"/>
          </a:p>
        </p:txBody>
      </p:sp>
      <p:pic>
        <p:nvPicPr>
          <p:cNvPr id="5122" name="Picture 2" descr="Картинки по запросу соколов-микитов осень в лес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3456384" cy="416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28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620688"/>
            <a:ext cx="7211144" cy="144016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dirty="0" smtClean="0"/>
              <a:t>       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620688"/>
            <a:ext cx="7992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.           </a:t>
            </a:r>
            <a:r>
              <a:rPr lang="ru-RU" sz="2400" b="1" dirty="0"/>
              <a:t>Дидактические игры:</a:t>
            </a:r>
          </a:p>
          <a:p>
            <a:r>
              <a:rPr lang="ru-RU" sz="2400" dirty="0"/>
              <a:t>«Угадай лист по описанию»,  «Собери листок», «Подбери к дереву листья». «С какого дерева листок», «Угадай какое дерево», «Деревья по временам года».</a:t>
            </a:r>
          </a:p>
        </p:txBody>
      </p:sp>
      <p:pic>
        <p:nvPicPr>
          <p:cNvPr id="6146" name="Picture 2" descr="C:\Users\Гребенникова\Documents\ПРОЕКТ ОСЕНЬ\печать фото\DSC0299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76872"/>
            <a:ext cx="3240360" cy="181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Гребенникова\Documents\ПРОЕКТ ОСЕНЬ\печать фото\DSC0300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20" y="2634853"/>
            <a:ext cx="3934780" cy="317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Гребенникова\Documents\ПРОЕКТ ОСЕНЬ\ОСЕНЬ РОСИНКА\DSC029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93096"/>
            <a:ext cx="3250307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57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7499176" cy="1503040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b="1" dirty="0" smtClean="0"/>
              <a:t>                      Подвижные </a:t>
            </a:r>
            <a:r>
              <a:rPr lang="ru-RU" sz="2700" b="1" dirty="0"/>
              <a:t>игры</a:t>
            </a:r>
            <a:r>
              <a:rPr lang="ru-RU" sz="2700" b="1" dirty="0" smtClean="0"/>
              <a:t>:             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700" dirty="0"/>
              <a:t>«Дует, дует ветер…», «Листья солнцем наливались…», «Падают, падают листья…», «Кто быстрее найдет дерево: клен, береза, сосна», «Найди такой же лист</a:t>
            </a:r>
            <a:r>
              <a:rPr lang="ru-RU" sz="2700" dirty="0" smtClean="0"/>
              <a:t>».</a:t>
            </a:r>
            <a:endParaRPr lang="ru-RU" sz="2700" dirty="0"/>
          </a:p>
        </p:txBody>
      </p:sp>
      <p:pic>
        <p:nvPicPr>
          <p:cNvPr id="7170" name="Picture 2" descr="C:\Users\Гребенникова\Documents\ПРОЕКТ ОСЕНЬ\ОСЕНЬ РОСИНКА\DSC027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173288"/>
            <a:ext cx="3600772" cy="314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Гребенникова\Documents\ПРОЕКТ ОСЕНЬ\ОСЕНЬ РОСИНКА\DSC027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04864"/>
            <a:ext cx="345638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84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>             </a:t>
            </a:r>
            <a:r>
              <a:rPr lang="ru-RU" sz="2700" b="1" dirty="0" smtClean="0"/>
              <a:t>Художественно-эстетическое </a:t>
            </a:r>
            <a:r>
              <a:rPr lang="ru-RU" sz="2700" b="1" dirty="0"/>
              <a:t>развитие (рисование): </a:t>
            </a:r>
            <a:r>
              <a:rPr lang="ru-RU" sz="2700" dirty="0"/>
              <a:t>на тему «Осенние листья», коллективная работа 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«</a:t>
            </a:r>
            <a:r>
              <a:rPr lang="ru-RU" sz="2700" dirty="0"/>
              <a:t>Осень в лесу».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836712"/>
            <a:ext cx="1517650" cy="2264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Гребенникова\Documents\ПРОЕКТ ОСЕНЬ\фото для презентации\DSC029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423" y="1412775"/>
            <a:ext cx="3600400" cy="238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Гребенникова\Documents\ПРОЕКТ ОСЕНЬ\фото для презентации\DSC03004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21088"/>
            <a:ext cx="3541622" cy="225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Гребенникова\Documents\ПРОЕКТ ОСЕНЬ\фото для презентации\DSC030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618" y="4221088"/>
            <a:ext cx="36004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Гребенникова\Documents\ПРОЕКТ ОСЕНЬ\фото для презентации\DSC0295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93" y="1412776"/>
            <a:ext cx="3551784" cy="238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42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Гребенникова\Documents\ПРОЕКТ ОСЕНЬ\фото К ПРЕЗЕНТАЦИИ\DSC028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98365"/>
            <a:ext cx="338437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Гребенникова\Documents\ПРОЕКТ ОСЕНЬ\фото К ПРЕЗЕНТАЦИИ\DSC028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98365"/>
            <a:ext cx="360040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50455"/>
            <a:ext cx="3312899" cy="296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50455"/>
            <a:ext cx="3528392" cy="3034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445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dirty="0" smtClean="0"/>
              <a:t> </a:t>
            </a:r>
            <a:r>
              <a:rPr lang="ru-RU" sz="2700" b="1" dirty="0"/>
              <a:t>Художественно-эстетическое развитие (лепка) </a:t>
            </a:r>
            <a:br>
              <a:rPr lang="ru-RU" sz="2700" b="1" dirty="0"/>
            </a:br>
            <a:r>
              <a:rPr lang="ru-RU" sz="2700" dirty="0" smtClean="0"/>
              <a:t>на </a:t>
            </a:r>
            <a:r>
              <a:rPr lang="ru-RU" sz="2700" dirty="0"/>
              <a:t>тему</a:t>
            </a:r>
            <a:r>
              <a:rPr lang="ru-RU" sz="2700" dirty="0" smtClean="0"/>
              <a:t>: «</a:t>
            </a:r>
            <a:r>
              <a:rPr lang="ru-RU" sz="2700" dirty="0"/>
              <a:t>Листья по ветру летят»</a:t>
            </a:r>
            <a:br>
              <a:rPr lang="ru-RU" sz="2700" dirty="0"/>
            </a:br>
            <a:endParaRPr lang="ru-RU" sz="2700" dirty="0"/>
          </a:p>
        </p:txBody>
      </p:sp>
      <p:pic>
        <p:nvPicPr>
          <p:cNvPr id="2050" name="Picture 2" descr="C:\Users\Гребенникова\Documents\ПРОЕКТ ОСЕНЬ\фото К ПРЕЗЕНТАЦИИ\2410201622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82711"/>
            <a:ext cx="3600400" cy="264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Гребенникова\Documents\ПРОЕКТ ОСЕНЬ\фото К ПРЕЗЕНТАЦИИ\2410201622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53791"/>
            <a:ext cx="3648026" cy="262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Гребенникова\Documents\ПРОЕКТ ОСЕНЬ\фото для презентации\2410201622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252"/>
            <a:ext cx="3720751" cy="266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17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            </a:t>
            </a:r>
            <a:br>
              <a:rPr lang="ru-RU" sz="2400" dirty="0" smtClean="0"/>
            </a:br>
            <a:r>
              <a:rPr lang="ru-RU" sz="2700" b="1" dirty="0" smtClean="0"/>
              <a:t>Художественно-эстетическое </a:t>
            </a:r>
            <a:r>
              <a:rPr lang="ru-RU" sz="2700" b="1" dirty="0"/>
              <a:t>развитие (аппликация): 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«</a:t>
            </a:r>
            <a:r>
              <a:rPr lang="ru-RU" sz="2700" dirty="0"/>
              <a:t>Мы откроем зонтик».</a:t>
            </a:r>
            <a:br>
              <a:rPr lang="ru-RU" sz="2700" dirty="0"/>
            </a:br>
            <a:endParaRPr lang="ru-RU" sz="2700" dirty="0"/>
          </a:p>
        </p:txBody>
      </p:sp>
      <p:pic>
        <p:nvPicPr>
          <p:cNvPr id="3074" name="Picture 2" descr="C:\Users\Гребенникова\Documents\ПРОЕКТ ОСЕНЬ\фото К ПРЕЗЕНТАЦИИ\DSC0287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776354"/>
            <a:ext cx="2448272" cy="288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Гребенникова\Documents\ПРОЕКТ ОСЕНЬ\фото К ПРЕЗЕНТАЦИИ\DSC0288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645024"/>
            <a:ext cx="2454403" cy="292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Гребенникова\Documents\ПРОЕКТ ОСЕНЬ\фото К ПРЕЗЕНТАЦИИ\DSC028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92" y="1484784"/>
            <a:ext cx="2248523" cy="256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98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700" b="1" dirty="0" smtClean="0"/>
              <a:t>Наблюдение </a:t>
            </a:r>
            <a:r>
              <a:rPr lang="ru-RU" sz="2700" b="1" dirty="0"/>
              <a:t>на прогулке </a:t>
            </a:r>
            <a:r>
              <a:rPr lang="ru-RU" sz="2700" dirty="0"/>
              <a:t>за </a:t>
            </a:r>
            <a:r>
              <a:rPr lang="ru-RU" sz="2700" dirty="0" smtClean="0"/>
              <a:t>«Листопадом»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 smtClean="0"/>
              <a:t> </a:t>
            </a:r>
            <a:r>
              <a:rPr lang="ru-RU" sz="2700" b="1" dirty="0"/>
              <a:t>Исследование во время прогулки </a:t>
            </a:r>
            <a:r>
              <a:rPr lang="ru-RU" sz="2700" dirty="0" smtClean="0"/>
              <a:t>«Какие </a:t>
            </a:r>
            <a:r>
              <a:rPr lang="ru-RU" sz="2700" dirty="0"/>
              <a:t>листочки падают быстрее: большие или маленькие</a:t>
            </a:r>
            <a:r>
              <a:rPr lang="ru-RU" sz="2700" dirty="0" smtClean="0"/>
              <a:t>?»</a:t>
            </a:r>
            <a:r>
              <a:rPr lang="ru-RU" sz="2700" dirty="0"/>
              <a:t/>
            </a:r>
            <a:br>
              <a:rPr lang="ru-RU" sz="2700" dirty="0"/>
            </a:br>
            <a:endParaRPr lang="ru-RU" sz="2700" dirty="0"/>
          </a:p>
        </p:txBody>
      </p:sp>
      <p:pic>
        <p:nvPicPr>
          <p:cNvPr id="4098" name="Picture 2" descr="C:\Users\Гребенникова\Documents\ПРОЕКТ ОСЕНЬ\фото К ПРЕЗЕНТАЦИИ\DSC0278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Гребенникова\Documents\ПРОЕКТ ОСЕНЬ\фото К ПРЕЗЕНТАЦИИ\DSC028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48200" y="2421657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72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700" b="1" dirty="0" smtClean="0"/>
              <a:t>Конструирование </a:t>
            </a:r>
            <a:r>
              <a:rPr lang="ru-RU" sz="2700" dirty="0"/>
              <a:t>из опавшей листвы </a:t>
            </a:r>
            <a:r>
              <a:rPr lang="ru-RU" sz="2700" dirty="0" smtClean="0"/>
              <a:t>лабиринтов.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 smtClean="0"/>
              <a:t>Составление </a:t>
            </a:r>
            <a:r>
              <a:rPr lang="ru-RU" sz="2700" dirty="0"/>
              <a:t>букетов и венков из листьев.</a:t>
            </a:r>
            <a:br>
              <a:rPr lang="ru-RU" sz="2700" dirty="0"/>
            </a:br>
            <a:endParaRPr lang="ru-RU" sz="2700" dirty="0"/>
          </a:p>
        </p:txBody>
      </p:sp>
      <p:pic>
        <p:nvPicPr>
          <p:cNvPr id="5122" name="Picture 2" descr="C:\Users\Гребенникова\Documents\ПРОЕКТ ОСЕНЬ\фото К ПРЕЗЕНТАЦИИ\DSC027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7692" y="2238213"/>
            <a:ext cx="4038600" cy="324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Гребенникова\Documents\ПРОЕКТ ОСЕНЬ\фото К ПРЕЗЕНТАЦИИ\DSC027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73712" y="2274217"/>
            <a:ext cx="4038600" cy="317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87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Гребенникова\Documents\ПРОЕКТ ОСЕНЬ\фото К ПРЕЗЕНТАЦИИ\0610201622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93" y="69269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Гребенникова\Documents\ПРОЕКТ ОСЕНЬ\фото К ПРЕЗЕНТАЦИИ\06102016224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269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Гребенникова\Documents\ПРОЕКТ ОСЕНЬ\фото К ПРЕЗЕНТАЦИИ\0610201622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861048"/>
            <a:ext cx="4104457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Гребенникова\Documents\ПРОЕКТ ОСЕНЬ\ОСЕНЬ РОСИНКА\0610201622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61049"/>
            <a:ext cx="391205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76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и по запросу картинки осенью  птицы улетаю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383996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980728"/>
            <a:ext cx="432048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>
                    <a:lumMod val="85000"/>
                  </a:schemeClr>
                </a:solidFill>
              </a:rPr>
              <a:t>Если на деревьях</a:t>
            </a:r>
            <a:br>
              <a:rPr lang="ru-RU" sz="28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ru-RU" sz="2800" b="1" dirty="0">
                <a:solidFill>
                  <a:schemeClr val="bg1">
                    <a:lumMod val="85000"/>
                  </a:schemeClr>
                </a:solidFill>
              </a:rPr>
              <a:t>Листья пожелтели,</a:t>
            </a:r>
            <a:br>
              <a:rPr lang="ru-RU" sz="28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ru-RU" sz="2800" b="1" dirty="0">
                <a:solidFill>
                  <a:schemeClr val="bg1">
                    <a:lumMod val="85000"/>
                  </a:schemeClr>
                </a:solidFill>
              </a:rPr>
              <a:t>Если в край далекий</a:t>
            </a:r>
            <a:br>
              <a:rPr lang="ru-RU" sz="28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ru-RU" sz="2800" b="1" dirty="0">
                <a:solidFill>
                  <a:schemeClr val="bg1">
                    <a:lumMod val="85000"/>
                  </a:schemeClr>
                </a:solidFill>
              </a:rPr>
              <a:t>Птицы улетели,</a:t>
            </a:r>
            <a:br>
              <a:rPr lang="ru-RU" sz="28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ru-RU" sz="2800" b="1" dirty="0">
                <a:solidFill>
                  <a:schemeClr val="bg1">
                    <a:lumMod val="85000"/>
                  </a:schemeClr>
                </a:solidFill>
              </a:rPr>
              <a:t>Если небо хмурое,</a:t>
            </a:r>
            <a:br>
              <a:rPr lang="ru-RU" sz="28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ru-RU" sz="2800" b="1" dirty="0">
                <a:solidFill>
                  <a:schemeClr val="bg1">
                    <a:lumMod val="85000"/>
                  </a:schemeClr>
                </a:solidFill>
              </a:rPr>
              <a:t>Если дождик льется,</a:t>
            </a:r>
            <a:br>
              <a:rPr lang="ru-RU" sz="28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ru-RU" sz="2800" b="1" dirty="0">
                <a:solidFill>
                  <a:schemeClr val="bg1">
                    <a:lumMod val="85000"/>
                  </a:schemeClr>
                </a:solidFill>
              </a:rPr>
              <a:t>Это время года</a:t>
            </a:r>
            <a:br>
              <a:rPr lang="ru-RU" sz="28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ru-RU" sz="2800" b="1" dirty="0">
                <a:solidFill>
                  <a:schemeClr val="bg1">
                    <a:lumMod val="85000"/>
                  </a:schemeClr>
                </a:solidFill>
              </a:rPr>
              <a:t>Осенью зовется.</a:t>
            </a:r>
          </a:p>
          <a:p>
            <a:r>
              <a:rPr lang="ru-RU" sz="2400" b="1" dirty="0">
                <a:solidFill>
                  <a:schemeClr val="bg1">
                    <a:lumMod val="85000"/>
                  </a:schemeClr>
                </a:solidFill>
              </a:rPr>
              <a:t>                                                  М. </a:t>
            </a:r>
            <a:r>
              <a:rPr lang="ru-RU" sz="2400" b="1" dirty="0" smtClean="0">
                <a:solidFill>
                  <a:schemeClr val="bg1">
                    <a:lumMod val="85000"/>
                  </a:schemeClr>
                </a:solidFill>
              </a:rPr>
              <a:t>    Ходякова</a:t>
            </a:r>
            <a:endParaRPr lang="ru-RU" sz="2400" b="1" dirty="0">
              <a:solidFill>
                <a:schemeClr val="bg1">
                  <a:lumMod val="85000"/>
                </a:schemeClr>
              </a:solidFill>
            </a:endParaRPr>
          </a:p>
          <a:p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84349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 smtClean="0"/>
              <a:t>            Мероприятия </a:t>
            </a:r>
            <a:r>
              <a:rPr lang="ru-RU" sz="2400" b="1" dirty="0"/>
              <a:t>по работе с родителями: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Проведение индивидуальных бесед с целью создания интереса и привлечения родителей к созданию поделок из листьев.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7170" name="Picture 2" descr="C:\Users\Гребенникова\Documents\ПРОЕКТ ОСЕНЬ\фото К ПРЕЗЕНТАЦИИ\DSC0299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43854"/>
            <a:ext cx="3024336" cy="201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Гребенникова\Documents\ПРОЕКТ ОСЕНЬ\фото К ПРЕЗЕНТАЦИИ\DSC0299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859564"/>
            <a:ext cx="2880320" cy="280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Гребенникова\Documents\ПРОЕКТ ОСЕНЬ\фото К ПРЕЗЕНТАЦИИ\DSC029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16832"/>
            <a:ext cx="3744416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40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8998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 smtClean="0"/>
              <a:t>Заключительный этап</a:t>
            </a:r>
            <a:br>
              <a:rPr lang="ru-RU" sz="2400" b="1" dirty="0" smtClean="0"/>
            </a:br>
            <a:r>
              <a:rPr lang="ru-RU" sz="2400" dirty="0" smtClean="0"/>
              <a:t>1</a:t>
            </a:r>
            <a:r>
              <a:rPr lang="ru-RU" sz="2400" dirty="0"/>
              <a:t>. Оформление выставки детских </a:t>
            </a:r>
            <a:r>
              <a:rPr lang="ru-RU" sz="2400" dirty="0" smtClean="0"/>
              <a:t>работ</a:t>
            </a:r>
            <a:br>
              <a:rPr lang="ru-RU" sz="2400" dirty="0" smtClean="0"/>
            </a:br>
            <a:r>
              <a:rPr lang="ru-RU" sz="2400" dirty="0" smtClean="0"/>
              <a:t> </a:t>
            </a:r>
            <a:r>
              <a:rPr lang="ru-RU" sz="2400" dirty="0"/>
              <a:t>"Осенний вернисаж"</a:t>
            </a:r>
            <a:br>
              <a:rPr lang="ru-RU" sz="2400" dirty="0"/>
            </a:br>
            <a:r>
              <a:rPr lang="ru-RU" sz="2400" dirty="0"/>
              <a:t>2. Оформление фотоальбома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8194" name="Picture 2" descr="C:\Users\Гребенникова\Documents\ПРОЕКТ ОСЕНЬ\фото К ПРЕЗЕНТАЦИИ\DSC0289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00808"/>
            <a:ext cx="5987008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12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2263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sz="6700" dirty="0"/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763284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04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Гипотеза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  Листья изменяют окраску и опадают из-за нехватки тепла и света.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21512"/>
            <a:ext cx="3960440" cy="3651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4135"/>
            <a:ext cx="4176464" cy="366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59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692696"/>
            <a:ext cx="5328592" cy="648072"/>
          </a:xfrm>
        </p:spPr>
        <p:txBody>
          <a:bodyPr>
            <a:normAutofit/>
          </a:bodyPr>
          <a:lstStyle/>
          <a:p>
            <a:pPr algn="l"/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ubius" pitchFamily="2" charset="0"/>
              </a:rPr>
              <a:t>          Цель   проекта: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ubius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484785"/>
            <a:ext cx="6768752" cy="43204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400" dirty="0" smtClean="0"/>
              <a:t>Закреплять знания детей об изменениях а природе.</a:t>
            </a:r>
            <a:endParaRPr lang="ru-RU" sz="2400" dirty="0"/>
          </a:p>
          <a:p>
            <a:pPr marL="0" indent="0">
              <a:buNone/>
            </a:pPr>
            <a:endParaRPr lang="ru-RU" sz="36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ubius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498" y="2132856"/>
            <a:ext cx="662473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303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5040560" cy="634082"/>
          </a:xfrm>
        </p:spPr>
        <p:txBody>
          <a:bodyPr>
            <a:normAutofit/>
          </a:bodyPr>
          <a:lstStyle/>
          <a:p>
            <a:r>
              <a:rPr lang="ru-RU" sz="34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ubius" pitchFamily="2" charset="0"/>
              </a:rPr>
              <a:t>Задачи:</a:t>
            </a:r>
            <a:endParaRPr lang="ru-RU" sz="34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ubius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836712"/>
            <a:ext cx="7715200" cy="4464496"/>
          </a:xfrm>
        </p:spPr>
        <p:txBody>
          <a:bodyPr>
            <a:noAutofit/>
          </a:bodyPr>
          <a:lstStyle/>
          <a:p>
            <a:endParaRPr lang="ru-RU" sz="2600" dirty="0" smtClean="0"/>
          </a:p>
          <a:p>
            <a:pPr algn="just"/>
            <a:r>
              <a:rPr lang="ru-RU" sz="2600" dirty="0" smtClean="0"/>
              <a:t>формировать </a:t>
            </a:r>
            <a:r>
              <a:rPr lang="ru-RU" sz="2600" dirty="0"/>
              <a:t>представления о том, что деревья - живые существа и у них есть потребность в определённых условиях (тепло, свет, вода, питательная почва);</a:t>
            </a:r>
          </a:p>
          <a:p>
            <a:pPr algn="just"/>
            <a:r>
              <a:rPr lang="ru-RU" sz="2600" dirty="0" smtClean="0"/>
              <a:t>расширять </a:t>
            </a:r>
            <a:r>
              <a:rPr lang="ru-RU" sz="2600" dirty="0"/>
              <a:t>представления детей об осени и её признаках;</a:t>
            </a:r>
          </a:p>
          <a:p>
            <a:pPr algn="just"/>
            <a:r>
              <a:rPr lang="ru-RU" sz="2600" dirty="0" smtClean="0"/>
              <a:t>учить </a:t>
            </a:r>
            <a:r>
              <a:rPr lang="ru-RU" sz="2600" dirty="0"/>
              <a:t>детей устанавливать простейшие причинно-следственные связи (связь между условиями окружающей среды и состоянием деревьев</a:t>
            </a:r>
            <a:r>
              <a:rPr lang="ru-RU" sz="2600" dirty="0" smtClean="0"/>
              <a:t>);</a:t>
            </a:r>
            <a:endParaRPr lang="ru-RU" sz="2600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971600" y="6237312"/>
            <a:ext cx="7289486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77232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187624" y="692696"/>
            <a:ext cx="7344816" cy="4525963"/>
          </a:xfrm>
        </p:spPr>
        <p:txBody>
          <a:bodyPr>
            <a:normAutofit fontScale="92500" lnSpcReduction="10000"/>
          </a:bodyPr>
          <a:lstStyle/>
          <a:p>
            <a:endParaRPr lang="ru-RU" sz="2800" dirty="0" smtClean="0"/>
          </a:p>
          <a:p>
            <a:pPr algn="just"/>
            <a:r>
              <a:rPr lang="ru-RU" sz="2800" dirty="0" smtClean="0"/>
              <a:t>формировать </a:t>
            </a:r>
            <a:r>
              <a:rPr lang="ru-RU" sz="2800" dirty="0"/>
              <a:t>познавательную активность детей при проведении наблюдений и исследований;</a:t>
            </a:r>
          </a:p>
          <a:p>
            <a:pPr algn="just"/>
            <a:r>
              <a:rPr lang="ru-RU" sz="2800" dirty="0" smtClean="0"/>
              <a:t>освоить </a:t>
            </a:r>
            <a:r>
              <a:rPr lang="ru-RU" sz="2800" dirty="0"/>
              <a:t>различные способы изображения осенних деревьев и осенних листьев;</a:t>
            </a:r>
          </a:p>
          <a:p>
            <a:pPr algn="just"/>
            <a:r>
              <a:rPr lang="ru-RU" sz="2800" dirty="0" smtClean="0"/>
              <a:t>пополнять </a:t>
            </a:r>
            <a:r>
              <a:rPr lang="ru-RU" sz="2800" dirty="0"/>
              <a:t>словарный запас;</a:t>
            </a:r>
          </a:p>
          <a:p>
            <a:pPr algn="just"/>
            <a:r>
              <a:rPr lang="ru-RU" sz="2800" dirty="0" smtClean="0"/>
              <a:t>развивать </a:t>
            </a:r>
            <a:r>
              <a:rPr lang="ru-RU" sz="2800" dirty="0"/>
              <a:t>эмоциональную отзывчивость на </a:t>
            </a:r>
            <a:r>
              <a:rPr lang="ru-RU" sz="2800" dirty="0" smtClean="0"/>
              <a:t>литературные </a:t>
            </a:r>
            <a:r>
              <a:rPr lang="ru-RU" sz="2800" dirty="0"/>
              <a:t>произведения, на яркие природные явления;</a:t>
            </a:r>
          </a:p>
          <a:p>
            <a:pPr algn="just"/>
            <a:r>
              <a:rPr lang="ru-RU" sz="2800" dirty="0" smtClean="0"/>
              <a:t>воспитывать </a:t>
            </a:r>
            <a:r>
              <a:rPr lang="ru-RU" sz="2800" dirty="0"/>
              <a:t>любовь и бережное отношение к природе.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2355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       </a:t>
            </a:r>
            <a:r>
              <a:rPr lang="ru-RU" b="1" dirty="0" smtClean="0">
                <a:solidFill>
                  <a:srgbClr val="C00000"/>
                </a:solidFill>
              </a:rPr>
              <a:t>Планируемые </a:t>
            </a:r>
            <a:r>
              <a:rPr lang="ru-RU" b="1" dirty="0">
                <a:solidFill>
                  <a:srgbClr val="C00000"/>
                </a:solidFill>
              </a:rPr>
              <a:t>результаты: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600200"/>
            <a:ext cx="8003232" cy="4525963"/>
          </a:xfrm>
        </p:spPr>
        <p:txBody>
          <a:bodyPr>
            <a:normAutofit/>
          </a:bodyPr>
          <a:lstStyle/>
          <a:p>
            <a:pPr algn="just"/>
            <a:r>
              <a:rPr lang="ru-RU" sz="2600" dirty="0" smtClean="0"/>
              <a:t>дети </a:t>
            </a:r>
            <a:r>
              <a:rPr lang="ru-RU" sz="2600" dirty="0"/>
              <a:t>научатся устанавливать причинно-следственные связи между изменениями условий окружающей среды и состоянием деревьев;</a:t>
            </a:r>
          </a:p>
          <a:p>
            <a:pPr algn="just"/>
            <a:r>
              <a:rPr lang="ru-RU" sz="2600" dirty="0" smtClean="0"/>
              <a:t>дети </a:t>
            </a:r>
            <a:r>
              <a:rPr lang="ru-RU" sz="2600" dirty="0"/>
              <a:t>научатся вести наблюдения за живой и неживой природой;</a:t>
            </a:r>
          </a:p>
          <a:p>
            <a:pPr algn="just"/>
            <a:r>
              <a:rPr lang="ru-RU" sz="2600" dirty="0" smtClean="0"/>
              <a:t>сформируется </a:t>
            </a:r>
            <a:r>
              <a:rPr lang="ru-RU" sz="2600" dirty="0"/>
              <a:t>активность и заинтересованность родителей в </a:t>
            </a:r>
            <a:r>
              <a:rPr lang="ru-RU" sz="2600" dirty="0" smtClean="0"/>
              <a:t>образовательном </a:t>
            </a:r>
            <a:r>
              <a:rPr lang="ru-RU" sz="2600" dirty="0"/>
              <a:t>процессе детей</a:t>
            </a:r>
            <a:r>
              <a:rPr lang="ru-RU" sz="2600" dirty="0" smtClean="0"/>
              <a:t>;</a:t>
            </a:r>
          </a:p>
          <a:p>
            <a:pPr algn="just"/>
            <a:r>
              <a:rPr lang="ru-RU" sz="2600" dirty="0"/>
              <a:t>д</a:t>
            </a:r>
            <a:r>
              <a:rPr lang="ru-RU" sz="2600" dirty="0" smtClean="0"/>
              <a:t>ети научаться передавать свои впечатления об осени в творческих работах.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292687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rgbClr val="C00000"/>
                </a:solidFill>
              </a:rPr>
              <a:t>Подготовительный  этап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600200"/>
            <a:ext cx="8003232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600" dirty="0" smtClean="0"/>
              <a:t>Составление </a:t>
            </a:r>
            <a:r>
              <a:rPr lang="ru-RU" sz="2600" dirty="0"/>
              <a:t>плана совместной работы с детьми и родителями.</a:t>
            </a:r>
          </a:p>
          <a:p>
            <a:pPr>
              <a:lnSpc>
                <a:spcPct val="150000"/>
              </a:lnSpc>
            </a:pPr>
            <a:r>
              <a:rPr lang="ru-RU" sz="2600" dirty="0" smtClean="0"/>
              <a:t>Подбор </a:t>
            </a:r>
            <a:r>
              <a:rPr lang="ru-RU" sz="2600" dirty="0"/>
              <a:t>методической, художественной литературы, дидактического материала для бесед и игр с детьми.</a:t>
            </a:r>
          </a:p>
          <a:p>
            <a:pPr>
              <a:lnSpc>
                <a:spcPct val="150000"/>
              </a:lnSpc>
            </a:pPr>
            <a:r>
              <a:rPr lang="ru-RU" sz="2600" dirty="0" smtClean="0"/>
              <a:t>Сбор </a:t>
            </a:r>
            <a:r>
              <a:rPr lang="ru-RU" sz="2600" dirty="0"/>
              <a:t>листьев, семян растений для работ.</a:t>
            </a:r>
          </a:p>
          <a:p>
            <a:pPr>
              <a:lnSpc>
                <a:spcPct val="150000"/>
              </a:lnSpc>
            </a:pP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342312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rgbClr val="C00000"/>
                </a:solidFill>
              </a:rPr>
              <a:t>Основной   этап</a:t>
            </a:r>
            <a:r>
              <a:rPr lang="ru-RU" b="1" dirty="0">
                <a:solidFill>
                  <a:srgbClr val="C00000"/>
                </a:solidFill>
              </a:rPr>
              <a:t>.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Объект 3" descr="Похожее изображение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17515"/>
            <a:ext cx="3384376" cy="33123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755576" y="1124744"/>
            <a:ext cx="820891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/>
              <a:t>Рассматривание иллюстраций на тему «Осень» (времена года),  рассматривание картины И. Левитан «Золотая осень»  рассматривание фотографий по теме «Краски осени». </a:t>
            </a:r>
          </a:p>
        </p:txBody>
      </p:sp>
      <p:pic>
        <p:nvPicPr>
          <p:cNvPr id="9" name="Picture 4" descr="C:\Users\Гребенникова\Documents\ПРОЕКТ ОСЕНЬ\печать фото\DSC029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17515"/>
            <a:ext cx="367240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62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1843</TotalTime>
  <Words>345</Words>
  <Application>Microsoft Office PowerPoint</Application>
  <PresentationFormat>Экран (4:3)</PresentationFormat>
  <Paragraphs>54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Times New Roman</vt:lpstr>
      <vt:lpstr>Rubius</vt:lpstr>
      <vt:lpstr>Calibri</vt:lpstr>
      <vt:lpstr>Тема Office</vt:lpstr>
      <vt:lpstr>Презентация PowerPoint</vt:lpstr>
      <vt:lpstr>Презентация PowerPoint</vt:lpstr>
      <vt:lpstr>Гипотеза</vt:lpstr>
      <vt:lpstr>          Цель   проекта:</vt:lpstr>
      <vt:lpstr>Задачи:</vt:lpstr>
      <vt:lpstr>Презентация PowerPoint</vt:lpstr>
      <vt:lpstr>        Планируемые результаты: </vt:lpstr>
      <vt:lpstr> Подготовительный  этап </vt:lpstr>
      <vt:lpstr> Основной   этап. </vt:lpstr>
      <vt:lpstr>Презентация PowerPoint</vt:lpstr>
      <vt:lpstr>          </vt:lpstr>
      <vt:lpstr>                      Подвижные игры:              «Дует, дует ветер…», «Листья солнцем наливались…», «Падают, падают листья…», «Кто быстрее найдет дерево: клен, береза, сосна», «Найди такой же лист».</vt:lpstr>
      <vt:lpstr>             Художественно-эстетическое развитие (рисование): на тему «Осенние листья», коллективная работа  «Осень в лесу».</vt:lpstr>
      <vt:lpstr>Презентация PowerPoint</vt:lpstr>
      <vt:lpstr> Художественно-эстетическое развитие (лепка)  на тему: «Листья по ветру летят» </vt:lpstr>
      <vt:lpstr>             Художественно-эстетическое развитие (аппликация):  «Мы откроем зонтик». </vt:lpstr>
      <vt:lpstr> Наблюдение на прогулке за «Листопадом»  Исследование во время прогулки «Какие листочки падают быстрее: большие или маленькие?» </vt:lpstr>
      <vt:lpstr> Конструирование из опавшей листвы лабиринтов. Составление букетов и венков из листьев. </vt:lpstr>
      <vt:lpstr>Презентация PowerPoint</vt:lpstr>
      <vt:lpstr>              Мероприятия по работе с родителями:  Проведение индивидуальных бесед с целью создания интереса и привлечения родителей к созданию поделок из листьев. </vt:lpstr>
      <vt:lpstr>  Заключительный этап 1. Оформление выставки детских работ  "Осенний вернисаж" 2. Оформление фотоальбома </vt:lpstr>
      <vt:lpstr>      </vt:lpstr>
    </vt:vector>
  </TitlesOfParts>
  <Company>МАОУ лицей №21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Сказочные</dc:title>
  <dc:creator>Ранько Елена</dc:creator>
  <cp:lastModifiedBy>Гребенникова Ольга</cp:lastModifiedBy>
  <cp:revision>100</cp:revision>
  <dcterms:created xsi:type="dcterms:W3CDTF">2015-04-19T15:51:03Z</dcterms:created>
  <dcterms:modified xsi:type="dcterms:W3CDTF">2016-12-06T16:28:13Z</dcterms:modified>
</cp:coreProperties>
</file>