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6" r:id="rId10"/>
    <p:sldId id="268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Monotype Corsiva" pitchFamily="66" charset="0"/>
                <a:ea typeface="MS Gothic" pitchFamily="49" charset="-128"/>
                <a:cs typeface="Kartika" pitchFamily="18" charset="0"/>
              </a:rPr>
              <a:t>Парные согласные.</a:t>
            </a:r>
            <a:endParaRPr lang="ru-RU" sz="8000" dirty="0">
              <a:solidFill>
                <a:srgbClr val="FF0000"/>
              </a:solidFill>
              <a:latin typeface="Monotype Corsiva" pitchFamily="66" charset="0"/>
              <a:ea typeface="MS Gothic" pitchFamily="49" charset="-128"/>
              <a:cs typeface="Kartika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979712" y="5517232"/>
            <a:ext cx="6400800" cy="79208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Учитель 2 </a:t>
            </a:r>
            <a:r>
              <a:rPr lang="ru-RU" dirty="0" smtClean="0">
                <a:solidFill>
                  <a:schemeClr val="tx1"/>
                </a:solidFill>
              </a:rPr>
              <a:t>б </a:t>
            </a:r>
            <a:r>
              <a:rPr lang="ru-RU" dirty="0" smtClean="0">
                <a:solidFill>
                  <a:schemeClr val="tx1"/>
                </a:solidFill>
              </a:rPr>
              <a:t>класса </a:t>
            </a:r>
            <a:r>
              <a:rPr lang="ru-RU" dirty="0" err="1" smtClean="0">
                <a:solidFill>
                  <a:schemeClr val="tx1"/>
                </a:solidFill>
              </a:rPr>
              <a:t>Жулева</a:t>
            </a:r>
            <a:r>
              <a:rPr lang="ru-RU" dirty="0" smtClean="0">
                <a:solidFill>
                  <a:schemeClr val="tx1"/>
                </a:solidFill>
              </a:rPr>
              <a:t> В.С.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  <a:latin typeface="Monotype Corsiva" pitchFamily="66" charset="0"/>
              </a:rPr>
              <a:t>Домашнее задание.</a:t>
            </a:r>
            <a:endParaRPr lang="ru-RU" sz="60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Р.т. Упр.35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488" y="1142984"/>
          <a:ext cx="3714774" cy="22860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9129"/>
                <a:gridCol w="619129"/>
                <a:gridCol w="619129"/>
                <a:gridCol w="619129"/>
                <a:gridCol w="619129"/>
                <a:gridCol w="619129"/>
              </a:tblGrid>
              <a:tr h="571504">
                <a:tc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28926" y="1643050"/>
            <a:ext cx="3554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ж   е   л    у    </a:t>
            </a:r>
            <a:r>
              <a:rPr lang="ru-RU" sz="3600" dirty="0" err="1" smtClean="0">
                <a:solidFill>
                  <a:srgbClr val="FF0000"/>
                </a:solidFill>
              </a:rPr>
              <a:t>д</a:t>
            </a:r>
            <a:r>
              <a:rPr lang="ru-RU" sz="3600" dirty="0" smtClean="0">
                <a:solidFill>
                  <a:srgbClr val="FF0000"/>
                </a:solidFill>
              </a:rPr>
              <a:t>   </a:t>
            </a:r>
            <a:r>
              <a:rPr lang="ru-RU" sz="3600" dirty="0" err="1" smtClean="0">
                <a:solidFill>
                  <a:srgbClr val="FF0000"/>
                </a:solidFill>
              </a:rPr>
              <a:t>ь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868" y="2214554"/>
            <a:ext cx="16903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err="1" smtClean="0">
                <a:solidFill>
                  <a:srgbClr val="FF0000"/>
                </a:solidFill>
              </a:rPr>
              <a:t>д</a:t>
            </a:r>
            <a:r>
              <a:rPr lang="ru-RU" sz="3600" dirty="0" smtClean="0">
                <a:solidFill>
                  <a:srgbClr val="FF0000"/>
                </a:solidFill>
              </a:rPr>
              <a:t>   у    б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43372" y="2786058"/>
            <a:ext cx="428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cs typeface="Arial" pitchFamily="34" charset="0"/>
              </a:rPr>
              <a:t>к</a:t>
            </a:r>
            <a:endParaRPr lang="ru-RU" sz="36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71868" y="1071546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л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86314" y="1142984"/>
            <a:ext cx="394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з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1196752"/>
            <a:ext cx="2352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00FF"/>
                </a:solidFill>
              </a:rPr>
              <a:t>У  Г  А  Д  А  Й  !</a:t>
            </a:r>
            <a:endParaRPr lang="ru-RU" sz="2400" b="1" i="1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785926"/>
            <a:ext cx="2433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1. В золотой клубочек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57158" y="2000241"/>
            <a:ext cx="2571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Спрятался дубочек.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42844" y="2428868"/>
            <a:ext cx="2487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Его весной и летом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28596" y="2643182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Мы видели одетым,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428596" y="2857496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 осенью с бедняжки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428596" y="3071810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Сорвали все рубашки.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214282" y="3500438"/>
            <a:ext cx="3684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3.В огне не горит, в воде не тонет.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14282" y="3929066"/>
            <a:ext cx="3217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4.Сидит дед, во сто шуб одет,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28596" y="4214818"/>
            <a:ext cx="4929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Кто его раздевает , тот слезы проливает. </a:t>
            </a:r>
          </a:p>
          <a:p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285720" y="4714885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5.Что растет корнем вверх?</a:t>
            </a:r>
            <a:endParaRPr lang="ru-RU" dirty="0"/>
          </a:p>
        </p:txBody>
      </p:sp>
      <p:pic>
        <p:nvPicPr>
          <p:cNvPr id="26" name="Picture 2" descr="вода, лед, снег, лес, деревья, зим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5143512"/>
            <a:ext cx="4572032" cy="1556080"/>
          </a:xfrm>
          <a:prstGeom prst="rect">
            <a:avLst/>
          </a:prstGeom>
          <a:noFill/>
        </p:spPr>
      </p:pic>
      <p:pic>
        <p:nvPicPr>
          <p:cNvPr id="27" name="Picture 6" descr="http://flower.onego.ru/kustar/enc_189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3500438"/>
            <a:ext cx="4500562" cy="3211853"/>
          </a:xfrm>
          <a:prstGeom prst="rect">
            <a:avLst/>
          </a:prstGeom>
          <a:noFill/>
        </p:spPr>
      </p:pic>
      <p:pic>
        <p:nvPicPr>
          <p:cNvPr id="28" name="Picture 4" descr="http://www.examiner.com/images/blog/EXID9480/images/876406_acorn.jpg"/>
          <p:cNvPicPr>
            <a:picLocks noChangeAspect="1" noChangeArrowheads="1"/>
          </p:cNvPicPr>
          <p:nvPr/>
        </p:nvPicPr>
        <p:blipFill>
          <a:blip r:embed="rId4" cstate="print"/>
          <a:srcRect l="19199" t="805" r="25337"/>
          <a:stretch>
            <a:fillRect/>
          </a:stretch>
        </p:blipFill>
        <p:spPr bwMode="auto">
          <a:xfrm>
            <a:off x="8215338" y="5572140"/>
            <a:ext cx="928662" cy="571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Мало  уметь писать, надо уметь думать.</a:t>
            </a:r>
            <a:endParaRPr lang="ru-RU" dirty="0"/>
          </a:p>
        </p:txBody>
      </p:sp>
      <p:pic>
        <p:nvPicPr>
          <p:cNvPr id="6" name="Picture 2" descr="C:\Documents and Settings\Admin\Мои документы\Downloads\380175-7d763f73d42ebd9f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7750" y="1729581"/>
            <a:ext cx="45085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Разделите буквы на две группы:</a:t>
            </a:r>
            <a:endParaRPr lang="ru-RU" dirty="0"/>
          </a:p>
        </p:txBody>
      </p:sp>
      <p:pic>
        <p:nvPicPr>
          <p:cNvPr id="6" name="Содержимое 5" descr="http://festival.1september.ru/articles/553590/img3.gif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27584" y="1412776"/>
            <a:ext cx="7416824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http://festival.1september.ru/articles/553590/img4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2656"/>
            <a:ext cx="8208912" cy="540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Отгадайте ребусы</a:t>
            </a:r>
            <a:endParaRPr lang="ru-RU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Содержимое 3"/>
          <p:cNvSpPr txBox="1">
            <a:spLocks noGrp="1"/>
          </p:cNvSpPr>
          <p:nvPr>
            <p:ph idx="1"/>
          </p:nvPr>
        </p:nvSpPr>
        <p:spPr>
          <a:xfrm>
            <a:off x="1187624" y="2060848"/>
            <a:ext cx="159452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100г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52120" y="2492896"/>
            <a:ext cx="181812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100к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14500" y="3929063"/>
            <a:ext cx="2252663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3"/>
                </a:solidFill>
                <a:latin typeface="+mn-lt"/>
                <a:cs typeface="+mn-cs"/>
              </a:rPr>
              <a:t>100лб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60032" y="4797152"/>
            <a:ext cx="361950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100рожь*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4" grpId="1" build="p"/>
      <p:bldP spid="5" grpId="0"/>
      <p:bldP spid="6" grpId="0"/>
      <p:bldP spid="6" grpId="1"/>
      <p:bldP spid="7" grpId="0"/>
      <p:bldP spid="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Составьте слова, запишите </a:t>
            </a:r>
            <a:r>
              <a:rPr lang="ru-RU" sz="3600" dirty="0" err="1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йх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  рядом запишите проверочные слова.</a:t>
            </a:r>
            <a:endParaRPr lang="ru-RU" sz="3600" dirty="0">
              <a:solidFill>
                <a:schemeClr val="accent5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4" name="Содержимое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209857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4000" b="1" dirty="0" err="1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М,р,о,б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" name="Ромб 4"/>
          <p:cNvSpPr/>
          <p:nvPr/>
        </p:nvSpPr>
        <p:spPr>
          <a:xfrm>
            <a:off x="2411760" y="1556792"/>
            <a:ext cx="1428750" cy="84296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572000" y="1628800"/>
            <a:ext cx="199866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err="1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А,д,у,в</a:t>
            </a:r>
            <a:endParaRPr lang="ru-RU" sz="4000" b="1" dirty="0">
              <a:solidFill>
                <a:schemeClr val="accent3">
                  <a:lumMod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7" name="Picture 3" descr="C:\Users\PC\AppData\Local\Microsoft\Windows\Temporary Internet Files\Content.IE5\HU2S0V83\MCj0346949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340768"/>
            <a:ext cx="18002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Users\PC\AppData\Local\Microsoft\Windows\Temporary Internet Files\Content.IE5\I9RU2GQ7\MCj0331364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924944"/>
            <a:ext cx="1169988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C:\Users\PC\AppData\Local\Microsoft\Windows\Temporary Internet Files\Content.IE5\I9RU2GQ7\MCj0350442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3068960"/>
            <a:ext cx="1068387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C:\Users\PC\AppData\Local\Microsoft\Windows\Temporary Internet Files\Content.IE5\HU2S0V83\MCj0412548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5085184"/>
            <a:ext cx="1916112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im8-tub-ru.yandex.net/i?id=61890920-70-72&amp;n=1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216" y="4797152"/>
            <a:ext cx="2091112" cy="1584176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5143500" y="5072063"/>
            <a:ext cx="158874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err="1">
                <a:solidFill>
                  <a:schemeClr val="accent3"/>
                </a:solidFill>
                <a:latin typeface="+mn-lt"/>
                <a:cs typeface="+mn-cs"/>
              </a:rPr>
              <a:t>Ж,ё</a:t>
            </a:r>
            <a:endParaRPr lang="ru-RU" sz="4000" b="1" dirty="0">
              <a:solidFill>
                <a:schemeClr val="accent3"/>
              </a:solidFill>
              <a:latin typeface="+mn-lt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16016" y="3068960"/>
            <a:ext cx="129614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err="1">
                <a:solidFill>
                  <a:schemeClr val="accent3"/>
                </a:solidFill>
                <a:latin typeface="+mn-lt"/>
                <a:cs typeface="+mn-cs"/>
              </a:rPr>
              <a:t>У,з,б</a:t>
            </a:r>
            <a:endParaRPr lang="ru-RU" sz="4000" b="1" dirty="0">
              <a:solidFill>
                <a:schemeClr val="accent3"/>
              </a:solidFill>
              <a:latin typeface="+mn-lt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88" y="3643313"/>
            <a:ext cx="21265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И,р,г,б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3528" y="5445224"/>
            <a:ext cx="1849437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err="1">
                <a:solidFill>
                  <a:schemeClr val="accent3"/>
                </a:solidFill>
                <a:latin typeface="+mn-lt"/>
                <a:cs typeface="+mn-cs"/>
              </a:rPr>
              <a:t>Б,р,к,а</a:t>
            </a:r>
            <a:endParaRPr lang="ru-RU" sz="4000" b="1" dirty="0">
              <a:solidFill>
                <a:schemeClr val="accent3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Monotype Corsiva" pitchFamily="66" charset="0"/>
              </a:rPr>
              <a:t>Правило </a:t>
            </a:r>
            <a:endParaRPr lang="ru-RU" sz="54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4400" dirty="0" smtClean="0"/>
              <a:t>  Для проверки парных согласных на конце слова нужно его изменить так, чтобы после согласного стоял гласный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Вставьте пропущенную букву.</a:t>
            </a:r>
            <a:endParaRPr lang="ru-RU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2602632" cy="1684784"/>
          </a:xfrm>
          <a:prstGeom prst="irregularSeal1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САПО…</a:t>
            </a:r>
          </a:p>
        </p:txBody>
      </p:sp>
      <p:sp>
        <p:nvSpPr>
          <p:cNvPr id="5" name="Пятно 1 4"/>
          <p:cNvSpPr/>
          <p:nvPr/>
        </p:nvSpPr>
        <p:spPr>
          <a:xfrm>
            <a:off x="5508625" y="1700213"/>
            <a:ext cx="2519363" cy="1657350"/>
          </a:xfrm>
          <a:prstGeom prst="irregularSeal1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</a:rPr>
              <a:t>БЕРЕ…</a:t>
            </a:r>
          </a:p>
        </p:txBody>
      </p:sp>
      <p:sp>
        <p:nvSpPr>
          <p:cNvPr id="6" name="Пятно 1 5"/>
          <p:cNvSpPr/>
          <p:nvPr/>
        </p:nvSpPr>
        <p:spPr>
          <a:xfrm>
            <a:off x="611188" y="3644900"/>
            <a:ext cx="3456756" cy="2376488"/>
          </a:xfrm>
          <a:prstGeom prst="irregularSeal1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</a:rPr>
              <a:t>ГОЛУ…Ь</a:t>
            </a:r>
          </a:p>
        </p:txBody>
      </p:sp>
      <p:sp>
        <p:nvSpPr>
          <p:cNvPr id="7" name="Пятно 1 6"/>
          <p:cNvSpPr/>
          <p:nvPr/>
        </p:nvSpPr>
        <p:spPr>
          <a:xfrm>
            <a:off x="4860032" y="3501008"/>
            <a:ext cx="3672408" cy="2519362"/>
          </a:xfrm>
          <a:prstGeom prst="irregularSeal1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</a:rPr>
              <a:t>ОВРА</a:t>
            </a:r>
            <a:r>
              <a:rPr lang="ru-RU" dirty="0">
                <a:solidFill>
                  <a:schemeClr val="tx1"/>
                </a:solidFill>
              </a:rPr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  <a:latin typeface="Monotype Corsiva" pitchFamily="66" charset="0"/>
              </a:rPr>
              <a:t>Продолжите предложение</a:t>
            </a:r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dirty="0" smtClean="0"/>
              <a:t>Сегодня на уроке я научился…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167</Words>
  <Application>Microsoft Office PowerPoint</Application>
  <PresentationFormat>Экран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Парные согласные.</vt:lpstr>
      <vt:lpstr> Мало  уметь писать, надо уметь думать.</vt:lpstr>
      <vt:lpstr>Разделите буквы на две группы:</vt:lpstr>
      <vt:lpstr>Слайд 4</vt:lpstr>
      <vt:lpstr>Отгадайте ребусы</vt:lpstr>
      <vt:lpstr>Составьте слова, запишите йх  рядом запишите проверочные слова.</vt:lpstr>
      <vt:lpstr>Правило </vt:lpstr>
      <vt:lpstr>Вставьте пропущенную букву.</vt:lpstr>
      <vt:lpstr>Продолжите предложение  Сегодня на уроке я научился…</vt:lpstr>
      <vt:lpstr>Домашнее задание.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Мало  уметь писать, надо уметь думать.</dc:title>
  <cp:lastModifiedBy>Komp</cp:lastModifiedBy>
  <cp:revision>31</cp:revision>
  <dcterms:modified xsi:type="dcterms:W3CDTF">2017-11-20T17:50:02Z</dcterms:modified>
</cp:coreProperties>
</file>