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73" r:id="rId3"/>
    <p:sldId id="260" r:id="rId4"/>
    <p:sldId id="262" r:id="rId5"/>
    <p:sldId id="258" r:id="rId6"/>
    <p:sldId id="261" r:id="rId7"/>
    <p:sldId id="270" r:id="rId8"/>
    <p:sldId id="275" r:id="rId9"/>
    <p:sldId id="276" r:id="rId10"/>
    <p:sldId id="271" r:id="rId11"/>
    <p:sldId id="266" r:id="rId12"/>
    <p:sldId id="265" r:id="rId13"/>
    <p:sldId id="277" r:id="rId14"/>
    <p:sldId id="256" r:id="rId15"/>
    <p:sldId id="257" r:id="rId16"/>
    <p:sldId id="272" r:id="rId17"/>
    <p:sldId id="274" r:id="rId18"/>
    <p:sldId id="269"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CC00CC"/>
    <a:srgbClr val="CC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2705" autoAdjust="0"/>
  </p:normalViewPr>
  <p:slideViewPr>
    <p:cSldViewPr>
      <p:cViewPr varScale="1">
        <p:scale>
          <a:sx n="70" d="100"/>
          <a:sy n="70" d="100"/>
        </p:scale>
        <p:origin x="-34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5FBAEFC-5819-4300-B0C3-751C3E3DF1D7}" type="datetimeFigureOut">
              <a:rPr lang="ru-RU" smtClean="0"/>
              <a:pPr/>
              <a:t>18.08.2017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91FF16-AFE4-4DFC-B260-0012119D4B1E}" type="slidenum">
              <a:rPr lang="ru-RU" smtClean="0"/>
              <a:pPr/>
              <a:t>‹#›</a:t>
            </a:fld>
            <a:endParaRPr lang="ru-RU"/>
          </a:p>
        </p:txBody>
      </p:sp>
    </p:spTree>
    <p:extLst>
      <p:ext uri="{BB962C8B-B14F-4D97-AF65-F5344CB8AC3E}">
        <p14:creationId xmlns:p14="http://schemas.microsoft.com/office/powerpoint/2010/main" xmlns="" val="547548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FBAEFC-5819-4300-B0C3-751C3E3DF1D7}" type="datetimeFigureOut">
              <a:rPr lang="ru-RU" smtClean="0"/>
              <a:pPr/>
              <a:t>18.08.2017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91FF16-AFE4-4DFC-B260-0012119D4B1E}" type="slidenum">
              <a:rPr lang="ru-RU" smtClean="0"/>
              <a:pPr/>
              <a:t>‹#›</a:t>
            </a:fld>
            <a:endParaRPr lang="ru-RU"/>
          </a:p>
        </p:txBody>
      </p:sp>
    </p:spTree>
    <p:extLst>
      <p:ext uri="{BB962C8B-B14F-4D97-AF65-F5344CB8AC3E}">
        <p14:creationId xmlns:p14="http://schemas.microsoft.com/office/powerpoint/2010/main" xmlns="" val="3915974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FBAEFC-5819-4300-B0C3-751C3E3DF1D7}" type="datetimeFigureOut">
              <a:rPr lang="ru-RU" smtClean="0"/>
              <a:pPr/>
              <a:t>18.08.2017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91FF16-AFE4-4DFC-B260-0012119D4B1E}" type="slidenum">
              <a:rPr lang="ru-RU" smtClean="0"/>
              <a:pPr/>
              <a:t>‹#›</a:t>
            </a:fld>
            <a:endParaRPr lang="ru-RU"/>
          </a:p>
        </p:txBody>
      </p:sp>
    </p:spTree>
    <p:extLst>
      <p:ext uri="{BB962C8B-B14F-4D97-AF65-F5344CB8AC3E}">
        <p14:creationId xmlns:p14="http://schemas.microsoft.com/office/powerpoint/2010/main" xmlns="" val="2907054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FBAEFC-5819-4300-B0C3-751C3E3DF1D7}" type="datetimeFigureOut">
              <a:rPr lang="ru-RU" smtClean="0"/>
              <a:pPr/>
              <a:t>18.08.2017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91FF16-AFE4-4DFC-B260-0012119D4B1E}" type="slidenum">
              <a:rPr lang="ru-RU" smtClean="0"/>
              <a:pPr/>
              <a:t>‹#›</a:t>
            </a:fld>
            <a:endParaRPr lang="ru-RU"/>
          </a:p>
        </p:txBody>
      </p:sp>
    </p:spTree>
    <p:extLst>
      <p:ext uri="{BB962C8B-B14F-4D97-AF65-F5344CB8AC3E}">
        <p14:creationId xmlns:p14="http://schemas.microsoft.com/office/powerpoint/2010/main" xmlns="" val="3026590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5FBAEFC-5819-4300-B0C3-751C3E3DF1D7}" type="datetimeFigureOut">
              <a:rPr lang="ru-RU" smtClean="0"/>
              <a:pPr/>
              <a:t>18.08.2017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91FF16-AFE4-4DFC-B260-0012119D4B1E}" type="slidenum">
              <a:rPr lang="ru-RU" smtClean="0"/>
              <a:pPr/>
              <a:t>‹#›</a:t>
            </a:fld>
            <a:endParaRPr lang="ru-RU"/>
          </a:p>
        </p:txBody>
      </p:sp>
    </p:spTree>
    <p:extLst>
      <p:ext uri="{BB962C8B-B14F-4D97-AF65-F5344CB8AC3E}">
        <p14:creationId xmlns:p14="http://schemas.microsoft.com/office/powerpoint/2010/main" xmlns="" val="4112369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5FBAEFC-5819-4300-B0C3-751C3E3DF1D7}" type="datetimeFigureOut">
              <a:rPr lang="ru-RU" smtClean="0"/>
              <a:pPr/>
              <a:t>18.08.2017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691FF16-AFE4-4DFC-B260-0012119D4B1E}" type="slidenum">
              <a:rPr lang="ru-RU" smtClean="0"/>
              <a:pPr/>
              <a:t>‹#›</a:t>
            </a:fld>
            <a:endParaRPr lang="ru-RU"/>
          </a:p>
        </p:txBody>
      </p:sp>
    </p:spTree>
    <p:extLst>
      <p:ext uri="{BB962C8B-B14F-4D97-AF65-F5344CB8AC3E}">
        <p14:creationId xmlns:p14="http://schemas.microsoft.com/office/powerpoint/2010/main" xmlns="" val="374066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5FBAEFC-5819-4300-B0C3-751C3E3DF1D7}" type="datetimeFigureOut">
              <a:rPr lang="ru-RU" smtClean="0"/>
              <a:pPr/>
              <a:t>18.08.2017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691FF16-AFE4-4DFC-B260-0012119D4B1E}" type="slidenum">
              <a:rPr lang="ru-RU" smtClean="0"/>
              <a:pPr/>
              <a:t>‹#›</a:t>
            </a:fld>
            <a:endParaRPr lang="ru-RU"/>
          </a:p>
        </p:txBody>
      </p:sp>
    </p:spTree>
    <p:extLst>
      <p:ext uri="{BB962C8B-B14F-4D97-AF65-F5344CB8AC3E}">
        <p14:creationId xmlns:p14="http://schemas.microsoft.com/office/powerpoint/2010/main" xmlns="" val="4219549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5FBAEFC-5819-4300-B0C3-751C3E3DF1D7}" type="datetimeFigureOut">
              <a:rPr lang="ru-RU" smtClean="0"/>
              <a:pPr/>
              <a:t>18.08.2017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691FF16-AFE4-4DFC-B260-0012119D4B1E}" type="slidenum">
              <a:rPr lang="ru-RU" smtClean="0"/>
              <a:pPr/>
              <a:t>‹#›</a:t>
            </a:fld>
            <a:endParaRPr lang="ru-RU"/>
          </a:p>
        </p:txBody>
      </p:sp>
    </p:spTree>
    <p:extLst>
      <p:ext uri="{BB962C8B-B14F-4D97-AF65-F5344CB8AC3E}">
        <p14:creationId xmlns:p14="http://schemas.microsoft.com/office/powerpoint/2010/main" xmlns="" val="3996895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5FBAEFC-5819-4300-B0C3-751C3E3DF1D7}" type="datetimeFigureOut">
              <a:rPr lang="ru-RU" smtClean="0"/>
              <a:pPr/>
              <a:t>18.08.2017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691FF16-AFE4-4DFC-B260-0012119D4B1E}" type="slidenum">
              <a:rPr lang="ru-RU" smtClean="0"/>
              <a:pPr/>
              <a:t>‹#›</a:t>
            </a:fld>
            <a:endParaRPr lang="ru-RU"/>
          </a:p>
        </p:txBody>
      </p:sp>
    </p:spTree>
    <p:extLst>
      <p:ext uri="{BB962C8B-B14F-4D97-AF65-F5344CB8AC3E}">
        <p14:creationId xmlns:p14="http://schemas.microsoft.com/office/powerpoint/2010/main" xmlns="" val="164316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5FBAEFC-5819-4300-B0C3-751C3E3DF1D7}" type="datetimeFigureOut">
              <a:rPr lang="ru-RU" smtClean="0"/>
              <a:pPr/>
              <a:t>18.08.2017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691FF16-AFE4-4DFC-B260-0012119D4B1E}" type="slidenum">
              <a:rPr lang="ru-RU" smtClean="0"/>
              <a:pPr/>
              <a:t>‹#›</a:t>
            </a:fld>
            <a:endParaRPr lang="ru-RU"/>
          </a:p>
        </p:txBody>
      </p:sp>
    </p:spTree>
    <p:extLst>
      <p:ext uri="{BB962C8B-B14F-4D97-AF65-F5344CB8AC3E}">
        <p14:creationId xmlns:p14="http://schemas.microsoft.com/office/powerpoint/2010/main" xmlns="" val="3199204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5FBAEFC-5819-4300-B0C3-751C3E3DF1D7}" type="datetimeFigureOut">
              <a:rPr lang="ru-RU" smtClean="0"/>
              <a:pPr/>
              <a:t>18.08.2017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691FF16-AFE4-4DFC-B260-0012119D4B1E}" type="slidenum">
              <a:rPr lang="ru-RU" smtClean="0"/>
              <a:pPr/>
              <a:t>‹#›</a:t>
            </a:fld>
            <a:endParaRPr lang="ru-RU"/>
          </a:p>
        </p:txBody>
      </p:sp>
    </p:spTree>
    <p:extLst>
      <p:ext uri="{BB962C8B-B14F-4D97-AF65-F5344CB8AC3E}">
        <p14:creationId xmlns:p14="http://schemas.microsoft.com/office/powerpoint/2010/main" xmlns="" val="2062167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FBAEFC-5819-4300-B0C3-751C3E3DF1D7}" type="datetimeFigureOut">
              <a:rPr lang="ru-RU" smtClean="0"/>
              <a:pPr/>
              <a:t>18.08.2017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1FF16-AFE4-4DFC-B260-0012119D4B1E}" type="slidenum">
              <a:rPr lang="ru-RU" smtClean="0"/>
              <a:pPr/>
              <a:t>‹#›</a:t>
            </a:fld>
            <a:endParaRPr lang="ru-RU"/>
          </a:p>
        </p:txBody>
      </p:sp>
    </p:spTree>
    <p:extLst>
      <p:ext uri="{BB962C8B-B14F-4D97-AF65-F5344CB8AC3E}">
        <p14:creationId xmlns:p14="http://schemas.microsoft.com/office/powerpoint/2010/main" xmlns="" val="545681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5</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 y="0"/>
            <a:ext cx="9144000" cy="6858000"/>
          </a:xfrm>
        </p:spPr>
      </p:pic>
      <p:sp>
        <p:nvSpPr>
          <p:cNvPr id="5" name="TextBox 4"/>
          <p:cNvSpPr txBox="1"/>
          <p:nvPr/>
        </p:nvSpPr>
        <p:spPr>
          <a:xfrm>
            <a:off x="827584" y="476672"/>
            <a:ext cx="5616624" cy="707886"/>
          </a:xfrm>
          <a:prstGeom prst="rect">
            <a:avLst/>
          </a:prstGeom>
          <a:noFill/>
        </p:spPr>
        <p:txBody>
          <a:bodyPr wrap="square" rtlCol="0">
            <a:spAutoFit/>
          </a:bodyPr>
          <a:lstStyle/>
          <a:p>
            <a:pPr algn="ctr"/>
            <a:r>
              <a:rPr lang="ru-RU" sz="4000" b="1" u="sng" dirty="0" smtClean="0">
                <a:solidFill>
                  <a:srgbClr val="CC00CC"/>
                </a:solidFill>
                <a:latin typeface="Monotype Corsiva" pitchFamily="66" charset="0"/>
              </a:rPr>
              <a:t>Презентация проекта</a:t>
            </a:r>
            <a:endParaRPr lang="ru-RU" sz="4000" b="1" u="sng" dirty="0">
              <a:solidFill>
                <a:srgbClr val="CC00CC"/>
              </a:solidFill>
              <a:latin typeface="Monotype Corsiva" pitchFamily="66" charset="0"/>
            </a:endParaRPr>
          </a:p>
        </p:txBody>
      </p:sp>
      <p:sp>
        <p:nvSpPr>
          <p:cNvPr id="7" name="TextBox 6"/>
          <p:cNvSpPr txBox="1"/>
          <p:nvPr/>
        </p:nvSpPr>
        <p:spPr>
          <a:xfrm rot="10800000" flipV="1">
            <a:off x="899592" y="2685113"/>
            <a:ext cx="7272808" cy="1200329"/>
          </a:xfrm>
          <a:prstGeom prst="rect">
            <a:avLst/>
          </a:prstGeom>
          <a:noFill/>
        </p:spPr>
        <p:txBody>
          <a:bodyPr wrap="square" rtlCol="0">
            <a:spAutoFit/>
          </a:bodyPr>
          <a:lstStyle/>
          <a:p>
            <a:pPr algn="ctr"/>
            <a:r>
              <a:rPr lang="ru-RU" sz="7200" b="1" dirty="0" smtClean="0">
                <a:solidFill>
                  <a:srgbClr val="0070C0"/>
                </a:solidFill>
                <a:latin typeface="Monotype Corsiva" pitchFamily="66" charset="0"/>
              </a:rPr>
              <a:t>«Голубая капелька»</a:t>
            </a:r>
            <a:endParaRPr lang="ru-RU" sz="7200" b="1" dirty="0">
              <a:solidFill>
                <a:srgbClr val="0070C0"/>
              </a:solidFill>
              <a:latin typeface="Monotype Corsiva" pitchFamily="66" charset="0"/>
            </a:endParaRPr>
          </a:p>
        </p:txBody>
      </p:sp>
      <p:sp>
        <p:nvSpPr>
          <p:cNvPr id="8" name="TextBox 7"/>
          <p:cNvSpPr txBox="1"/>
          <p:nvPr/>
        </p:nvSpPr>
        <p:spPr>
          <a:xfrm>
            <a:off x="5220072" y="4653136"/>
            <a:ext cx="3672408" cy="2246769"/>
          </a:xfrm>
          <a:prstGeom prst="rect">
            <a:avLst/>
          </a:prstGeom>
          <a:noFill/>
        </p:spPr>
        <p:txBody>
          <a:bodyPr wrap="square" rtlCol="0">
            <a:spAutoFit/>
          </a:bodyPr>
          <a:lstStyle/>
          <a:p>
            <a:pPr algn="ctr"/>
            <a:r>
              <a:rPr lang="ru-RU" sz="2800" b="1" dirty="0" smtClean="0">
                <a:solidFill>
                  <a:srgbClr val="FF0000"/>
                </a:solidFill>
                <a:latin typeface="Monotype Corsiva" pitchFamily="66" charset="0"/>
              </a:rPr>
              <a:t>Выполнила: воспитатель МБДОУ д/с №84</a:t>
            </a:r>
          </a:p>
          <a:p>
            <a:pPr algn="ctr"/>
            <a:r>
              <a:rPr lang="ru-RU" sz="2800" b="1" dirty="0" err="1" smtClean="0">
                <a:solidFill>
                  <a:srgbClr val="FF0000"/>
                </a:solidFill>
                <a:latin typeface="Monotype Corsiva" pitchFamily="66" charset="0"/>
              </a:rPr>
              <a:t>Демидина</a:t>
            </a:r>
            <a:r>
              <a:rPr lang="ru-RU" sz="2800" b="1" dirty="0" smtClean="0">
                <a:solidFill>
                  <a:srgbClr val="FF0000"/>
                </a:solidFill>
                <a:latin typeface="Monotype Corsiva" pitchFamily="66" charset="0"/>
              </a:rPr>
              <a:t> Ирина Николаевна</a:t>
            </a:r>
          </a:p>
          <a:p>
            <a:pPr algn="ctr"/>
            <a:endParaRPr lang="ru-RU" sz="2800" b="1" dirty="0">
              <a:solidFill>
                <a:srgbClr val="FF0000"/>
              </a:solidFill>
              <a:latin typeface="Monotype Corsiva" pitchFamily="66" charset="0"/>
            </a:endParaRPr>
          </a:p>
        </p:txBody>
      </p:sp>
    </p:spTree>
    <p:extLst>
      <p:ext uri="{BB962C8B-B14F-4D97-AF65-F5344CB8AC3E}">
        <p14:creationId xmlns:p14="http://schemas.microsoft.com/office/powerpoint/2010/main" xmlns="" val="3710137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014" y="-24764"/>
            <a:ext cx="9256723" cy="6858000"/>
          </a:xfrm>
          <a:ln>
            <a:noFill/>
          </a:ln>
          <a:effectLst>
            <a:outerShdw blurRad="50800" dist="38100" dir="2700000" algn="tl" rotWithShape="0">
              <a:prstClr val="black">
                <a:alpha val="40000"/>
              </a:prstClr>
            </a:outerShdw>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622234">
            <a:off x="6972179" y="4481475"/>
            <a:ext cx="1969544" cy="21539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0681738">
            <a:off x="4686515" y="4479247"/>
            <a:ext cx="2304861" cy="2268688"/>
          </a:xfrm>
          <a:prstGeom prst="rect">
            <a:avLst/>
          </a:prstGeom>
          <a:ln>
            <a:noFill/>
          </a:ln>
          <a:effectLst>
            <a:outerShdw blurRad="292100" dist="139700" dir="2700000" algn="tl" rotWithShape="0">
              <a:srgbClr val="333333">
                <a:alpha val="65000"/>
              </a:srgbClr>
            </a:outerShdw>
          </a:effectLst>
        </p:spPr>
      </p:pic>
      <p:pic>
        <p:nvPicPr>
          <p:cNvPr id="9" name="Рисунок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385161">
            <a:off x="6757626" y="2553162"/>
            <a:ext cx="2219181" cy="2130740"/>
          </a:xfrm>
          <a:prstGeom prst="rect">
            <a:avLst/>
          </a:prstGeom>
          <a:ln>
            <a:noFill/>
          </a:ln>
          <a:effectLst>
            <a:outerShdw blurRad="292100" dist="139700" dir="2700000" algn="tl" rotWithShape="0">
              <a:srgbClr val="333333">
                <a:alpha val="65000"/>
              </a:srgbClr>
            </a:outerShdw>
          </a:effectLst>
        </p:spPr>
      </p:pic>
      <p:pic>
        <p:nvPicPr>
          <p:cNvPr id="10" name="Рисунок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820791">
            <a:off x="2474482" y="4061415"/>
            <a:ext cx="2376264" cy="2035316"/>
          </a:xfrm>
          <a:prstGeom prst="rect">
            <a:avLst/>
          </a:prstGeom>
          <a:ln>
            <a:noFill/>
          </a:ln>
          <a:effectLst>
            <a:outerShdw blurRad="292100" dist="139700" dir="2700000" algn="tl" rotWithShape="0">
              <a:srgbClr val="333333">
                <a:alpha val="65000"/>
              </a:srgbClr>
            </a:outerShdw>
          </a:effectLst>
        </p:spPr>
      </p:pic>
      <p:pic>
        <p:nvPicPr>
          <p:cNvPr id="11" name="Рисунок 1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rot="20628217">
            <a:off x="253685" y="3983689"/>
            <a:ext cx="2193708" cy="2587510"/>
          </a:xfrm>
          <a:prstGeom prst="rect">
            <a:avLst/>
          </a:prstGeom>
          <a:ln>
            <a:noFill/>
          </a:ln>
          <a:effectLst>
            <a:outerShdw blurRad="292100" dist="139700" dir="2700000" algn="tl" rotWithShape="0">
              <a:srgbClr val="333333">
                <a:alpha val="65000"/>
              </a:srgbClr>
            </a:outerShdw>
          </a:effectLst>
        </p:spPr>
      </p:pic>
      <p:pic>
        <p:nvPicPr>
          <p:cNvPr id="12" name="Рисунок 1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rot="20902254">
            <a:off x="153793" y="1804153"/>
            <a:ext cx="2093953" cy="2370664"/>
          </a:xfrm>
          <a:prstGeom prst="rect">
            <a:avLst/>
          </a:prstGeom>
          <a:ln>
            <a:noFill/>
          </a:ln>
          <a:effectLst>
            <a:outerShdw blurRad="292100" dist="139700" dir="2700000" algn="tl" rotWithShape="0">
              <a:srgbClr val="333333">
                <a:alpha val="65000"/>
              </a:srgbClr>
            </a:outerShdw>
          </a:effectLst>
        </p:spPr>
      </p:pic>
      <p:sp>
        <p:nvSpPr>
          <p:cNvPr id="16" name="Скругленный прямоугольник 15"/>
          <p:cNvSpPr/>
          <p:nvPr/>
        </p:nvSpPr>
        <p:spPr>
          <a:xfrm rot="20724994">
            <a:off x="318255" y="1180677"/>
            <a:ext cx="1898221" cy="754244"/>
          </a:xfrm>
          <a:prstGeom prst="roundRect">
            <a:avLst/>
          </a:prstGeom>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b="1" dirty="0" smtClean="0">
                <a:solidFill>
                  <a:srgbClr val="CC0066"/>
                </a:solidFill>
                <a:latin typeface="Monotype Corsiva" pitchFamily="66" charset="0"/>
              </a:rPr>
              <a:t>Окрашивание воды</a:t>
            </a:r>
            <a:endParaRPr lang="ru-RU" sz="2400" b="1" dirty="0">
              <a:solidFill>
                <a:srgbClr val="CC0066"/>
              </a:solidFill>
              <a:latin typeface="Monotype Corsiva" pitchFamily="66" charset="0"/>
            </a:endParaRPr>
          </a:p>
        </p:txBody>
      </p:sp>
      <p:sp>
        <p:nvSpPr>
          <p:cNvPr id="17" name="Скругленный прямоугольник 16"/>
          <p:cNvSpPr/>
          <p:nvPr/>
        </p:nvSpPr>
        <p:spPr>
          <a:xfrm rot="1039879">
            <a:off x="2860737" y="2619727"/>
            <a:ext cx="1758876" cy="743781"/>
          </a:xfrm>
          <a:prstGeom prst="roundRect">
            <a:avLst/>
          </a:prstGeom>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400" b="1" dirty="0" smtClean="0">
                <a:solidFill>
                  <a:srgbClr val="FF0000"/>
                </a:solidFill>
                <a:latin typeface="Monotype Corsiva" pitchFamily="66" charset="0"/>
              </a:rPr>
              <a:t>Под водой есть воздух</a:t>
            </a:r>
            <a:endParaRPr lang="ru-RU" sz="2400" b="1" dirty="0">
              <a:solidFill>
                <a:srgbClr val="FF0000"/>
              </a:solidFill>
              <a:latin typeface="Monotype Corsiva" pitchFamily="66" charset="0"/>
            </a:endParaRPr>
          </a:p>
        </p:txBody>
      </p:sp>
      <p:sp>
        <p:nvSpPr>
          <p:cNvPr id="18" name="Скругленный прямоугольник 17"/>
          <p:cNvSpPr/>
          <p:nvPr/>
        </p:nvSpPr>
        <p:spPr>
          <a:xfrm rot="20473473">
            <a:off x="5515115" y="1464170"/>
            <a:ext cx="2955806" cy="727222"/>
          </a:xfrm>
          <a:prstGeom prst="roundRect">
            <a:avLst/>
          </a:prstGeom>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rgbClr val="7030A0"/>
                </a:solidFill>
                <a:latin typeface="Monotype Corsiva" pitchFamily="66" charset="0"/>
              </a:rPr>
              <a:t>Вода имеет свойство впитываться</a:t>
            </a:r>
            <a:endParaRPr lang="ru-RU" sz="2400" b="1" dirty="0">
              <a:solidFill>
                <a:srgbClr val="7030A0"/>
              </a:solidFill>
              <a:latin typeface="Monotype Corsiva" pitchFamily="66" charset="0"/>
            </a:endParaRPr>
          </a:p>
        </p:txBody>
      </p:sp>
      <p:sp>
        <p:nvSpPr>
          <p:cNvPr id="19" name="TextBox 18"/>
          <p:cNvSpPr txBox="1"/>
          <p:nvPr/>
        </p:nvSpPr>
        <p:spPr>
          <a:xfrm>
            <a:off x="1892744" y="332656"/>
            <a:ext cx="5399235" cy="830997"/>
          </a:xfrm>
          <a:prstGeom prst="rect">
            <a:avLst/>
          </a:prstGeom>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lang="ru-RU" sz="4800" u="sng" dirty="0" smtClean="0">
                <a:solidFill>
                  <a:srgbClr val="CC00CC"/>
                </a:solidFill>
                <a:latin typeface="Monotype Corsiva" pitchFamily="66" charset="0"/>
              </a:rPr>
              <a:t>Эксперименты с водой</a:t>
            </a:r>
            <a:endParaRPr lang="ru-RU" sz="4800" u="sng" dirty="0">
              <a:solidFill>
                <a:srgbClr val="CC00CC"/>
              </a:solidFill>
              <a:latin typeface="Monotype Corsiva" pitchFamily="66" charset="0"/>
            </a:endParaRPr>
          </a:p>
        </p:txBody>
      </p:sp>
    </p:spTree>
    <p:extLst>
      <p:ext uri="{BB962C8B-B14F-4D97-AF65-F5344CB8AC3E}">
        <p14:creationId xmlns:p14="http://schemas.microsoft.com/office/powerpoint/2010/main" xmlns="" val="2797064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 y="0"/>
            <a:ext cx="9144000" cy="6858000"/>
          </a:xfrm>
        </p:spPr>
      </p:pic>
    </p:spTree>
    <p:extLst>
      <p:ext uri="{BB962C8B-B14F-4D97-AF65-F5344CB8AC3E}">
        <p14:creationId xmlns:p14="http://schemas.microsoft.com/office/powerpoint/2010/main" xmlns="" val="2919352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 y="0"/>
            <a:ext cx="9144000" cy="6858000"/>
          </a:xfrm>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29917" y="2996951"/>
            <a:ext cx="2314491" cy="2088233"/>
          </a:xfrm>
          <a:prstGeom prst="rect">
            <a:avLst/>
          </a:prstGeom>
        </p:spPr>
      </p:pic>
    </p:spTree>
    <p:extLst>
      <p:ext uri="{BB962C8B-B14F-4D97-AF65-F5344CB8AC3E}">
        <p14:creationId xmlns:p14="http://schemas.microsoft.com/office/powerpoint/2010/main" xmlns="" val="266271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3999" cy="6858000"/>
          </a:xfrm>
        </p:spPr>
      </p:pic>
      <p:sp>
        <p:nvSpPr>
          <p:cNvPr id="5" name="TextBox 4"/>
          <p:cNvSpPr txBox="1"/>
          <p:nvPr/>
        </p:nvSpPr>
        <p:spPr>
          <a:xfrm>
            <a:off x="2195736" y="908720"/>
            <a:ext cx="4608512" cy="923330"/>
          </a:xfrm>
          <a:prstGeom prst="rect">
            <a:avLst/>
          </a:prstGeom>
          <a:noFill/>
        </p:spPr>
        <p:txBody>
          <a:bodyPr wrap="square" rtlCol="0">
            <a:spAutoFit/>
          </a:bodyPr>
          <a:lstStyle/>
          <a:p>
            <a:pPr algn="ctr"/>
            <a:r>
              <a:rPr lang="ru-RU" sz="5400" b="1" u="sng" dirty="0" smtClean="0">
                <a:solidFill>
                  <a:srgbClr val="CC00CC"/>
                </a:solidFill>
                <a:latin typeface="Monotype Corsiva" pitchFamily="66" charset="0"/>
              </a:rPr>
              <a:t>Берегите воду!</a:t>
            </a:r>
            <a:endParaRPr lang="ru-RU" sz="5400" b="1" u="sng" dirty="0">
              <a:solidFill>
                <a:srgbClr val="CC00CC"/>
              </a:solidFill>
              <a:latin typeface="Monotype Corsiva" pitchFamily="66" charset="0"/>
            </a:endParaRPr>
          </a:p>
        </p:txBody>
      </p:sp>
      <p:sp>
        <p:nvSpPr>
          <p:cNvPr id="8" name="TextBox 7"/>
          <p:cNvSpPr txBox="1"/>
          <p:nvPr/>
        </p:nvSpPr>
        <p:spPr>
          <a:xfrm>
            <a:off x="836624" y="2060848"/>
            <a:ext cx="7223452" cy="3785652"/>
          </a:xfrm>
          <a:prstGeom prst="rect">
            <a:avLst/>
          </a:prstGeom>
          <a:noFill/>
        </p:spPr>
        <p:txBody>
          <a:bodyPr wrap="none" rtlCol="0">
            <a:spAutoFit/>
          </a:bodyPr>
          <a:lstStyle/>
          <a:p>
            <a:pPr algn="ctr"/>
            <a:r>
              <a:rPr lang="ru-RU" sz="4000" b="1" dirty="0" smtClean="0">
                <a:solidFill>
                  <a:srgbClr val="000066"/>
                </a:solidFill>
                <a:latin typeface="Monotype Corsiva" pitchFamily="66" charset="0"/>
              </a:rPr>
              <a:t>Не умыться ,не напиться без воды !</a:t>
            </a:r>
          </a:p>
          <a:p>
            <a:pPr algn="ctr"/>
            <a:r>
              <a:rPr lang="ru-RU" sz="4000" b="1" dirty="0" smtClean="0">
                <a:solidFill>
                  <a:srgbClr val="000066"/>
                </a:solidFill>
                <a:latin typeface="Monotype Corsiva" pitchFamily="66" charset="0"/>
              </a:rPr>
              <a:t>Листику не распуститься без воды !</a:t>
            </a:r>
          </a:p>
          <a:p>
            <a:pPr algn="ctr"/>
            <a:r>
              <a:rPr lang="ru-RU" sz="4000" b="1" dirty="0" smtClean="0">
                <a:solidFill>
                  <a:srgbClr val="000066"/>
                </a:solidFill>
                <a:latin typeface="Monotype Corsiva" pitchFamily="66" charset="0"/>
              </a:rPr>
              <a:t>Без воды прожить не смогут ;</a:t>
            </a:r>
          </a:p>
          <a:p>
            <a:pPr algn="ctr"/>
            <a:r>
              <a:rPr lang="ru-RU" sz="4000" b="1" dirty="0" smtClean="0">
                <a:solidFill>
                  <a:srgbClr val="000066"/>
                </a:solidFill>
                <a:latin typeface="Monotype Corsiva" pitchFamily="66" charset="0"/>
              </a:rPr>
              <a:t>Птица, зверь и человек.</a:t>
            </a:r>
          </a:p>
          <a:p>
            <a:pPr algn="ctr"/>
            <a:r>
              <a:rPr lang="ru-RU" sz="4000" b="1" dirty="0" smtClean="0">
                <a:solidFill>
                  <a:srgbClr val="000066"/>
                </a:solidFill>
                <a:latin typeface="Monotype Corsiva" pitchFamily="66" charset="0"/>
              </a:rPr>
              <a:t>И поэтому всегда ,</a:t>
            </a:r>
          </a:p>
          <a:p>
            <a:pPr algn="ctr"/>
            <a:r>
              <a:rPr lang="ru-RU" sz="4000" b="1" dirty="0" smtClean="0">
                <a:solidFill>
                  <a:srgbClr val="000066"/>
                </a:solidFill>
                <a:latin typeface="Monotype Corsiva" pitchFamily="66" charset="0"/>
              </a:rPr>
              <a:t>Всем всегда нужна вода!</a:t>
            </a:r>
            <a:endParaRPr lang="ru-RU" sz="4000" b="1" dirty="0">
              <a:solidFill>
                <a:srgbClr val="000066"/>
              </a:solidFill>
              <a:latin typeface="Monotype Corsiva" pitchFamily="66" charset="0"/>
            </a:endParaRPr>
          </a:p>
        </p:txBody>
      </p:sp>
    </p:spTree>
    <p:extLst>
      <p:ext uri="{BB962C8B-B14F-4D97-AF65-F5344CB8AC3E}">
        <p14:creationId xmlns:p14="http://schemas.microsoft.com/office/powerpoint/2010/main" xmlns="" val="892573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827584" y="980728"/>
            <a:ext cx="7704856" cy="923330"/>
          </a:xfrm>
          <a:prstGeom prst="rect">
            <a:avLst/>
          </a:prstGeom>
          <a:noFill/>
        </p:spPr>
        <p:txBody>
          <a:bodyPr wrap="square" rtlCol="0">
            <a:spAutoFit/>
          </a:bodyPr>
          <a:lstStyle/>
          <a:p>
            <a:pPr algn="ctr"/>
            <a:r>
              <a:rPr lang="ru-RU" sz="5400" b="1" u="sng" dirty="0" smtClean="0">
                <a:solidFill>
                  <a:srgbClr val="7030A0"/>
                </a:solidFill>
                <a:latin typeface="Monotype Corsiva" pitchFamily="66" charset="0"/>
              </a:rPr>
              <a:t>Берегите воду!</a:t>
            </a:r>
            <a:endParaRPr lang="ru-RU" sz="5400" b="1" u="sng" dirty="0">
              <a:solidFill>
                <a:srgbClr val="7030A0"/>
              </a:solidFill>
              <a:latin typeface="Monotype Corsiva" pitchFamily="66" charset="0"/>
            </a:endParaRPr>
          </a:p>
        </p:txBody>
      </p:sp>
      <p:sp>
        <p:nvSpPr>
          <p:cNvPr id="7" name="TextBox 6"/>
          <p:cNvSpPr txBox="1"/>
          <p:nvPr/>
        </p:nvSpPr>
        <p:spPr>
          <a:xfrm>
            <a:off x="467544" y="2420888"/>
            <a:ext cx="5328592" cy="4031873"/>
          </a:xfrm>
          <a:prstGeom prst="rect">
            <a:avLst/>
          </a:prstGeom>
          <a:noFill/>
        </p:spPr>
        <p:txBody>
          <a:bodyPr wrap="square" rtlCol="0">
            <a:spAutoFit/>
          </a:bodyPr>
          <a:lstStyle/>
          <a:p>
            <a:r>
              <a:rPr lang="ru-RU" sz="3200" b="1" dirty="0" smtClean="0">
                <a:solidFill>
                  <a:srgbClr val="CC00CC"/>
                </a:solidFill>
                <a:latin typeface="Monotype Corsiva" pitchFamily="66" charset="0"/>
              </a:rPr>
              <a:t>Не умыться ,не напиться без воды!</a:t>
            </a:r>
          </a:p>
          <a:p>
            <a:r>
              <a:rPr lang="ru-RU" sz="3200" b="1" dirty="0" smtClean="0">
                <a:solidFill>
                  <a:srgbClr val="CC00CC"/>
                </a:solidFill>
                <a:latin typeface="Monotype Corsiva" pitchFamily="66" charset="0"/>
              </a:rPr>
              <a:t>Листику не распуститься без воды!</a:t>
            </a:r>
          </a:p>
          <a:p>
            <a:r>
              <a:rPr lang="ru-RU" sz="3200" b="1" dirty="0" smtClean="0">
                <a:solidFill>
                  <a:srgbClr val="CC00CC"/>
                </a:solidFill>
                <a:latin typeface="Monotype Corsiva" pitchFamily="66" charset="0"/>
              </a:rPr>
              <a:t>Без воды прожить не могут</a:t>
            </a:r>
          </a:p>
          <a:p>
            <a:r>
              <a:rPr lang="ru-RU" sz="3200" b="1" dirty="0" smtClean="0">
                <a:solidFill>
                  <a:srgbClr val="CC00CC"/>
                </a:solidFill>
                <a:latin typeface="Monotype Corsiva" pitchFamily="66" charset="0"/>
              </a:rPr>
              <a:t>Птица, зверь и человек,</a:t>
            </a:r>
          </a:p>
          <a:p>
            <a:r>
              <a:rPr lang="ru-RU" sz="3200" b="1" dirty="0" smtClean="0">
                <a:solidFill>
                  <a:srgbClr val="CC00CC"/>
                </a:solidFill>
                <a:latin typeface="Monotype Corsiva" pitchFamily="66" charset="0"/>
              </a:rPr>
              <a:t>И поэтому всегда</a:t>
            </a:r>
          </a:p>
          <a:p>
            <a:r>
              <a:rPr lang="ru-RU" sz="3200" b="1" dirty="0" smtClean="0">
                <a:solidFill>
                  <a:srgbClr val="CC00CC"/>
                </a:solidFill>
                <a:latin typeface="Monotype Corsiva" pitchFamily="66" charset="0"/>
              </a:rPr>
              <a:t>Всем везде нужна вода!</a:t>
            </a:r>
            <a:endParaRPr lang="ru-RU" sz="3200" b="1" dirty="0">
              <a:solidFill>
                <a:srgbClr val="CC00CC"/>
              </a:solidFill>
              <a:latin typeface="Monotype Corsiva" pitchFamily="66" charset="0"/>
            </a:endParaRPr>
          </a:p>
        </p:txBody>
      </p:sp>
    </p:spTree>
    <p:extLst>
      <p:ext uri="{BB962C8B-B14F-4D97-AF65-F5344CB8AC3E}">
        <p14:creationId xmlns:p14="http://schemas.microsoft.com/office/powerpoint/2010/main" xmlns="" val="3868575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p:spPr>
      </p:pic>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8725" y="908720"/>
            <a:ext cx="2795216" cy="2204864"/>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40122" y="4881762"/>
            <a:ext cx="2555776" cy="1916832"/>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99592" y="3113584"/>
            <a:ext cx="2808312" cy="2106234"/>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788024" y="4822356"/>
            <a:ext cx="2547638" cy="1976238"/>
          </a:xfrm>
          <a:prstGeom prst="rect">
            <a:avLst/>
          </a:prstGeom>
        </p:spPr>
      </p:pic>
      <p:pic>
        <p:nvPicPr>
          <p:cNvPr id="10" name="Рисунок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372200" y="2348880"/>
            <a:ext cx="2497583" cy="2808312"/>
          </a:xfrm>
          <a:prstGeom prst="rect">
            <a:avLst/>
          </a:prstGeom>
        </p:spPr>
      </p:pic>
    </p:spTree>
    <p:extLst>
      <p:ext uri="{BB962C8B-B14F-4D97-AF65-F5344CB8AC3E}">
        <p14:creationId xmlns:p14="http://schemas.microsoft.com/office/powerpoint/2010/main" xmlns="" val="414438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p:spPr>
      </p:pic>
    </p:spTree>
    <p:extLst>
      <p:ext uri="{BB962C8B-B14F-4D97-AF65-F5344CB8AC3E}">
        <p14:creationId xmlns:p14="http://schemas.microsoft.com/office/powerpoint/2010/main" xmlns="" val="398587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p:spPr>
      </p:pic>
    </p:spTree>
    <p:extLst>
      <p:ext uri="{BB962C8B-B14F-4D97-AF65-F5344CB8AC3E}">
        <p14:creationId xmlns:p14="http://schemas.microsoft.com/office/powerpoint/2010/main" xmlns="" val="721045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 y="0"/>
            <a:ext cx="9144000" cy="6858000"/>
          </a:xfrm>
        </p:spPr>
      </p:pic>
    </p:spTree>
    <p:extLst>
      <p:ext uri="{BB962C8B-B14F-4D97-AF65-F5344CB8AC3E}">
        <p14:creationId xmlns:p14="http://schemas.microsoft.com/office/powerpoint/2010/main" xmlns="" val="1416414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p:spPr>
      </p:pic>
      <p:sp>
        <p:nvSpPr>
          <p:cNvPr id="6" name="TextBox 5"/>
          <p:cNvSpPr txBox="1"/>
          <p:nvPr/>
        </p:nvSpPr>
        <p:spPr>
          <a:xfrm>
            <a:off x="2692132" y="836712"/>
            <a:ext cx="4376519" cy="1015663"/>
          </a:xfrm>
          <a:prstGeom prst="rect">
            <a:avLst/>
          </a:prstGeom>
          <a:noFill/>
        </p:spPr>
        <p:txBody>
          <a:bodyPr wrap="none" rtlCol="0">
            <a:spAutoFit/>
          </a:bodyPr>
          <a:lstStyle/>
          <a:p>
            <a:pPr algn="ctr"/>
            <a:r>
              <a:rPr lang="ru-RU" sz="6000" b="1" u="sng" dirty="0" smtClean="0">
                <a:solidFill>
                  <a:srgbClr val="CC00CC"/>
                </a:solidFill>
                <a:latin typeface="Monotype Corsiva" pitchFamily="66" charset="0"/>
              </a:rPr>
              <a:t>Цель проекта:</a:t>
            </a:r>
            <a:endParaRPr lang="ru-RU" sz="6000" b="1" u="sng" dirty="0">
              <a:solidFill>
                <a:srgbClr val="CC00CC"/>
              </a:solidFill>
              <a:latin typeface="Monotype Corsiva" pitchFamily="66" charset="0"/>
            </a:endParaRPr>
          </a:p>
        </p:txBody>
      </p:sp>
      <p:sp>
        <p:nvSpPr>
          <p:cNvPr id="7" name="TextBox 6"/>
          <p:cNvSpPr txBox="1"/>
          <p:nvPr/>
        </p:nvSpPr>
        <p:spPr>
          <a:xfrm>
            <a:off x="1403648" y="2276872"/>
            <a:ext cx="6624737" cy="3046988"/>
          </a:xfrm>
          <a:prstGeom prst="rect">
            <a:avLst/>
          </a:prstGeom>
          <a:noFill/>
        </p:spPr>
        <p:txBody>
          <a:bodyPr wrap="square" rtlCol="0">
            <a:spAutoFit/>
          </a:bodyPr>
          <a:lstStyle/>
          <a:p>
            <a:pPr algn="ctr"/>
            <a:r>
              <a:rPr lang="ru-RU" sz="4800" b="1" dirty="0" smtClean="0">
                <a:solidFill>
                  <a:srgbClr val="C00000"/>
                </a:solidFill>
                <a:latin typeface="Monotype Corsiva" pitchFamily="66" charset="0"/>
              </a:rPr>
              <a:t>Формирование наблюдательности у детей раннего возраста через эксперименты с водой.</a:t>
            </a:r>
            <a:endParaRPr lang="ru-RU" sz="4800" b="1" dirty="0">
              <a:solidFill>
                <a:srgbClr val="C00000"/>
              </a:solidFill>
              <a:latin typeface="Monotype Corsiva" pitchFamily="66" charset="0"/>
            </a:endParaRPr>
          </a:p>
        </p:txBody>
      </p:sp>
    </p:spTree>
    <p:extLst>
      <p:ext uri="{BB962C8B-B14F-4D97-AF65-F5344CB8AC3E}">
        <p14:creationId xmlns:p14="http://schemas.microsoft.com/office/powerpoint/2010/main" xmlns="" val="3816331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p:spPr>
      </p:pic>
      <p:sp>
        <p:nvSpPr>
          <p:cNvPr id="3" name="Прямоугольник 2"/>
          <p:cNvSpPr/>
          <p:nvPr/>
        </p:nvSpPr>
        <p:spPr>
          <a:xfrm>
            <a:off x="539552" y="58847"/>
            <a:ext cx="8064896" cy="6186309"/>
          </a:xfrm>
          <a:prstGeom prst="rect">
            <a:avLst/>
          </a:prstGeom>
        </p:spPr>
        <p:txBody>
          <a:bodyPr wrap="square">
            <a:spAutoFit/>
          </a:bodyPr>
          <a:lstStyle/>
          <a:p>
            <a:r>
              <a:rPr lang="ru-RU" sz="2200" b="1" i="1" u="sng" dirty="0">
                <a:solidFill>
                  <a:srgbClr val="FF0000"/>
                </a:solidFill>
              </a:rPr>
              <a:t>Вы слыхали о воде?</a:t>
            </a:r>
          </a:p>
          <a:p>
            <a:r>
              <a:rPr lang="ru-RU" sz="2200" b="1" i="1" u="sng" dirty="0">
                <a:solidFill>
                  <a:srgbClr val="FF0000"/>
                </a:solidFill>
              </a:rPr>
              <a:t>Говорят ,она везде:</a:t>
            </a:r>
          </a:p>
          <a:p>
            <a:r>
              <a:rPr lang="ru-RU" sz="2200" b="1" i="1" u="sng" dirty="0">
                <a:solidFill>
                  <a:srgbClr val="FF0000"/>
                </a:solidFill>
              </a:rPr>
              <a:t>В луже , в море ,в океане</a:t>
            </a:r>
          </a:p>
          <a:p>
            <a:r>
              <a:rPr lang="ru-RU" sz="2200" b="1" i="1" u="sng" dirty="0">
                <a:solidFill>
                  <a:srgbClr val="FF0000"/>
                </a:solidFill>
              </a:rPr>
              <a:t>И в водопроводном кране.</a:t>
            </a:r>
          </a:p>
          <a:p>
            <a:r>
              <a:rPr lang="ru-RU" sz="2200" b="1" i="1" u="sng" dirty="0">
                <a:solidFill>
                  <a:srgbClr val="FF0000"/>
                </a:solidFill>
              </a:rPr>
              <a:t>Без воды нам не наесться .не напиться.</a:t>
            </a:r>
          </a:p>
          <a:p>
            <a:r>
              <a:rPr lang="ru-RU" sz="2200" b="1" i="1" u="sng" dirty="0">
                <a:solidFill>
                  <a:srgbClr val="FF0000"/>
                </a:solidFill>
              </a:rPr>
              <a:t>Смею я вам доложить:</a:t>
            </a:r>
          </a:p>
          <a:p>
            <a:r>
              <a:rPr lang="ru-RU" sz="2200" b="1" i="1" u="sng" dirty="0">
                <a:solidFill>
                  <a:srgbClr val="FF0000"/>
                </a:solidFill>
              </a:rPr>
              <a:t>Без воды нам не прожить.</a:t>
            </a:r>
          </a:p>
          <a:p>
            <a:r>
              <a:rPr lang="ru-RU" sz="2200" b="1" i="1" u="sng" dirty="0">
                <a:solidFill>
                  <a:srgbClr val="00B050"/>
                </a:solidFill>
              </a:rPr>
              <a:t>Вид проекта</a:t>
            </a:r>
            <a:r>
              <a:rPr lang="ru-RU" sz="2200" b="1" i="1" dirty="0"/>
              <a:t>: </a:t>
            </a:r>
            <a:r>
              <a:rPr lang="ru-RU" sz="2200" b="1" dirty="0">
                <a:solidFill>
                  <a:srgbClr val="CC00CC"/>
                </a:solidFill>
              </a:rPr>
              <a:t>Познавательно-исследовательский.</a:t>
            </a:r>
          </a:p>
          <a:p>
            <a:r>
              <a:rPr lang="ru-RU" sz="2200" b="1" i="1" u="sng" dirty="0">
                <a:solidFill>
                  <a:srgbClr val="00B050"/>
                </a:solidFill>
              </a:rPr>
              <a:t>Дидактическая цель проекта</a:t>
            </a:r>
            <a:r>
              <a:rPr lang="ru-RU" sz="2200" b="1" i="1" dirty="0">
                <a:solidFill>
                  <a:srgbClr val="7030A0"/>
                </a:solidFill>
              </a:rPr>
              <a:t>:</a:t>
            </a:r>
            <a:r>
              <a:rPr lang="ru-RU" sz="2200" b="1" i="1" dirty="0"/>
              <a:t> </a:t>
            </a:r>
            <a:r>
              <a:rPr lang="ru-RU" sz="2200" b="1" dirty="0">
                <a:solidFill>
                  <a:srgbClr val="CC00CC"/>
                </a:solidFill>
              </a:rPr>
              <a:t>Формирование наблюдательности у детей младшего дошкольного возраста через игры с водой путем создания благоприятной обстановки.</a:t>
            </a:r>
          </a:p>
          <a:p>
            <a:r>
              <a:rPr lang="ru-RU" sz="2200" b="1" i="1" u="sng" dirty="0">
                <a:solidFill>
                  <a:srgbClr val="00B050"/>
                </a:solidFill>
              </a:rPr>
              <a:t>Методические задачи проекта</a:t>
            </a:r>
            <a:r>
              <a:rPr lang="ru-RU" sz="2200" b="1" i="1" dirty="0">
                <a:solidFill>
                  <a:srgbClr val="0070C0"/>
                </a:solidFill>
              </a:rPr>
              <a:t>:</a:t>
            </a:r>
            <a:endParaRPr lang="ru-RU" sz="2200" dirty="0">
              <a:solidFill>
                <a:srgbClr val="0070C0"/>
              </a:solidFill>
            </a:endParaRPr>
          </a:p>
          <a:p>
            <a:r>
              <a:rPr lang="ru-RU" sz="2200" b="1" dirty="0">
                <a:solidFill>
                  <a:srgbClr val="CC0066"/>
                </a:solidFill>
              </a:rPr>
              <a:t>1) Познакомить детей младшего дошкольного возраста с водой, ее значением и свойствами.</a:t>
            </a:r>
          </a:p>
          <a:p>
            <a:r>
              <a:rPr lang="ru-RU" sz="2200" b="1" dirty="0">
                <a:solidFill>
                  <a:srgbClr val="CC0066"/>
                </a:solidFill>
              </a:rPr>
              <a:t>2) Развивать наблюдательность с помощью игр с водой.</a:t>
            </a:r>
          </a:p>
          <a:p>
            <a:r>
              <a:rPr lang="ru-RU" sz="2200" b="1" dirty="0">
                <a:solidFill>
                  <a:srgbClr val="CC0066"/>
                </a:solidFill>
              </a:rPr>
              <a:t>3) Проанализировать нынешнее состояние проблемы влияния игр с водой на эмоциональное состояние детей младшего дошкольного возраста.</a:t>
            </a:r>
          </a:p>
        </p:txBody>
      </p:sp>
    </p:spTree>
    <p:extLst>
      <p:ext uri="{BB962C8B-B14F-4D97-AF65-F5344CB8AC3E}">
        <p14:creationId xmlns:p14="http://schemas.microsoft.com/office/powerpoint/2010/main" xmlns="" val="3890310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7996"/>
            <a:ext cx="9166836" cy="6858000"/>
          </a:xfrm>
        </p:spPr>
      </p:pic>
      <p:sp>
        <p:nvSpPr>
          <p:cNvPr id="6" name="TextBox 5"/>
          <p:cNvSpPr txBox="1"/>
          <p:nvPr/>
        </p:nvSpPr>
        <p:spPr>
          <a:xfrm>
            <a:off x="755576" y="476672"/>
            <a:ext cx="7776864" cy="6186309"/>
          </a:xfrm>
          <a:prstGeom prst="rect">
            <a:avLst/>
          </a:prstGeom>
          <a:noFill/>
        </p:spPr>
        <p:txBody>
          <a:bodyPr wrap="square" rtlCol="0">
            <a:spAutoFit/>
          </a:bodyPr>
          <a:lstStyle/>
          <a:p>
            <a:r>
              <a:rPr lang="ru-RU" sz="2400" b="1" i="1" u="sng" dirty="0">
                <a:solidFill>
                  <a:srgbClr val="002060"/>
                </a:solidFill>
                <a:latin typeface="Monotype Corsiva" pitchFamily="66" charset="0"/>
              </a:rPr>
              <a:t>Актуальность проекта: </a:t>
            </a:r>
            <a:r>
              <a:rPr lang="ru-RU" sz="2200" b="1" dirty="0">
                <a:solidFill>
                  <a:srgbClr val="CC0066"/>
                </a:solidFill>
                <a:latin typeface="Monotype Corsiva" pitchFamily="66" charset="0"/>
              </a:rPr>
              <a:t>Сегодня все больше людей становятся сторонниками здорового образа жизни. Очень радует, что среди них много молодых людей, которые хотят оставаться здоровыми и красивыми всю жизнь, растить здоровых детей. Вопрос здоровья – это, в первую очередь, вопрос качества жизни. Первое вещество, с которым с удовольствием знакомиться ребенок, это вода. Она дает ребенку приятные ощущения, развивает различные рецепторы и предоставляет практически неограниченные возможности познавать мир и себя в нем. Игры с водой один из самых приятных способов обучения. Но такие игры проводятся далеко не каждый день. После них приходится долго наводить порядок. Но ребенок получает от них массу полезных впечатлений. По соображениям безопасности играть с водой ребенок должен только в присутствии взрослых. Во время игр обязательно нужно все комментировать словами, что делает и видит ребенок. Обращайте внимание детей на то, как «ведут себя» в воде предметы из разных материалов, разного размера и веса, с отверстиями и без них. </a:t>
            </a:r>
            <a:r>
              <a:rPr lang="ru-RU" sz="2200" b="1" u="sng" dirty="0">
                <a:solidFill>
                  <a:srgbClr val="FF0000"/>
                </a:solidFill>
                <a:latin typeface="Monotype Corsiva" pitchFamily="66" charset="0"/>
              </a:rPr>
              <a:t>Помните, что для детей вода – это полезное лекарство.</a:t>
            </a:r>
          </a:p>
        </p:txBody>
      </p:sp>
    </p:spTree>
    <p:extLst>
      <p:ext uri="{BB962C8B-B14F-4D97-AF65-F5344CB8AC3E}">
        <p14:creationId xmlns:p14="http://schemas.microsoft.com/office/powerpoint/2010/main" xmlns="" val="3771504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7709" y="1"/>
            <a:ext cx="9144000" cy="6824852"/>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0718341">
            <a:off x="306197" y="4611149"/>
            <a:ext cx="2803280" cy="2052228"/>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763487">
            <a:off x="6320755" y="4540587"/>
            <a:ext cx="2736304" cy="2016077"/>
          </a:xfrm>
          <a:prstGeom prst="rect">
            <a:avLst/>
          </a:prstGeom>
          <a:ln>
            <a:noFill/>
          </a:ln>
          <a:effectLst>
            <a:softEdge rad="112500"/>
          </a:effectLst>
        </p:spPr>
      </p:pic>
      <p:pic>
        <p:nvPicPr>
          <p:cNvPr id="8" name="Рисунок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57175" y="4479088"/>
            <a:ext cx="2892322" cy="2012164"/>
          </a:xfrm>
          <a:prstGeom prst="rect">
            <a:avLst/>
          </a:prstGeom>
          <a:ln>
            <a:noFill/>
          </a:ln>
          <a:effectLst>
            <a:softEdge rad="112500"/>
          </a:effectLst>
        </p:spPr>
      </p:pic>
      <p:sp>
        <p:nvSpPr>
          <p:cNvPr id="9" name="TextBox 8"/>
          <p:cNvSpPr txBox="1"/>
          <p:nvPr/>
        </p:nvSpPr>
        <p:spPr>
          <a:xfrm>
            <a:off x="467543" y="548680"/>
            <a:ext cx="8352929" cy="5016758"/>
          </a:xfrm>
          <a:prstGeom prst="rect">
            <a:avLst/>
          </a:prstGeom>
          <a:noFill/>
        </p:spPr>
        <p:txBody>
          <a:bodyPr wrap="square" rtlCol="0">
            <a:spAutoFit/>
          </a:bodyPr>
          <a:lstStyle/>
          <a:p>
            <a:r>
              <a:rPr lang="ru-RU" sz="2000" b="1" i="1" u="sng" dirty="0">
                <a:solidFill>
                  <a:srgbClr val="FF0000"/>
                </a:solidFill>
                <a:latin typeface="Monotype Corsiva" pitchFamily="66" charset="0"/>
              </a:rPr>
              <a:t>Этапы реализации проекта:</a:t>
            </a:r>
            <a:endParaRPr lang="ru-RU" sz="2000" b="1" u="sng" dirty="0">
              <a:solidFill>
                <a:srgbClr val="FF0000"/>
              </a:solidFill>
              <a:latin typeface="Monotype Corsiva" pitchFamily="66" charset="0"/>
            </a:endParaRPr>
          </a:p>
          <a:p>
            <a:r>
              <a:rPr lang="ru-RU" sz="2000" b="1" u="sng" dirty="0">
                <a:solidFill>
                  <a:srgbClr val="FF0000"/>
                </a:solidFill>
                <a:latin typeface="Monotype Corsiva" pitchFamily="66" charset="0"/>
              </a:rPr>
              <a:t>1 этап</a:t>
            </a:r>
            <a:r>
              <a:rPr lang="ru-RU" sz="2000" b="1" dirty="0">
                <a:solidFill>
                  <a:srgbClr val="FF0000"/>
                </a:solidFill>
                <a:latin typeface="Monotype Corsiva" pitchFamily="66" charset="0"/>
              </a:rPr>
              <a:t> </a:t>
            </a:r>
            <a:r>
              <a:rPr lang="ru-RU" sz="2000" b="1" dirty="0">
                <a:solidFill>
                  <a:srgbClr val="7030A0"/>
                </a:solidFill>
                <a:latin typeface="Monotype Corsiva" pitchFamily="66" charset="0"/>
              </a:rPr>
              <a:t>– Подготовительный</a:t>
            </a:r>
          </a:p>
          <a:p>
            <a:r>
              <a:rPr lang="ru-RU" sz="2000" b="1" dirty="0">
                <a:solidFill>
                  <a:srgbClr val="7030A0"/>
                </a:solidFill>
                <a:latin typeface="Monotype Corsiva" pitchFamily="66" charset="0"/>
              </a:rPr>
              <a:t>- Изучить и проанализировать психолого-педагогическую литературу по развитию наблюдательности у детей младшего дошкольного возраста.</a:t>
            </a:r>
          </a:p>
          <a:p>
            <a:r>
              <a:rPr lang="ru-RU" sz="2000" b="1" dirty="0">
                <a:solidFill>
                  <a:srgbClr val="7030A0"/>
                </a:solidFill>
                <a:latin typeface="Monotype Corsiva" pitchFamily="66" charset="0"/>
              </a:rPr>
              <a:t>- Подобрать дидактический материал для проведения экспериментальной работы.</a:t>
            </a:r>
          </a:p>
          <a:p>
            <a:r>
              <a:rPr lang="ru-RU" sz="2000" b="1" dirty="0">
                <a:solidFill>
                  <a:srgbClr val="7030A0"/>
                </a:solidFill>
                <a:latin typeface="Monotype Corsiva" pitchFamily="66" charset="0"/>
              </a:rPr>
              <a:t>- Осуществить психолого-педагогическую диагностику по наблюдательности детей младшего дошкольного возраста.</a:t>
            </a:r>
          </a:p>
          <a:p>
            <a:r>
              <a:rPr lang="ru-RU" sz="2000" b="1" u="sng" dirty="0">
                <a:solidFill>
                  <a:srgbClr val="FF0000"/>
                </a:solidFill>
                <a:latin typeface="Monotype Corsiva" pitchFamily="66" charset="0"/>
              </a:rPr>
              <a:t>2 этап</a:t>
            </a:r>
            <a:r>
              <a:rPr lang="ru-RU" sz="2000" b="1" dirty="0">
                <a:solidFill>
                  <a:srgbClr val="FF0000"/>
                </a:solidFill>
                <a:latin typeface="Monotype Corsiva" pitchFamily="66" charset="0"/>
              </a:rPr>
              <a:t> - </a:t>
            </a:r>
            <a:r>
              <a:rPr lang="ru-RU" sz="2000" b="1" dirty="0">
                <a:solidFill>
                  <a:srgbClr val="7030A0"/>
                </a:solidFill>
                <a:latin typeface="Monotype Corsiva" pitchFamily="66" charset="0"/>
              </a:rPr>
              <a:t>Основной</a:t>
            </a:r>
          </a:p>
          <a:p>
            <a:r>
              <a:rPr lang="ru-RU" sz="2000" b="1" dirty="0">
                <a:solidFill>
                  <a:srgbClr val="7030A0"/>
                </a:solidFill>
                <a:latin typeface="Monotype Corsiva" pitchFamily="66" charset="0"/>
              </a:rPr>
              <a:t>- Повысить уровень профессиональной компетенции педагогов ОУ воспитательного процесса по формированию наблюдательности у детей младшего дошкольного возраста.</a:t>
            </a:r>
          </a:p>
          <a:p>
            <a:r>
              <a:rPr lang="ru-RU" sz="2000" b="1" u="sng" dirty="0">
                <a:solidFill>
                  <a:srgbClr val="FF0000"/>
                </a:solidFill>
                <a:latin typeface="Monotype Corsiva" pitchFamily="66" charset="0"/>
              </a:rPr>
              <a:t>3 этап</a:t>
            </a:r>
            <a:r>
              <a:rPr lang="ru-RU" sz="2000" b="1" dirty="0">
                <a:solidFill>
                  <a:srgbClr val="7030A0"/>
                </a:solidFill>
                <a:latin typeface="Monotype Corsiva" pitchFamily="66" charset="0"/>
              </a:rPr>
              <a:t> - Заключительный</a:t>
            </a:r>
          </a:p>
          <a:p>
            <a:r>
              <a:rPr lang="ru-RU" sz="2000" b="1" dirty="0">
                <a:solidFill>
                  <a:srgbClr val="7030A0"/>
                </a:solidFill>
                <a:latin typeface="Monotype Corsiva" pitchFamily="66" charset="0"/>
              </a:rPr>
              <a:t>- Осуществить психолого-педагогическую диагностику по формированию наблюдательности у детей младшего дошкольного возраста.</a:t>
            </a:r>
          </a:p>
          <a:p>
            <a:r>
              <a:rPr lang="ru-RU" sz="2000" b="1" dirty="0">
                <a:solidFill>
                  <a:srgbClr val="7030A0"/>
                </a:solidFill>
                <a:latin typeface="Monotype Corsiva" pitchFamily="66" charset="0"/>
              </a:rPr>
              <a:t>- Проанализировать и оценить результаты работы по формированию наблюдательности у детей младшего дошкольного возраста.</a:t>
            </a:r>
          </a:p>
        </p:txBody>
      </p:sp>
    </p:spTree>
    <p:extLst>
      <p:ext uri="{BB962C8B-B14F-4D97-AF65-F5344CB8AC3E}">
        <p14:creationId xmlns:p14="http://schemas.microsoft.com/office/powerpoint/2010/main" xmlns="" val="1414132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p:spPr>
      </p:pic>
      <p:pic>
        <p:nvPicPr>
          <p:cNvPr id="8" name="Рисунок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3567" y="4581128"/>
            <a:ext cx="2448273" cy="1800200"/>
          </a:xfrm>
          <a:prstGeom prst="rect">
            <a:avLst/>
          </a:prstGeom>
          <a:ln>
            <a:noFill/>
          </a:ln>
          <a:effectLst>
            <a:softEdge rad="112500"/>
          </a:effectLst>
        </p:spPr>
      </p:pic>
      <p:pic>
        <p:nvPicPr>
          <p:cNvPr id="9" name="Рисунок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00192" y="332656"/>
            <a:ext cx="2592289" cy="1800200"/>
          </a:xfrm>
          <a:prstGeom prst="rect">
            <a:avLst/>
          </a:prstGeom>
          <a:ln>
            <a:noFill/>
          </a:ln>
          <a:effectLst>
            <a:softEdge rad="112500"/>
          </a:effectLst>
        </p:spPr>
      </p:pic>
      <p:sp>
        <p:nvSpPr>
          <p:cNvPr id="13" name="TextBox 12"/>
          <p:cNvSpPr txBox="1"/>
          <p:nvPr/>
        </p:nvSpPr>
        <p:spPr>
          <a:xfrm>
            <a:off x="683568" y="332656"/>
            <a:ext cx="5400600" cy="2800767"/>
          </a:xfrm>
          <a:prstGeom prst="rect">
            <a:avLst/>
          </a:prstGeom>
          <a:noFill/>
        </p:spPr>
        <p:txBody>
          <a:bodyPr wrap="square" rtlCol="0">
            <a:spAutoFit/>
          </a:bodyPr>
          <a:lstStyle/>
          <a:p>
            <a:r>
              <a:rPr lang="ru-RU" sz="2200" b="1" i="1" u="sng" dirty="0">
                <a:solidFill>
                  <a:srgbClr val="FF0000"/>
                </a:solidFill>
                <a:latin typeface="Monotype Corsiva" pitchFamily="66" charset="0"/>
              </a:rPr>
              <a:t>Участники проекта: </a:t>
            </a:r>
            <a:r>
              <a:rPr lang="ru-RU" sz="2200" b="1" i="1" dirty="0">
                <a:solidFill>
                  <a:srgbClr val="CC00CC"/>
                </a:solidFill>
                <a:latin typeface="Monotype Corsiva" pitchFamily="66" charset="0"/>
              </a:rPr>
              <a:t>- </a:t>
            </a:r>
            <a:r>
              <a:rPr lang="ru-RU" sz="2200" b="1" dirty="0">
                <a:solidFill>
                  <a:srgbClr val="CC00CC"/>
                </a:solidFill>
                <a:latin typeface="Monotype Corsiva" pitchFamily="66" charset="0"/>
              </a:rPr>
              <a:t>дети младшей группы </a:t>
            </a:r>
            <a:r>
              <a:rPr lang="ru-RU" sz="2200" b="1" dirty="0" smtClean="0">
                <a:solidFill>
                  <a:srgbClr val="CC00CC"/>
                </a:solidFill>
                <a:latin typeface="Monotype Corsiva" pitchFamily="66" charset="0"/>
              </a:rPr>
              <a:t>-</a:t>
            </a:r>
            <a:r>
              <a:rPr lang="ru-RU" sz="2200" b="1" dirty="0">
                <a:solidFill>
                  <a:srgbClr val="CC00CC"/>
                </a:solidFill>
                <a:latin typeface="Monotype Corsiva" pitchFamily="66" charset="0"/>
              </a:rPr>
              <a:t> родители</a:t>
            </a:r>
          </a:p>
          <a:p>
            <a:r>
              <a:rPr lang="ru-RU" sz="2200" b="1" dirty="0">
                <a:solidFill>
                  <a:srgbClr val="CC00CC"/>
                </a:solidFill>
                <a:latin typeface="Monotype Corsiva" pitchFamily="66" charset="0"/>
              </a:rPr>
              <a:t>- воспитатель </a:t>
            </a:r>
            <a:r>
              <a:rPr lang="ru-RU" sz="2200" b="1" dirty="0" smtClean="0">
                <a:solidFill>
                  <a:srgbClr val="CC00CC"/>
                </a:solidFill>
                <a:latin typeface="Monotype Corsiva" pitchFamily="66" charset="0"/>
              </a:rPr>
              <a:t> </a:t>
            </a:r>
            <a:r>
              <a:rPr lang="ru-RU" sz="2200" b="1" dirty="0" err="1" smtClean="0">
                <a:solidFill>
                  <a:srgbClr val="CC00CC"/>
                </a:solidFill>
                <a:latin typeface="Monotype Corsiva" pitchFamily="66" charset="0"/>
              </a:rPr>
              <a:t>Демидина</a:t>
            </a:r>
            <a:r>
              <a:rPr lang="ru-RU" sz="2200" b="1" dirty="0" smtClean="0">
                <a:solidFill>
                  <a:srgbClr val="CC00CC"/>
                </a:solidFill>
                <a:latin typeface="Monotype Corsiva" pitchFamily="66" charset="0"/>
              </a:rPr>
              <a:t> </a:t>
            </a:r>
            <a:r>
              <a:rPr lang="ru-RU" sz="2200" b="1" dirty="0">
                <a:solidFill>
                  <a:srgbClr val="CC00CC"/>
                </a:solidFill>
                <a:latin typeface="Monotype Corsiva" pitchFamily="66" charset="0"/>
              </a:rPr>
              <a:t>Ирина Николаевна  .</a:t>
            </a:r>
          </a:p>
          <a:p>
            <a:r>
              <a:rPr lang="ru-RU" sz="2200" b="1" i="1" u="sng" dirty="0">
                <a:solidFill>
                  <a:srgbClr val="FF0000"/>
                </a:solidFill>
                <a:latin typeface="Monotype Corsiva" pitchFamily="66" charset="0"/>
              </a:rPr>
              <a:t>Ресурсное обеспечение</a:t>
            </a:r>
            <a:r>
              <a:rPr lang="ru-RU" sz="2200" b="1" i="1" dirty="0">
                <a:solidFill>
                  <a:srgbClr val="CC00CC"/>
                </a:solidFill>
                <a:latin typeface="Monotype Corsiva" pitchFamily="66" charset="0"/>
              </a:rPr>
              <a:t>: </a:t>
            </a:r>
            <a:r>
              <a:rPr lang="ru-RU" sz="2200" b="1" dirty="0">
                <a:solidFill>
                  <a:srgbClr val="CC00CC"/>
                </a:solidFill>
                <a:latin typeface="Monotype Corsiva" pitchFamily="66" charset="0"/>
              </a:rPr>
              <a:t>Вода, лед, снег, цветы, .</a:t>
            </a:r>
          </a:p>
          <a:p>
            <a:r>
              <a:rPr lang="ru-RU" sz="2200" b="1" i="1" u="sng" dirty="0">
                <a:solidFill>
                  <a:srgbClr val="FF0000"/>
                </a:solidFill>
                <a:latin typeface="Monotype Corsiva" pitchFamily="66" charset="0"/>
              </a:rPr>
              <a:t>Материал: </a:t>
            </a:r>
            <a:r>
              <a:rPr lang="ru-RU" sz="2200" b="1" dirty="0">
                <a:solidFill>
                  <a:srgbClr val="CC00CC"/>
                </a:solidFill>
                <a:latin typeface="Monotype Corsiva" pitchFamily="66" charset="0"/>
              </a:rPr>
              <a:t>Развивающая среда, игры, необходимая посуда (стаканчики, мисочки…), краски, губки, трубочки, марля, деревянные брусочки, кусочки пенопласта.</a:t>
            </a:r>
          </a:p>
        </p:txBody>
      </p:sp>
      <p:sp>
        <p:nvSpPr>
          <p:cNvPr id="15" name="TextBox 14"/>
          <p:cNvSpPr txBox="1"/>
          <p:nvPr/>
        </p:nvSpPr>
        <p:spPr>
          <a:xfrm>
            <a:off x="5292080" y="3573016"/>
            <a:ext cx="3240360" cy="1938992"/>
          </a:xfrm>
          <a:prstGeom prst="rect">
            <a:avLst/>
          </a:prstGeom>
          <a:noFill/>
        </p:spPr>
        <p:txBody>
          <a:bodyPr wrap="square" rtlCol="0">
            <a:spAutoFit/>
          </a:bodyPr>
          <a:lstStyle/>
          <a:p>
            <a:r>
              <a:rPr lang="ru-RU" sz="2400" b="1" i="1" dirty="0">
                <a:solidFill>
                  <a:srgbClr val="FF0000"/>
                </a:solidFill>
                <a:latin typeface="Monotype Corsiva" pitchFamily="66" charset="0"/>
              </a:rPr>
              <a:t>Формы проведения</a:t>
            </a:r>
            <a:r>
              <a:rPr lang="ru-RU" sz="2400" b="1" i="1" dirty="0">
                <a:latin typeface="Monotype Corsiva" pitchFamily="66" charset="0"/>
              </a:rPr>
              <a:t>: </a:t>
            </a:r>
            <a:r>
              <a:rPr lang="ru-RU" sz="2400" b="1" dirty="0">
                <a:solidFill>
                  <a:srgbClr val="CC00CC"/>
                </a:solidFill>
                <a:latin typeface="Monotype Corsiva" pitchFamily="66" charset="0"/>
              </a:rPr>
              <a:t>Наблюдения, эксперименты, занятия, беседы с детьми и родителями.</a:t>
            </a:r>
          </a:p>
        </p:txBody>
      </p:sp>
    </p:spTree>
    <p:extLst>
      <p:ext uri="{BB962C8B-B14F-4D97-AF65-F5344CB8AC3E}">
        <p14:creationId xmlns:p14="http://schemas.microsoft.com/office/powerpoint/2010/main" xmlns="" val="4197062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201878" cy="6937470"/>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0657552">
            <a:off x="2676903" y="4104808"/>
            <a:ext cx="2655052" cy="2336535"/>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933521">
            <a:off x="6865403" y="3073932"/>
            <a:ext cx="2066579" cy="2285651"/>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664411">
            <a:off x="5228623" y="4616200"/>
            <a:ext cx="2489389" cy="2117587"/>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744704">
            <a:off x="484149" y="4291533"/>
            <a:ext cx="2057341" cy="2520280"/>
          </a:xfrm>
          <a:prstGeom prst="rect">
            <a:avLst/>
          </a:prstGeom>
          <a:ln>
            <a:noFill/>
          </a:ln>
          <a:effectLst>
            <a:outerShdw blurRad="292100" dist="139700" dir="2700000" algn="tl" rotWithShape="0">
              <a:srgbClr val="333333">
                <a:alpha val="65000"/>
              </a:srgbClr>
            </a:outerShdw>
          </a:effectLst>
        </p:spPr>
      </p:pic>
      <p:pic>
        <p:nvPicPr>
          <p:cNvPr id="9" name="Рисунок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rot="6461424">
            <a:off x="6896851" y="850322"/>
            <a:ext cx="2446295" cy="2133018"/>
          </a:xfrm>
          <a:prstGeom prst="rect">
            <a:avLst/>
          </a:prstGeom>
          <a:ln>
            <a:noFill/>
          </a:ln>
          <a:effectLst>
            <a:outerShdw blurRad="292100" dist="139700" dir="2700000" algn="tl" rotWithShape="0">
              <a:srgbClr val="333333">
                <a:alpha val="65000"/>
              </a:srgbClr>
            </a:outerShdw>
          </a:effectLst>
        </p:spPr>
      </p:pic>
      <p:pic>
        <p:nvPicPr>
          <p:cNvPr id="2050" name="Picture 2" descr="C:\Users\Ира\Downloads\1501873425464_128.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21050806">
            <a:off x="309849" y="1736847"/>
            <a:ext cx="2317935" cy="22036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0" name="Скругленный прямоугольник 9"/>
          <p:cNvSpPr/>
          <p:nvPr/>
        </p:nvSpPr>
        <p:spPr>
          <a:xfrm>
            <a:off x="227718" y="188640"/>
            <a:ext cx="3624201" cy="648072"/>
          </a:xfrm>
          <a:prstGeom prst="roundRect">
            <a:avLst/>
          </a:prstGeom>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400" b="1" dirty="0" smtClean="0">
                <a:solidFill>
                  <a:srgbClr val="CC00CC"/>
                </a:solidFill>
                <a:latin typeface="Monotype Corsiva" pitchFamily="66" charset="0"/>
              </a:rPr>
              <a:t>Наблюдение за рябью на воде</a:t>
            </a:r>
            <a:endParaRPr lang="ru-RU" sz="2400" b="1" dirty="0">
              <a:solidFill>
                <a:srgbClr val="CC00CC"/>
              </a:solidFill>
              <a:latin typeface="Monotype Corsiva" pitchFamily="66" charset="0"/>
            </a:endParaRPr>
          </a:p>
        </p:txBody>
      </p:sp>
      <p:sp>
        <p:nvSpPr>
          <p:cNvPr id="11" name="Скругленный прямоугольник 10"/>
          <p:cNvSpPr/>
          <p:nvPr/>
        </p:nvSpPr>
        <p:spPr>
          <a:xfrm>
            <a:off x="702007" y="1027584"/>
            <a:ext cx="6030233" cy="710318"/>
          </a:xfrm>
          <a:prstGeom prst="roundRect">
            <a:avLst/>
          </a:prstGeom>
          <a:ln>
            <a:no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b="1" dirty="0" smtClean="0">
                <a:solidFill>
                  <a:srgbClr val="000066"/>
                </a:solidFill>
                <a:latin typeface="Monotype Corsiva" pitchFamily="66" charset="0"/>
              </a:rPr>
              <a:t>Уход за комнатными растениями ,посадка лука</a:t>
            </a:r>
            <a:endParaRPr lang="ru-RU" sz="2400" b="1" dirty="0">
              <a:solidFill>
                <a:srgbClr val="000066"/>
              </a:solidFill>
              <a:latin typeface="Monotype Corsiva" pitchFamily="66" charset="0"/>
            </a:endParaRPr>
          </a:p>
        </p:txBody>
      </p:sp>
      <p:sp>
        <p:nvSpPr>
          <p:cNvPr id="12" name="Скругленный прямоугольник 11"/>
          <p:cNvSpPr/>
          <p:nvPr/>
        </p:nvSpPr>
        <p:spPr>
          <a:xfrm>
            <a:off x="2410197" y="1916832"/>
            <a:ext cx="4322043" cy="720080"/>
          </a:xfrm>
          <a:prstGeom prst="roundRect">
            <a:avLst/>
          </a:prstGeom>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ru-RU" sz="2400" b="1" dirty="0" smtClean="0">
                <a:solidFill>
                  <a:srgbClr val="00B050"/>
                </a:solidFill>
                <a:latin typeface="Monotype Corsiva" pitchFamily="66" charset="0"/>
              </a:rPr>
              <a:t>Игра «Пускаем кораблики»</a:t>
            </a:r>
            <a:endParaRPr lang="ru-RU" sz="2400" b="1" dirty="0">
              <a:solidFill>
                <a:srgbClr val="00B050"/>
              </a:solidFill>
              <a:latin typeface="Monotype Corsiva" pitchFamily="66" charset="0"/>
            </a:endParaRPr>
          </a:p>
        </p:txBody>
      </p:sp>
      <p:sp>
        <p:nvSpPr>
          <p:cNvPr id="13" name="Скругленный прямоугольник 12"/>
          <p:cNvSpPr/>
          <p:nvPr/>
        </p:nvSpPr>
        <p:spPr>
          <a:xfrm>
            <a:off x="3376803" y="2903258"/>
            <a:ext cx="2871102" cy="648072"/>
          </a:xfrm>
          <a:prstGeom prst="roundRect">
            <a:avLst/>
          </a:prstGeom>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rgbClr val="FF0000"/>
                </a:solidFill>
                <a:latin typeface="Monotype Corsiva" pitchFamily="66" charset="0"/>
              </a:rPr>
              <a:t>Целевая прогулка</a:t>
            </a:r>
            <a:endParaRPr lang="ru-RU" sz="2400" b="1" dirty="0">
              <a:solidFill>
                <a:srgbClr val="FF0000"/>
              </a:solidFill>
              <a:latin typeface="Monotype Corsiva" pitchFamily="66" charset="0"/>
            </a:endParaRPr>
          </a:p>
        </p:txBody>
      </p:sp>
    </p:spTree>
    <p:extLst>
      <p:ext uri="{BB962C8B-B14F-4D97-AF65-F5344CB8AC3E}">
        <p14:creationId xmlns:p14="http://schemas.microsoft.com/office/powerpoint/2010/main" xmlns="" val="1356685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234458"/>
            <a:ext cx="9432032" cy="7074024"/>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0692649">
            <a:off x="319718" y="4509120"/>
            <a:ext cx="2948345" cy="2038536"/>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47864" y="4437112"/>
            <a:ext cx="3024336" cy="2182552"/>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825950">
            <a:off x="6356056" y="4804656"/>
            <a:ext cx="2664296" cy="2016224"/>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20590924">
            <a:off x="68953" y="1883494"/>
            <a:ext cx="3100971" cy="2333108"/>
          </a:xfrm>
          <a:prstGeom prst="rect">
            <a:avLst/>
          </a:prstGeom>
          <a:ln>
            <a:noFill/>
          </a:ln>
          <a:effectLst>
            <a:outerShdw blurRad="292100" dist="139700" dir="2700000" algn="tl" rotWithShape="0">
              <a:srgbClr val="333333">
                <a:alpha val="65000"/>
              </a:srgbClr>
            </a:outerShdw>
          </a:effectLst>
        </p:spPr>
      </p:pic>
      <p:sp>
        <p:nvSpPr>
          <p:cNvPr id="9" name="Скругленный прямоугольник 8"/>
          <p:cNvSpPr/>
          <p:nvPr/>
        </p:nvSpPr>
        <p:spPr>
          <a:xfrm>
            <a:off x="395536" y="332656"/>
            <a:ext cx="8280920" cy="504056"/>
          </a:xfrm>
          <a:prstGeom prst="roundRect">
            <a:avLst/>
          </a:prstGeom>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3200" b="1" dirty="0" smtClean="0">
                <a:solidFill>
                  <a:srgbClr val="CC0066"/>
                </a:solidFill>
                <a:latin typeface="Monotype Corsiva" pitchFamily="66" charset="0"/>
              </a:rPr>
              <a:t>Знакомство со свойствами воды</a:t>
            </a:r>
            <a:endParaRPr lang="ru-RU" sz="3200" b="1" dirty="0">
              <a:solidFill>
                <a:srgbClr val="CC0066"/>
              </a:solidFill>
              <a:latin typeface="Monotype Corsiva" pitchFamily="66" charset="0"/>
            </a:endParaRPr>
          </a:p>
        </p:txBody>
      </p:sp>
      <p:sp>
        <p:nvSpPr>
          <p:cNvPr id="11" name="TextBox 10"/>
          <p:cNvSpPr txBox="1"/>
          <p:nvPr/>
        </p:nvSpPr>
        <p:spPr>
          <a:xfrm>
            <a:off x="3553246" y="1268760"/>
            <a:ext cx="4443845" cy="2062103"/>
          </a:xfrm>
          <a:prstGeom prst="rect">
            <a:avLst/>
          </a:prstGeom>
          <a:noFill/>
        </p:spPr>
        <p:txBody>
          <a:bodyPr wrap="none" rtlCol="0">
            <a:spAutoFit/>
          </a:bodyPr>
          <a:lstStyle/>
          <a:p>
            <a:pPr algn="r"/>
            <a:r>
              <a:rPr lang="ru-RU" sz="3200" b="1" dirty="0" smtClean="0">
                <a:solidFill>
                  <a:srgbClr val="000066"/>
                </a:solidFill>
                <a:latin typeface="Monotype Corsiva" pitchFamily="66" charset="0"/>
              </a:rPr>
              <a:t>Воду нужно уважать-</a:t>
            </a:r>
          </a:p>
          <a:p>
            <a:pPr algn="r"/>
            <a:r>
              <a:rPr lang="ru-RU" sz="3200" b="1" dirty="0" smtClean="0">
                <a:solidFill>
                  <a:srgbClr val="000066"/>
                </a:solidFill>
                <a:latin typeface="Monotype Corsiva" pitchFamily="66" charset="0"/>
              </a:rPr>
              <a:t>Это должен каждый знать;</a:t>
            </a:r>
          </a:p>
          <a:p>
            <a:pPr algn="r"/>
            <a:r>
              <a:rPr lang="ru-RU" sz="3200" b="1" dirty="0" smtClean="0">
                <a:solidFill>
                  <a:srgbClr val="000066"/>
                </a:solidFill>
                <a:latin typeface="Monotype Corsiva" pitchFamily="66" charset="0"/>
              </a:rPr>
              <a:t>Совершенно не секрет,</a:t>
            </a:r>
          </a:p>
          <a:p>
            <a:pPr algn="r"/>
            <a:r>
              <a:rPr lang="ru-RU" sz="3200" b="1" u="sng" dirty="0" smtClean="0">
                <a:solidFill>
                  <a:srgbClr val="FF0000"/>
                </a:solidFill>
                <a:latin typeface="Monotype Corsiva" pitchFamily="66" charset="0"/>
              </a:rPr>
              <a:t>Без воды нам жизни нет</a:t>
            </a:r>
            <a:r>
              <a:rPr lang="ru-RU" u="sng" dirty="0" smtClean="0">
                <a:solidFill>
                  <a:srgbClr val="FF0000"/>
                </a:solidFill>
              </a:rPr>
              <a:t>.</a:t>
            </a:r>
            <a:endParaRPr lang="ru-RU" u="sng" dirty="0">
              <a:solidFill>
                <a:srgbClr val="FF0000"/>
              </a:solidFill>
            </a:endParaRPr>
          </a:p>
        </p:txBody>
      </p:sp>
    </p:spTree>
    <p:extLst>
      <p:ext uri="{BB962C8B-B14F-4D97-AF65-F5344CB8AC3E}">
        <p14:creationId xmlns:p14="http://schemas.microsoft.com/office/powerpoint/2010/main" xmlns="" val="3183600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323579"/>
            <a:ext cx="9899576" cy="7424682"/>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1146331">
            <a:off x="5150624" y="2568489"/>
            <a:ext cx="2376264" cy="2009844"/>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95652" y="5020622"/>
            <a:ext cx="2376264" cy="1898232"/>
          </a:xfrm>
          <a:prstGeom prst="rect">
            <a:avLst/>
          </a:prstGeom>
          <a:ln>
            <a:noFill/>
          </a:ln>
          <a:effectLst>
            <a:outerShdw blurRad="292100" dist="139700" dir="2700000" algn="tl" rotWithShape="0">
              <a:srgbClr val="333333">
                <a:alpha val="65000"/>
              </a:srgbClr>
            </a:outerShdw>
          </a:effectLst>
        </p:spPr>
      </p:pic>
      <p:pic>
        <p:nvPicPr>
          <p:cNvPr id="7" name="Рисунок 6"/>
          <p:cNvPicPr/>
          <p:nvPr/>
        </p:nvPicPr>
        <p:blipFill>
          <a:blip r:embed="rId5" cstate="print">
            <a:extLst>
              <a:ext uri="{28A0092B-C50C-407E-A947-70E740481C1C}">
                <a14:useLocalDpi xmlns:a14="http://schemas.microsoft.com/office/drawing/2010/main" xmlns="" val="0"/>
              </a:ext>
            </a:extLst>
          </a:blip>
          <a:stretch>
            <a:fillRect/>
          </a:stretch>
        </p:blipFill>
        <p:spPr>
          <a:xfrm rot="1083156">
            <a:off x="7553612" y="3327608"/>
            <a:ext cx="2136854" cy="1922645"/>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1167262">
            <a:off x="7209864" y="5349939"/>
            <a:ext cx="2160240" cy="1781428"/>
          </a:xfrm>
          <a:prstGeom prst="rect">
            <a:avLst/>
          </a:prstGeom>
          <a:ln>
            <a:noFill/>
          </a:ln>
          <a:effectLst>
            <a:outerShdw blurRad="292100" dist="139700" dir="2700000" algn="tl" rotWithShape="0">
              <a:srgbClr val="333333">
                <a:alpha val="65000"/>
              </a:srgbClr>
            </a:outerShdw>
          </a:effectLst>
        </p:spPr>
      </p:pic>
      <p:pic>
        <p:nvPicPr>
          <p:cNvPr id="11" name="Рисунок 1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rot="21038381">
            <a:off x="2900723" y="3130844"/>
            <a:ext cx="2232248" cy="1768093"/>
          </a:xfrm>
          <a:prstGeom prst="rect">
            <a:avLst/>
          </a:prstGeom>
          <a:ln>
            <a:noFill/>
          </a:ln>
          <a:effectLst>
            <a:outerShdw blurRad="292100" dist="139700" dir="2700000" algn="tl" rotWithShape="0">
              <a:srgbClr val="333333">
                <a:alpha val="65000"/>
              </a:srgbClr>
            </a:outerShdw>
          </a:effectLst>
        </p:spPr>
      </p:pic>
      <p:pic>
        <p:nvPicPr>
          <p:cNvPr id="3074" name="Picture 2" descr="C:\Users\Ира\Downloads\1501880659458_97.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20785248">
            <a:off x="2876049" y="4967614"/>
            <a:ext cx="2281595" cy="1872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3075" name="Picture 3" descr="C:\Users\Ира\Downloads\1501880674358_98.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rot="20004520">
            <a:off x="293013" y="5095817"/>
            <a:ext cx="2479513" cy="18951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3076" name="Picture 4" descr="C:\Users\Ира\Desktop\ясельки\ясельки\1-я мл\P1060889.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rot="19996125">
            <a:off x="608178" y="3095816"/>
            <a:ext cx="2153665" cy="1862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3077" name="Picture 5" descr="C:\Users\Ира\Desktop\ясельки\ясельки\1-я мл\P1060799.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rot="556191">
            <a:off x="7104799" y="851026"/>
            <a:ext cx="2343761" cy="21335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3078" name="Picture 6" descr="C:\Users\Ира\Desktop\ясельки\ясельки\1-я мл\P1060807.JP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rot="20426021">
            <a:off x="783511" y="893502"/>
            <a:ext cx="2014500" cy="22343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3079" name="Picture 7" descr="C:\Users\Ира\Desktop\ясельки\ясельки\1-я мл\P1060817.JP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rot="21111005">
            <a:off x="3478325" y="1011449"/>
            <a:ext cx="2215840" cy="19984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2" name="Скругленный прямоугольник 11"/>
          <p:cNvSpPr/>
          <p:nvPr/>
        </p:nvSpPr>
        <p:spPr>
          <a:xfrm>
            <a:off x="467544" y="0"/>
            <a:ext cx="9001000" cy="764704"/>
          </a:xfrm>
          <a:prstGeom prst="roundRect">
            <a:avLst/>
          </a:prstGeom>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4400" b="1" dirty="0" smtClean="0">
                <a:solidFill>
                  <a:srgbClr val="CC00CC"/>
                </a:solidFill>
                <a:latin typeface="Monotype Corsiva" pitchFamily="66" charset="0"/>
              </a:rPr>
              <a:t>Вода в повседневной жизни</a:t>
            </a:r>
            <a:endParaRPr lang="ru-RU" sz="4400" b="1" dirty="0">
              <a:solidFill>
                <a:srgbClr val="CC00CC"/>
              </a:solidFill>
              <a:latin typeface="Monotype Corsiva" pitchFamily="66" charset="0"/>
            </a:endParaRPr>
          </a:p>
        </p:txBody>
      </p:sp>
    </p:spTree>
    <p:extLst>
      <p:ext uri="{BB962C8B-B14F-4D97-AF65-F5344CB8AC3E}">
        <p14:creationId xmlns:p14="http://schemas.microsoft.com/office/powerpoint/2010/main" xmlns="" val="3327754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TotalTime>
  <Words>225</Words>
  <Application>Microsoft Office PowerPoint</Application>
  <PresentationFormat>Экран (4:3)</PresentationFormat>
  <Paragraphs>64</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5</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Ира</dc:creator>
  <cp:lastModifiedBy>Mihail</cp:lastModifiedBy>
  <cp:revision>39</cp:revision>
  <dcterms:created xsi:type="dcterms:W3CDTF">2017-08-04T17:28:25Z</dcterms:created>
  <dcterms:modified xsi:type="dcterms:W3CDTF">2017-08-18T16:44:06Z</dcterms:modified>
</cp:coreProperties>
</file>