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6" r:id="rId3"/>
    <p:sldId id="259" r:id="rId4"/>
    <p:sldId id="260" r:id="rId5"/>
    <p:sldId id="257" r:id="rId6"/>
    <p:sldId id="265" r:id="rId7"/>
    <p:sldId id="258" r:id="rId8"/>
    <p:sldId id="262" r:id="rId9"/>
    <p:sldId id="268" r:id="rId10"/>
    <p:sldId id="263" r:id="rId11"/>
    <p:sldId id="261" r:id="rId12"/>
    <p:sldId id="267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D6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F2994-9692-4DDB-856B-08631976185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7CD2AB-1DC9-488F-9F02-FB50F814A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848872" cy="3505944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92D050"/>
                </a:solidFill>
                <a:latin typeface="Segoe Script" pitchFamily="34" charset="0"/>
              </a:rPr>
              <a:t>«Наши золотые ручки»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Segoe Script" pitchFamily="34" charset="0"/>
              </a:rPr>
              <a:t>МБДОУ МО «Центр - детский сад»217</a:t>
            </a:r>
            <a:endParaRPr lang="ru-RU" sz="2400" b="1" i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0070C0"/>
                </a:solidFill>
                <a:latin typeface="Gabriola" pitchFamily="82" charset="0"/>
              </a:rPr>
              <a:t>Творческая мастерская</a:t>
            </a:r>
            <a:endParaRPr lang="ru-RU" sz="8000" b="1" i="1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4" name="Рисунок 3" descr="getImag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581128"/>
            <a:ext cx="1048446" cy="1607840"/>
          </a:xfrm>
          <a:prstGeom prst="rect">
            <a:avLst/>
          </a:prstGeom>
        </p:spPr>
      </p:pic>
      <p:pic>
        <p:nvPicPr>
          <p:cNvPr id="5" name="Рисунок 4" descr="getImage45е4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81128"/>
            <a:ext cx="1008112" cy="1686041"/>
          </a:xfrm>
          <a:prstGeom prst="rect">
            <a:avLst/>
          </a:prstGeom>
        </p:spPr>
      </p:pic>
      <p:pic>
        <p:nvPicPr>
          <p:cNvPr id="6" name="Рисунок 5" descr="IMAG1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581128"/>
            <a:ext cx="2837905" cy="1654115"/>
          </a:xfrm>
          <a:prstGeom prst="rect">
            <a:avLst/>
          </a:prstGeom>
        </p:spPr>
      </p:pic>
      <p:pic>
        <p:nvPicPr>
          <p:cNvPr id="7" name="Рисунок 6" descr="getImageCAELIS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581128"/>
            <a:ext cx="2488972" cy="159017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94920" cy="8283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Осенняя</a:t>
            </a:r>
            <a:r>
              <a:rPr lang="ru-RU" dirty="0" smtClean="0">
                <a:solidFill>
                  <a:srgbClr val="FFFF00"/>
                </a:solidFill>
              </a:rPr>
              <a:t> фантазия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AG13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629173">
            <a:off x="2266885" y="2362680"/>
            <a:ext cx="1468043" cy="2454761"/>
          </a:xfrm>
        </p:spPr>
      </p:pic>
      <p:pic>
        <p:nvPicPr>
          <p:cNvPr id="6" name="Содержимое 5" descr="IMAG11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2852936"/>
            <a:ext cx="1080120" cy="1806102"/>
          </a:xfrm>
        </p:spPr>
      </p:pic>
      <p:pic>
        <p:nvPicPr>
          <p:cNvPr id="7" name="Содержимое 5" descr="IMAG1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645024"/>
            <a:ext cx="1642614" cy="2746668"/>
          </a:xfrm>
          <a:prstGeom prst="rect">
            <a:avLst/>
          </a:prstGeom>
        </p:spPr>
      </p:pic>
      <p:pic>
        <p:nvPicPr>
          <p:cNvPr id="8" name="Содержимое 5" descr="IMAG1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946689">
            <a:off x="787427" y="611741"/>
            <a:ext cx="1606193" cy="2422322"/>
          </a:xfrm>
          <a:prstGeom prst="rect">
            <a:avLst/>
          </a:prstGeom>
        </p:spPr>
      </p:pic>
      <p:pic>
        <p:nvPicPr>
          <p:cNvPr id="9" name="Содержимое 5" descr="IMAG11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052736"/>
            <a:ext cx="2408139" cy="1440160"/>
          </a:xfrm>
          <a:prstGeom prst="rect">
            <a:avLst/>
          </a:prstGeom>
        </p:spPr>
      </p:pic>
      <p:pic>
        <p:nvPicPr>
          <p:cNvPr id="10" name="Содержимое 5" descr="IMAG11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797152"/>
            <a:ext cx="2880320" cy="1722542"/>
          </a:xfrm>
          <a:prstGeom prst="rect">
            <a:avLst/>
          </a:prstGeom>
        </p:spPr>
      </p:pic>
      <p:pic>
        <p:nvPicPr>
          <p:cNvPr id="11" name="Содержимое 5" descr="IMAG11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404664"/>
            <a:ext cx="2506711" cy="1880033"/>
          </a:xfrm>
          <a:prstGeom prst="rect">
            <a:avLst/>
          </a:prstGeom>
        </p:spPr>
      </p:pic>
      <p:pic>
        <p:nvPicPr>
          <p:cNvPr id="12" name="Содержимое 5" descr="IMAG11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4365104"/>
            <a:ext cx="2592288" cy="1944216"/>
          </a:xfrm>
          <a:prstGeom prst="rect">
            <a:avLst/>
          </a:prstGeom>
        </p:spPr>
      </p:pic>
      <p:pic>
        <p:nvPicPr>
          <p:cNvPr id="13" name="Содержимое 5" descr="IMAG11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2492896"/>
            <a:ext cx="2578719" cy="144798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 дню космонавтики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P45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748253" cy="2808312"/>
          </a:xfrm>
        </p:spPr>
      </p:pic>
      <p:pic>
        <p:nvPicPr>
          <p:cNvPr id="6" name="Содержимое 5" descr="IMGP45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699198" cy="2771558"/>
          </a:xfrm>
        </p:spPr>
      </p:pic>
      <p:pic>
        <p:nvPicPr>
          <p:cNvPr id="5" name="Содержимое 6" descr="IMAG1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365104"/>
            <a:ext cx="3130577" cy="2160240"/>
          </a:xfrm>
          <a:prstGeom prst="rect">
            <a:avLst/>
          </a:prstGeom>
        </p:spPr>
      </p:pic>
      <p:pic>
        <p:nvPicPr>
          <p:cNvPr id="2051" name="Picture 3" descr="C:\Users\юля\Desktop\герои сказок\rm_49_3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509120"/>
            <a:ext cx="1303636" cy="18315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26768" cy="756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Наши выставки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AG03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3312368" cy="1980925"/>
          </a:xfrm>
        </p:spPr>
      </p:pic>
      <p:pic>
        <p:nvPicPr>
          <p:cNvPr id="6" name="Содержимое 5" descr="IMG_20130213_140149 - коп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44208" y="260648"/>
            <a:ext cx="2496278" cy="1872209"/>
          </a:xfrm>
        </p:spPr>
      </p:pic>
      <p:pic>
        <p:nvPicPr>
          <p:cNvPr id="7" name="Содержимое 5" descr="IMG_20130213_140149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429000"/>
            <a:ext cx="2160240" cy="3044429"/>
          </a:xfrm>
          <a:prstGeom prst="rect">
            <a:avLst/>
          </a:prstGeom>
        </p:spPr>
      </p:pic>
      <p:pic>
        <p:nvPicPr>
          <p:cNvPr id="8" name="Содержимое 5" descr="IMG_20130213_140149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779912" y="836712"/>
            <a:ext cx="3096344" cy="1944216"/>
          </a:xfrm>
          <a:prstGeom prst="rect">
            <a:avLst/>
          </a:prstGeom>
        </p:spPr>
      </p:pic>
      <p:pic>
        <p:nvPicPr>
          <p:cNvPr id="9" name="Содержимое 5" descr="IMG_20130213_140149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276872"/>
            <a:ext cx="2520280" cy="1728192"/>
          </a:xfrm>
          <a:prstGeom prst="rect">
            <a:avLst/>
          </a:prstGeom>
        </p:spPr>
      </p:pic>
      <p:pic>
        <p:nvPicPr>
          <p:cNvPr id="10" name="Содержимое 5" descr="IMG_20130213_140149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365104"/>
            <a:ext cx="3312368" cy="1923527"/>
          </a:xfrm>
          <a:prstGeom prst="rect">
            <a:avLst/>
          </a:prstGeom>
        </p:spPr>
      </p:pic>
      <p:pic>
        <p:nvPicPr>
          <p:cNvPr id="11" name="Содержимое 5" descr="IMG_20130213_140149 - копи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3429000"/>
            <a:ext cx="2160240" cy="30444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Оформление участка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AG13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600400" cy="2153180"/>
          </a:xfrm>
        </p:spPr>
      </p:pic>
      <p:pic>
        <p:nvPicPr>
          <p:cNvPr id="6" name="Содержимое 5" descr="IMAG13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4581128"/>
            <a:ext cx="3312368" cy="1800200"/>
          </a:xfrm>
        </p:spPr>
      </p:pic>
      <p:pic>
        <p:nvPicPr>
          <p:cNvPr id="7" name="Содержимое 5" descr="IMAG1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149080"/>
            <a:ext cx="3600400" cy="2153181"/>
          </a:xfrm>
          <a:prstGeom prst="rect">
            <a:avLst/>
          </a:prstGeom>
        </p:spPr>
      </p:pic>
      <p:pic>
        <p:nvPicPr>
          <p:cNvPr id="1026" name="Picture 2" descr="C:\Users\юля\Desktop\герои сказок\0_650db_a8155651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517232"/>
            <a:ext cx="1126592" cy="1080120"/>
          </a:xfrm>
          <a:prstGeom prst="rect">
            <a:avLst/>
          </a:prstGeom>
          <a:noFill/>
        </p:spPr>
      </p:pic>
      <p:pic>
        <p:nvPicPr>
          <p:cNvPr id="1027" name="Picture 3" descr="C:\Users\юля\Desktop\герои сказок\0_92df4_515facae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157192"/>
            <a:ext cx="1152128" cy="1262982"/>
          </a:xfrm>
          <a:prstGeom prst="rect">
            <a:avLst/>
          </a:prstGeom>
          <a:noFill/>
        </p:spPr>
      </p:pic>
      <p:pic>
        <p:nvPicPr>
          <p:cNvPr id="8" name="Содержимое 5" descr="IMAG13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2420887"/>
            <a:ext cx="3600400" cy="2025225"/>
          </a:xfrm>
          <a:prstGeom prst="rect">
            <a:avLst/>
          </a:prstGeom>
        </p:spPr>
      </p:pic>
      <p:pic>
        <p:nvPicPr>
          <p:cNvPr id="9" name="Содержимое 5" descr="IMAG13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32655"/>
            <a:ext cx="3297022" cy="19866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39945828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Национальная образовательная инициатива   «Наша новая школа»   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(утверждена Президентом РФ  Д.Медведевым  04.02.2010 года)</a:t>
            </a:r>
          </a:p>
          <a:p>
            <a:pPr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2.Федеральная целевая программа развития образования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 2011—2015 годы.</a:t>
            </a:r>
          </a:p>
          <a:p>
            <a:pPr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3.Типовое положение о дошкольном образовательном учреждении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altLang="ru-RU" sz="2400" i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от 27.10.2011 №2562)</a:t>
            </a:r>
          </a:p>
          <a:p>
            <a:pPr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4. Закон Краснодарского края «Об образовании» (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от 29.12. 2004 г. N 828-КЗ).</a:t>
            </a:r>
          </a:p>
          <a:p>
            <a:pPr>
              <a:buFontTx/>
              <a:buNone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Долгосрочная краевая целевая программа «Духовно – нравственного  развития детей и молодежи, становления и укрепления  семейных традиций в Краснодарском крае» на 2012-2014 годы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Основные нормативные документы, определяющие новые приоритеты развития дошкольного образования: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44644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</a:rPr>
              <a:t> 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Творчество детей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это глубоко своеобразная сфера их духовной жизни, самовыражение и самоутверждение, в котором ярко раскрывается  индивидуальная самобытность каждого ребенка.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                                              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 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В.А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Сухомлинский.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Творческая мастерская-Это модель взаимодействия ребёнка с окружающим.Работа детей в творческой мастерской помогает детям перенести полученный опыт в другие виды деятельности, что соответствует одному из основных принципов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Ф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 основной образовательной программы- принцип интеграции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ji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5085184"/>
            <a:ext cx="1373138" cy="13237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Наши  куклы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IMAG13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457204" cy="2067544"/>
          </a:xfrm>
        </p:spPr>
      </p:pic>
      <p:pic>
        <p:nvPicPr>
          <p:cNvPr id="7" name="Содержимое 6" descr="IMAG13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476672"/>
            <a:ext cx="2592288" cy="1944216"/>
          </a:xfrm>
        </p:spPr>
      </p:pic>
      <p:pic>
        <p:nvPicPr>
          <p:cNvPr id="9" name="Содержимое 6" descr="IMAG1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653136"/>
            <a:ext cx="3227784" cy="1863824"/>
          </a:xfrm>
          <a:prstGeom prst="rect">
            <a:avLst/>
          </a:prstGeom>
        </p:spPr>
      </p:pic>
      <p:pic>
        <p:nvPicPr>
          <p:cNvPr id="10" name="Содержимое 6" descr="IMAG1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61048"/>
            <a:ext cx="3732611" cy="2520280"/>
          </a:xfrm>
          <a:prstGeom prst="rect">
            <a:avLst/>
          </a:prstGeom>
        </p:spPr>
      </p:pic>
      <p:pic>
        <p:nvPicPr>
          <p:cNvPr id="11" name="Содержимое 6" descr="IMAG13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492896"/>
            <a:ext cx="3371392" cy="2016224"/>
          </a:xfrm>
          <a:prstGeom prst="rect">
            <a:avLst/>
          </a:prstGeom>
        </p:spPr>
      </p:pic>
      <p:pic>
        <p:nvPicPr>
          <p:cNvPr id="8" name="Содержимое 6" descr="IMAG13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88640"/>
            <a:ext cx="2304256" cy="1872208"/>
          </a:xfrm>
          <a:prstGeom prst="rect">
            <a:avLst/>
          </a:prstGeom>
        </p:spPr>
      </p:pic>
      <p:pic>
        <p:nvPicPr>
          <p:cNvPr id="12" name="Содержимое 6" descr="IMAG13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2636912"/>
            <a:ext cx="1258220" cy="2156689"/>
          </a:xfrm>
          <a:prstGeom prst="rect">
            <a:avLst/>
          </a:prstGeom>
        </p:spPr>
      </p:pic>
      <p:pic>
        <p:nvPicPr>
          <p:cNvPr id="1028" name="Picture 4" descr="C:\Users\юля\Desktop\герои сказок\323cd86416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085184"/>
            <a:ext cx="1404523" cy="12588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20880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</a:t>
            </a:r>
            <a:r>
              <a:rPr lang="ru-RU" sz="3600" b="1" i="1" dirty="0" smtClean="0">
                <a:solidFill>
                  <a:srgbClr val="FFFF00"/>
                </a:solidFill>
              </a:rPr>
              <a:t>Цели творческой мастерской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980728"/>
            <a:ext cx="7704856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Создание творческого союза родителей, детей и педагогов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780928"/>
            <a:ext cx="7776864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Установление эмоционального контакта </a:t>
            </a:r>
            <a:r>
              <a:rPr lang="ru-RU" sz="3200" smtClean="0"/>
              <a:t>и взаимодействия  </a:t>
            </a:r>
            <a:r>
              <a:rPr lang="ru-RU" sz="3200" dirty="0" smtClean="0"/>
              <a:t>между поколениями</a:t>
            </a:r>
            <a:endParaRPr lang="ru-RU" sz="3200" dirty="0"/>
          </a:p>
        </p:txBody>
      </p:sp>
      <p:pic>
        <p:nvPicPr>
          <p:cNvPr id="10" name="Рисунок 9" descr="krolik-animaci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653136"/>
            <a:ext cx="1359024" cy="19592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установление эмоционального контакта между педагогами, родителями, детьми.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Ознакомление с искусством; обучение приемам работы (традиционным и нетрадиционным) с различными материалами (глина, соленое тесто, пластилин, краски, уголь, бумага и </a:t>
            </a:r>
            <a:r>
              <a:rPr lang="ru-RU" sz="2800" dirty="0" err="1" smtClean="0">
                <a:solidFill>
                  <a:srgbClr val="FFFF00"/>
                </a:solidFill>
              </a:rPr>
              <a:t>др</a:t>
            </a:r>
            <a:r>
              <a:rPr lang="ru-RU" sz="2800" dirty="0" smtClean="0">
                <a:solidFill>
                  <a:srgbClr val="FFFF00"/>
                </a:solidFill>
              </a:rPr>
              <a:t>)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Развитие мелкой моторики рук, координационных движений;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Развитие творческих способностей, воображения, фантазии;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Развитие и улучшение детски-родительских отношений на основе творческой совместной деятельности.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               Задачи мастерской</a:t>
            </a:r>
            <a:br>
              <a:rPr lang="ru-RU" sz="4400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" name="Рисунок 4" descr="krolik-animaci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4509120"/>
            <a:ext cx="1215008" cy="19592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Творческое начало, которое несёт в себе сама идея такой деятельности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Партнёрские взаимоотношения педагога и ребёнка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Атмосфера эмоционального подъёма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Организация и стимулирование импровизированной творческой деятельности ребёнка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Быстрый и эффективный способ приобретения навыков и умений, способ обучения не заметный для самого ребёнка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Особенности творческой мастерской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5" name="Рисунок 4" descr="cve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929140" cy="10081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059238" cy="2706158"/>
          </a:xfrm>
        </p:spPr>
      </p:pic>
      <p:pic>
        <p:nvPicPr>
          <p:cNvPr id="6" name="Содержимое 5" descr="DSC016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4059238" cy="2706159"/>
          </a:xfrm>
        </p:spPr>
      </p:pic>
      <p:pic>
        <p:nvPicPr>
          <p:cNvPr id="7" name="Содержимое 5" descr="DSC01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4059238" cy="2706158"/>
          </a:xfrm>
          <a:prstGeom prst="rect">
            <a:avLst/>
          </a:prstGeom>
        </p:spPr>
      </p:pic>
      <p:pic>
        <p:nvPicPr>
          <p:cNvPr id="8" name="Содержимое 5" descr="DSC01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4059238" cy="270615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P52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264362" cy="2952328"/>
          </a:xfrm>
        </p:spPr>
      </p:pic>
      <p:pic>
        <p:nvPicPr>
          <p:cNvPr id="6" name="Содержимое 5" descr="IMGP52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332656"/>
            <a:ext cx="3491297" cy="2808312"/>
          </a:xfrm>
        </p:spPr>
      </p:pic>
      <p:pic>
        <p:nvPicPr>
          <p:cNvPr id="7" name="Содержимое 4" descr="IMGP5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933056"/>
            <a:ext cx="3483174" cy="2736304"/>
          </a:xfrm>
          <a:prstGeom prst="rect">
            <a:avLst/>
          </a:prstGeom>
        </p:spPr>
      </p:pic>
      <p:pic>
        <p:nvPicPr>
          <p:cNvPr id="8" name="Содержимое 4" descr="IMGP5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556792"/>
            <a:ext cx="1820687" cy="3044429"/>
          </a:xfrm>
          <a:prstGeom prst="rect">
            <a:avLst/>
          </a:prstGeom>
        </p:spPr>
      </p:pic>
      <p:pic>
        <p:nvPicPr>
          <p:cNvPr id="9" name="Содержимое 4" descr="IMGP52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508" y="4005064"/>
            <a:ext cx="3456384" cy="25922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1026</TotalTime>
  <Words>194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Творческая мастерская</vt:lpstr>
      <vt:lpstr>Основные нормативные документы, определяющие новые приоритеты развития дошкольного образования:</vt:lpstr>
      <vt:lpstr>Слайд 3</vt:lpstr>
      <vt:lpstr>Наши  куклы</vt:lpstr>
      <vt:lpstr>     Цели творческой мастерской</vt:lpstr>
      <vt:lpstr>               Задачи мастерской </vt:lpstr>
      <vt:lpstr>Особенности творческой мастерской</vt:lpstr>
      <vt:lpstr>Слайд 8</vt:lpstr>
      <vt:lpstr>Слайд 9</vt:lpstr>
      <vt:lpstr>Осенняя фантазия</vt:lpstr>
      <vt:lpstr>Ко дню космонавтики  </vt:lpstr>
      <vt:lpstr>Наши выставки</vt:lpstr>
      <vt:lpstr>Оформление участка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</dc:title>
  <dc:creator>Юленька</dc:creator>
  <cp:lastModifiedBy>Юленька</cp:lastModifiedBy>
  <cp:revision>95</cp:revision>
  <dcterms:created xsi:type="dcterms:W3CDTF">2013-12-01T19:11:38Z</dcterms:created>
  <dcterms:modified xsi:type="dcterms:W3CDTF">2013-12-10T06:46:18Z</dcterms:modified>
</cp:coreProperties>
</file>