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18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93" r:id="rId32"/>
    <p:sldId id="291" r:id="rId33"/>
    <p:sldId id="295" r:id="rId34"/>
    <p:sldId id="294" r:id="rId35"/>
    <p:sldId id="286" r:id="rId36"/>
    <p:sldId id="287" r:id="rId37"/>
    <p:sldId id="288" r:id="rId38"/>
    <p:sldId id="289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336600"/>
    <a:srgbClr val="006666"/>
    <a:srgbClr val="009900"/>
    <a:srgbClr val="B0EEC3"/>
    <a:srgbClr val="422C16"/>
    <a:srgbClr val="0C788E"/>
    <a:srgbClr val="0099C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3" autoAdjust="0"/>
    <p:restoredTop sz="47681" autoAdjust="0"/>
  </p:normalViewPr>
  <p:slideViewPr>
    <p:cSldViewPr>
      <p:cViewPr varScale="1">
        <p:scale>
          <a:sx n="61" d="100"/>
          <a:sy n="61" d="100"/>
        </p:scale>
        <p:origin x="-7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65CFBC-FD8A-49EA-A6C8-355F6223159F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1B2FCA-C6BC-4993-A04A-CD4BE97EC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33912-89B1-4901-ABAF-8C2204CC1D5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FA9541-29DD-475D-90CE-0BFFBA2EFBF5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9E84-80DB-45E9-8F38-760DE53B83D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F362-17EB-4569-A149-FD2AD4665D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B2B7-9F0E-4BFA-8713-C9FEC0E4EB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08A8B-610F-4A49-9A15-B99DD0A553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ABBE-26E6-4941-8B3A-BECCC1CCE8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CD05-02BF-46BC-ACFC-1F9848C029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6BB22-67B4-4F46-A908-2A56651D48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6541B-042B-4D8E-87E1-54A6386DE9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1F0D9-C14A-4272-B8CA-4BC5FD4F97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1CE0-3AC3-48A2-B1D4-9D19DDC847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F572-434C-4128-A091-655D4D0362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B2598B-D309-49B7-9322-39501C9BA6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1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88913"/>
            <a:ext cx="8280400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b="1" smtClean="0">
                <a:solidFill>
                  <a:schemeClr val="bg1"/>
                </a:solidFill>
              </a:rPr>
              <a:t>Лекция №5.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>
                <a:solidFill>
                  <a:schemeClr val="bg1"/>
                </a:solidFill>
              </a:rPr>
              <a:t>Показатели размера вариации</a:t>
            </a:r>
            <a:endParaRPr lang="es-ES" sz="4000" b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34125"/>
            <a:ext cx="8892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  <a:cs typeface="+mn-cs"/>
              </a:rPr>
              <a:t>Составитель: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+mn-cs"/>
              </a:rPr>
              <a:t>ст. преподаватель  Юсупова </a:t>
            </a:r>
            <a:r>
              <a:rPr lang="ru-RU" sz="2800" b="1" dirty="0">
                <a:solidFill>
                  <a:schemeClr val="bg1"/>
                </a:solidFill>
                <a:latin typeface="+mn-lt"/>
                <a:cs typeface="+mn-cs"/>
              </a:rPr>
              <a:t>О.В.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CCAD7E-6C44-4D99-B51C-233CEC4B74EF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Размах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850" y="2420938"/>
          <a:ext cx="8351838" cy="3624263"/>
        </p:xfrm>
        <a:graphic>
          <a:graphicData uri="http://schemas.openxmlformats.org/drawingml/2006/table">
            <a:tbl>
              <a:tblPr/>
              <a:tblGrid>
                <a:gridCol w="2112963"/>
                <a:gridCol w="2101850"/>
                <a:gridCol w="2043112"/>
                <a:gridCol w="2093913"/>
              </a:tblGrid>
              <a:tr h="411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бригада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бригада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Табельный номер рабочего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продукции за смену, штук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Табельный номер рабочего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продукции за смену, штук 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1613" y="1484313"/>
            <a:ext cx="89423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  <a:cs typeface="+mn-cs"/>
              </a:rPr>
              <a:t>Таблица 2. Производительность труда рабочих в двух бригадах</a:t>
            </a:r>
          </a:p>
        </p:txBody>
      </p:sp>
      <p:sp>
        <p:nvSpPr>
          <p:cNvPr id="287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317C78-ECDF-4F09-998C-CE317288C9BA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Размах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850" y="1628775"/>
            <a:ext cx="8229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542925">
              <a:defRPr/>
            </a:pPr>
            <a:r>
              <a:rPr lang="ru-RU" sz="3200" dirty="0">
                <a:latin typeface="+mn-lt"/>
                <a:cs typeface="+mn-cs"/>
              </a:rPr>
              <a:t>Средняя производительность труда в обеих бригадах одинакова и составляет 10 единиц продукции за смену:</a:t>
            </a:r>
          </a:p>
          <a:p>
            <a:pPr marL="6350" indent="358775">
              <a:spcBef>
                <a:spcPct val="20000"/>
              </a:spcBef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6350" indent="358775">
              <a:spcBef>
                <a:spcPct val="20000"/>
              </a:spcBef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84438" y="3573463"/>
          <a:ext cx="3263900" cy="1204912"/>
        </p:xfrm>
        <a:graphic>
          <a:graphicData uri="http://schemas.openxmlformats.org/presentationml/2006/ole">
            <p:oleObj spid="_x0000_s1026" name="Формула" r:id="rId3" imgW="1066680" imgH="393480" progId="Equation.3">
              <p:embed/>
            </p:oleObj>
          </a:graphicData>
        </a:graphic>
      </p:graphicFrame>
      <p:sp>
        <p:nvSpPr>
          <p:cNvPr id="10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4D9665-5504-4499-8942-643E6D68814F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Размах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850" y="1628775"/>
            <a:ext cx="8229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271463">
              <a:spcBef>
                <a:spcPct val="20000"/>
              </a:spcBef>
              <a:defRPr/>
            </a:pPr>
            <a:r>
              <a:rPr lang="ru-RU" sz="3200" dirty="0"/>
              <a:t>Однако в первой бригаде вариация производительности труда значительно больше, чем во второй. </a:t>
            </a:r>
          </a:p>
          <a:p>
            <a:pPr indent="271463">
              <a:spcBef>
                <a:spcPct val="20000"/>
              </a:spcBef>
              <a:defRPr/>
            </a:pPr>
            <a:r>
              <a:rPr lang="ru-RU" sz="3200" dirty="0"/>
              <a:t>Таким образом, можно сказать, что первая бригада по своему составу в отношении изучаемого признака менее однородна, чем вторая.</a:t>
            </a: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2970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6BF1A4-3CC0-46EE-8E18-C4AB4752C632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Размах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323850" y="1628775"/>
            <a:ext cx="8229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7188"/>
            <a:r>
              <a:rPr lang="ru-RU" sz="3200"/>
              <a:t>Средняя арифметическая величина в данном случае никак не отражает меру вариации, поэтому появляется необходимость определения колебаний или разбросанности значений признака вокруг его средней величины.</a:t>
            </a:r>
          </a:p>
          <a:p>
            <a:pPr indent="357188"/>
            <a:r>
              <a:rPr lang="ru-RU" sz="3200"/>
              <a:t>Для измерения степени варьирования производительности труда определим </a:t>
            </a:r>
            <a:r>
              <a:rPr lang="ru-RU" sz="3200" b="1" i="1"/>
              <a:t>размах вариации. </a:t>
            </a:r>
          </a:p>
        </p:txBody>
      </p:sp>
      <p:sp>
        <p:nvSpPr>
          <p:cNvPr id="3072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80B90-9DD7-4EAD-9797-C155D64B6A96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Размах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48" name="Rectangle 3"/>
          <p:cNvSpPr txBox="1">
            <a:spLocks noChangeArrowheads="1"/>
          </p:cNvSpPr>
          <p:nvPr/>
        </p:nvSpPr>
        <p:spPr bwMode="auto">
          <a:xfrm>
            <a:off x="323850" y="162877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7188"/>
            <a:endParaRPr lang="ru-RU" sz="3200" dirty="0"/>
          </a:p>
          <a:p>
            <a:pPr indent="357188"/>
            <a:r>
              <a:rPr lang="ru-RU" sz="3200" dirty="0"/>
              <a:t>Из формулы </a:t>
            </a:r>
            <a:r>
              <a:rPr lang="en-US" sz="3200" i="1" dirty="0" smtClean="0"/>
              <a:t>(</a:t>
            </a:r>
            <a:r>
              <a:rPr lang="ru-RU" sz="3200" i="1" dirty="0" smtClean="0"/>
              <a:t>1</a:t>
            </a:r>
            <a:r>
              <a:rPr lang="en-US" sz="3200" i="1" dirty="0" smtClean="0"/>
              <a:t>)</a:t>
            </a:r>
            <a:endParaRPr lang="ru-RU" sz="3200" i="1" dirty="0" smtClean="0"/>
          </a:p>
          <a:p>
            <a:pPr indent="357188" algn="ctr"/>
            <a:r>
              <a:rPr lang="ru-RU" sz="3200" i="1" dirty="0" smtClean="0"/>
              <a:t> </a:t>
            </a:r>
            <a:r>
              <a:rPr lang="en-US" sz="3200" i="1" dirty="0"/>
              <a:t>R =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max</a:t>
            </a:r>
            <a:r>
              <a:rPr lang="en-US" sz="3200" i="1" dirty="0"/>
              <a:t> –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min</a:t>
            </a:r>
            <a:r>
              <a:rPr lang="en-US" sz="3200" i="1" baseline="-25000" dirty="0"/>
              <a:t> </a:t>
            </a:r>
            <a:endParaRPr lang="ru-RU" sz="3200" dirty="0"/>
          </a:p>
          <a:p>
            <a:pPr indent="357188"/>
            <a:r>
              <a:rPr lang="ru-RU" sz="3200" dirty="0" smtClean="0"/>
              <a:t>вычислим </a:t>
            </a:r>
            <a:r>
              <a:rPr lang="ru-RU" sz="3200" dirty="0"/>
              <a:t>размах вариации для первой бригады: </a:t>
            </a:r>
          </a:p>
          <a:p>
            <a:pPr indent="357188"/>
            <a:r>
              <a:rPr lang="ru-RU" sz="3200" dirty="0"/>
              <a:t>18 - 2 = 16</a:t>
            </a:r>
          </a:p>
          <a:p>
            <a:pPr indent="357188"/>
            <a:r>
              <a:rPr lang="ru-RU" sz="3200" dirty="0"/>
              <a:t>для второй бригады:</a:t>
            </a:r>
          </a:p>
          <a:p>
            <a:pPr indent="357188"/>
            <a:r>
              <a:rPr lang="ru-RU" sz="3200" dirty="0"/>
              <a:t>12 - 8 = 4.</a:t>
            </a:r>
            <a:endParaRPr lang="ru-RU" sz="3200" b="1" i="1" dirty="0"/>
          </a:p>
        </p:txBody>
      </p:sp>
      <p:sp>
        <p:nvSpPr>
          <p:cNvPr id="3174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097F6F-42F2-424B-AF36-E9E8EC027F89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Размах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323850" y="162877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7188"/>
            <a:endParaRPr lang="ru-RU" sz="3200"/>
          </a:p>
          <a:p>
            <a:pPr indent="357188"/>
            <a:r>
              <a:rPr lang="ru-RU" sz="3200"/>
              <a:t>Размах вариации позволяет определить предельные размеры колебаний исследуемой совокупности, т.е. минимальное и максимальное значения признака, и тем самым является объективной характеристикой.</a:t>
            </a:r>
            <a:endParaRPr lang="ru-RU" sz="3200" b="1" i="1"/>
          </a:p>
        </p:txBody>
      </p:sp>
      <p:sp>
        <p:nvSpPr>
          <p:cNvPr id="3277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BFF42F-DA69-44FF-BCB1-563C8747CD40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Размах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auto">
          <a:xfrm>
            <a:off x="250825" y="1700213"/>
            <a:ext cx="87137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7188" algn="ctr"/>
            <a:r>
              <a:rPr lang="ru-RU" sz="3200" dirty="0"/>
              <a:t>Размах вариации обладает определенными недостатками:</a:t>
            </a:r>
          </a:p>
          <a:p>
            <a:pPr indent="357188"/>
            <a:endParaRPr lang="ru-RU" sz="3200" dirty="0"/>
          </a:p>
          <a:p>
            <a:pPr indent="357188"/>
            <a:r>
              <a:rPr lang="ru-RU" sz="3200" dirty="0"/>
              <a:t>1. Он не дает представления о возможных колебаниях внутри данной совокупности, так как вычисляется на основе только двух крайних значений признака.</a:t>
            </a:r>
          </a:p>
          <a:p>
            <a:pPr indent="357188"/>
            <a:r>
              <a:rPr lang="ru-RU" sz="3200" dirty="0"/>
              <a:t> </a:t>
            </a:r>
            <a:endParaRPr lang="ru-RU" sz="3200" b="1" i="1" dirty="0"/>
          </a:p>
        </p:txBody>
      </p:sp>
      <p:sp>
        <p:nvSpPr>
          <p:cNvPr id="3379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AAB6E6-1E3B-49D9-B227-F1F45A5333C4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Размах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20" name="Rectangle 3"/>
          <p:cNvSpPr txBox="1">
            <a:spLocks noChangeArrowheads="1"/>
          </p:cNvSpPr>
          <p:nvPr/>
        </p:nvSpPr>
        <p:spPr bwMode="auto">
          <a:xfrm>
            <a:off x="250825" y="1557338"/>
            <a:ext cx="87137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7188"/>
            <a:r>
              <a:rPr lang="ru-RU" sz="3200" dirty="0"/>
              <a:t>2. Размах вариации зависит от многих случайных причин и при повторных наблюдениях может резко менять свое значение. </a:t>
            </a:r>
          </a:p>
          <a:p>
            <a:pPr indent="357188"/>
            <a:endParaRPr lang="ru-RU" sz="3200" b="1" i="1" dirty="0"/>
          </a:p>
          <a:p>
            <a:pPr indent="357188"/>
            <a:r>
              <a:rPr lang="ru-RU" sz="3200" dirty="0"/>
              <a:t>Таким образом, размах вариации не может служить основным показателем меры вариации наблюдаемого признака.</a:t>
            </a:r>
          </a:p>
          <a:p>
            <a:pPr indent="357188"/>
            <a:endParaRPr lang="ru-RU" sz="3200" b="1" i="1" dirty="0"/>
          </a:p>
        </p:txBody>
      </p:sp>
      <p:sp>
        <p:nvSpPr>
          <p:cNvPr id="3482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8E5F1E-175A-4C76-BF28-553E9FDE9083}" type="slidenum">
              <a:rPr lang="es-ES" smtClean="0"/>
              <a:pPr/>
              <a:t>17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Среднее линейное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4" name="Rectangle 3"/>
          <p:cNvSpPr txBox="1">
            <a:spLocks noChangeArrowheads="1"/>
          </p:cNvSpPr>
          <p:nvPr/>
        </p:nvSpPr>
        <p:spPr bwMode="auto">
          <a:xfrm>
            <a:off x="250825" y="1557338"/>
            <a:ext cx="87137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7188"/>
            <a:r>
              <a:rPr lang="ru-RU" sz="3200" dirty="0"/>
              <a:t>В отличие от размаха вариации более точным показателем, который учитывает отклонение всех единиц статистической совокупности от их средней величины, является </a:t>
            </a:r>
            <a:r>
              <a:rPr lang="ru-RU" sz="3200" b="1" i="1" dirty="0"/>
              <a:t>среднее линейное отклонение</a:t>
            </a:r>
            <a:r>
              <a:rPr lang="ru-RU" sz="3200" dirty="0"/>
              <a:t>.</a:t>
            </a:r>
          </a:p>
          <a:p>
            <a:pPr indent="357188"/>
            <a:r>
              <a:rPr lang="ru-RU" sz="3200" dirty="0"/>
              <a:t>Среднее линейное отклонение позволяет учесть индивидуальные отклонения каждой варианты изучаемого признака от средней арифметической величины данного ряда.</a:t>
            </a:r>
            <a:r>
              <a:rPr lang="ru-RU" sz="3200" b="1" i="1" dirty="0"/>
              <a:t> </a:t>
            </a:r>
          </a:p>
          <a:p>
            <a:pPr indent="357188"/>
            <a:endParaRPr lang="ru-RU" sz="3200" b="1" i="1" dirty="0"/>
          </a:p>
        </p:txBody>
      </p:sp>
      <p:sp>
        <p:nvSpPr>
          <p:cNvPr id="3584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9868BD-5F1D-4EF5-8842-2B4E4DF9CC8E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Среднее линейное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0825" y="1557338"/>
            <a:ext cx="87137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57188">
              <a:defRPr/>
            </a:pPr>
            <a:r>
              <a:rPr lang="ru-RU" sz="3200" b="1" i="1" dirty="0"/>
              <a:t>Среднее линейное отклонение</a:t>
            </a:r>
            <a:r>
              <a:rPr lang="ru-RU" sz="3200" dirty="0"/>
              <a:t> (  ) представляет собой среднюю арифметическую величину из абсолютных значений отклонений отдельных вариант признака от их средней величины.</a:t>
            </a:r>
          </a:p>
          <a:p>
            <a:pPr>
              <a:defRPr/>
            </a:pPr>
            <a:endParaRPr lang="ru-RU" sz="3200" dirty="0"/>
          </a:p>
          <a:p>
            <a:pPr indent="442913">
              <a:defRPr/>
            </a:pPr>
            <a:r>
              <a:rPr lang="ru-RU" sz="3200" dirty="0"/>
              <a:t>Среднее линейное отклонение может быть простым и взвешенным.</a:t>
            </a:r>
          </a:p>
          <a:p>
            <a:pPr indent="357188">
              <a:defRPr/>
            </a:pPr>
            <a:endParaRPr lang="ru-RU" sz="3200" b="1" i="1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235825" y="1503363"/>
          <a:ext cx="431800" cy="630237"/>
        </p:xfrm>
        <a:graphic>
          <a:graphicData uri="http://schemas.openxmlformats.org/presentationml/2006/ole">
            <p:oleObj spid="_x0000_s2053" name="Формула" r:id="rId3" imgW="139680" imgH="215640" progId="Equation.3">
              <p:embed/>
            </p:oleObj>
          </a:graphicData>
        </a:graphic>
      </p:graphicFrame>
      <p:sp>
        <p:nvSpPr>
          <p:cNvPr id="2057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157B00-C509-4E6D-B1B2-95A3CCD80A92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Список литературы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468313" y="1557338"/>
            <a:ext cx="84248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3200" b="1" dirty="0">
                <a:latin typeface="+mn-lt"/>
                <a:cs typeface="+mn-cs"/>
              </a:rPr>
              <a:t>Божко В. П. </a:t>
            </a:r>
            <a:r>
              <a:rPr lang="ru-RU" sz="3200" dirty="0">
                <a:latin typeface="+mn-lt"/>
                <a:cs typeface="+mn-cs"/>
              </a:rPr>
              <a:t>Информационные технологии в статистике. Учебник </a:t>
            </a:r>
            <a:r>
              <a:rPr lang="ru-RU" sz="3200"/>
              <a:t>/ Божко В.П. - </a:t>
            </a:r>
            <a:r>
              <a:rPr lang="ru-RU" sz="3200" dirty="0"/>
              <a:t>Финансы и статистика</a:t>
            </a:r>
            <a:r>
              <a:rPr lang="ru-RU" sz="3200" dirty="0">
                <a:latin typeface="+mn-lt"/>
                <a:cs typeface="+mn-cs"/>
              </a:rPr>
              <a:t>, 2011</a:t>
            </a:r>
            <a:r>
              <a:rPr lang="ru-RU" sz="2000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b="1" dirty="0">
                <a:latin typeface="+mn-lt"/>
                <a:cs typeface="+mn-cs"/>
              </a:rPr>
              <a:t>Лялин В. С.</a:t>
            </a:r>
            <a:r>
              <a:rPr lang="ru-RU" sz="3200" dirty="0">
                <a:latin typeface="+mn-lt"/>
                <a:cs typeface="+mn-cs"/>
              </a:rPr>
              <a:t> Статистика: теория и практика в </a:t>
            </a:r>
            <a:r>
              <a:rPr lang="ru-RU" sz="3200" dirty="0" err="1">
                <a:latin typeface="+mn-lt"/>
                <a:cs typeface="+mn-cs"/>
              </a:rPr>
              <a:t>Excel</a:t>
            </a:r>
            <a:r>
              <a:rPr lang="ru-RU" sz="3200" dirty="0">
                <a:latin typeface="+mn-lt"/>
                <a:cs typeface="+mn-cs"/>
              </a:rPr>
              <a:t>. Учебное пособие / Лялин В. С., Зверева И. Г., Никифорова Н. Г. - Финансы и статистика, 2010.  </a:t>
            </a:r>
          </a:p>
          <a:p>
            <a:pPr algn="ctr">
              <a:defRPr/>
            </a:pPr>
            <a:endParaRPr lang="ru-RU" sz="1900" dirty="0"/>
          </a:p>
        </p:txBody>
      </p:sp>
      <p:sp>
        <p:nvSpPr>
          <p:cNvPr id="19461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EA1A44-F8FD-4714-8CA8-382DA9375833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Среднее линейное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7" y="1412776"/>
            <a:ext cx="89646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b="1" i="1" dirty="0"/>
              <a:t>Формула простого среднего линейного отклонения</a:t>
            </a:r>
            <a:r>
              <a:rPr lang="ru-RU" sz="3200" dirty="0"/>
              <a:t> имеет следующий вид: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ru-RU" sz="3200" dirty="0"/>
              <a:t>						</a:t>
            </a:r>
            <a:r>
              <a:rPr lang="ru-RU" sz="3200" i="1" dirty="0"/>
              <a:t>(2)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ru-RU" sz="3200" dirty="0"/>
              <a:t>  </a:t>
            </a:r>
            <a:r>
              <a:rPr lang="ru-RU" sz="3200" dirty="0" smtClean="0"/>
              <a:t>       - </a:t>
            </a:r>
            <a:r>
              <a:rPr lang="ru-RU" sz="3200" dirty="0"/>
              <a:t>среднее линейное отклонение;</a:t>
            </a:r>
          </a:p>
          <a:p>
            <a:pPr>
              <a:defRPr/>
            </a:pPr>
            <a:r>
              <a:rPr lang="en-US" sz="3200" dirty="0"/>
              <a:t>    </a:t>
            </a:r>
            <a:r>
              <a:rPr lang="ru-RU" sz="3200" dirty="0" smtClean="0"/>
              <a:t> </a:t>
            </a:r>
            <a:r>
              <a:rPr lang="ru-RU" sz="3200" i="1" dirty="0" err="1" smtClean="0"/>
              <a:t>х</a:t>
            </a:r>
            <a:r>
              <a:rPr lang="en-US" sz="3200" i="1" baseline="-25000" dirty="0" err="1" smtClean="0"/>
              <a:t>i</a:t>
            </a:r>
            <a:r>
              <a:rPr lang="ru-RU" sz="3200" dirty="0"/>
              <a:t>	 - конкретное значение признака;</a:t>
            </a:r>
          </a:p>
          <a:p>
            <a:pPr>
              <a:defRPr/>
            </a:pPr>
            <a:r>
              <a:rPr lang="en-US" sz="3200" b="1" i="1" dirty="0"/>
              <a:t>     </a:t>
            </a:r>
            <a:r>
              <a:rPr lang="ru-RU" sz="3200" dirty="0" smtClean="0"/>
              <a:t>    - </a:t>
            </a:r>
            <a:r>
              <a:rPr lang="ru-RU" sz="3200" dirty="0"/>
              <a:t>среднее значение признака;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    </a:t>
            </a:r>
            <a:r>
              <a:rPr lang="ru-RU" sz="3200" dirty="0"/>
              <a:t> </a:t>
            </a:r>
            <a:r>
              <a:rPr lang="en-US" sz="3200" i="1" dirty="0" smtClean="0"/>
              <a:t>n</a:t>
            </a:r>
            <a:r>
              <a:rPr lang="ru-RU" sz="3200" i="1" dirty="0" smtClean="0"/>
              <a:t> </a:t>
            </a:r>
            <a:r>
              <a:rPr lang="en-US" sz="3200" dirty="0" smtClean="0"/>
              <a:t> </a:t>
            </a:r>
            <a:r>
              <a:rPr lang="ru-RU" sz="3200" dirty="0"/>
              <a:t>- число вариант.</a:t>
            </a:r>
          </a:p>
          <a:p>
            <a:pPr>
              <a:defRPr/>
            </a:pPr>
            <a:r>
              <a:rPr lang="ru-RU" sz="3200" dirty="0"/>
              <a:t> 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ru-RU" sz="3200" dirty="0"/>
              <a:t>           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 indent="357188">
              <a:defRPr/>
            </a:pPr>
            <a:endParaRPr lang="ru-RU" sz="3200" b="1" i="1" dirty="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311525" y="2565301"/>
          <a:ext cx="1871662" cy="1301750"/>
        </p:xfrm>
        <a:graphic>
          <a:graphicData uri="http://schemas.openxmlformats.org/presentationml/2006/ole">
            <p:oleObj spid="_x0000_s3074" name="Формула" r:id="rId3" imgW="876240" imgH="609480" progId="Equation.3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683568" y="3861048"/>
          <a:ext cx="431800" cy="630238"/>
        </p:xfrm>
        <a:graphic>
          <a:graphicData uri="http://schemas.openxmlformats.org/presentationml/2006/ole">
            <p:oleObj spid="_x0000_s3075" name="Формула" r:id="rId4" imgW="139680" imgH="215640" progId="Equation.3">
              <p:embed/>
            </p:oleObj>
          </a:graphicData>
        </a:graphic>
      </p:graphicFrame>
      <p:sp>
        <p:nvSpPr>
          <p:cNvPr id="307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6DEF55-194A-4602-8D60-7574DE1B13C3}" type="slidenum">
              <a:rPr lang="es-ES" smtClean="0"/>
              <a:pPr/>
              <a:t>20</a:t>
            </a:fld>
            <a:endParaRPr lang="es-ES" smtClean="0"/>
          </a:p>
        </p:txBody>
      </p:sp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625475" y="4883150"/>
          <a:ext cx="549275" cy="474663"/>
        </p:xfrm>
        <a:graphic>
          <a:graphicData uri="http://schemas.openxmlformats.org/presentationml/2006/ole">
            <p:oleObj spid="_x0000_s3080" name="Формула" r:id="rId5" imgW="177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Среднее линейное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9646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100" dirty="0"/>
              <a:t>Исчисление среднего линейного отклонения производят в следующем порядке: сначала определяют среднее значение признака по формуле</a:t>
            </a:r>
            <a:r>
              <a:rPr lang="en-US" sz="3100" dirty="0"/>
              <a:t>:</a:t>
            </a:r>
            <a:r>
              <a:rPr lang="ru-RU" sz="3100" dirty="0"/>
              <a:t> </a:t>
            </a:r>
            <a:endParaRPr lang="en-US" sz="3100" dirty="0"/>
          </a:p>
          <a:p>
            <a:pPr>
              <a:defRPr/>
            </a:pPr>
            <a:endParaRPr lang="en-US" sz="3100" dirty="0"/>
          </a:p>
          <a:p>
            <a:pPr>
              <a:defRPr/>
            </a:pPr>
            <a:r>
              <a:rPr lang="ru-RU" sz="3100" dirty="0"/>
              <a:t>Затем из каждого отдельного значения варианты совокупности вычитают среднюю величину и находят отклонение от средней</a:t>
            </a:r>
          </a:p>
          <a:p>
            <a:pPr>
              <a:defRPr/>
            </a:pPr>
            <a:r>
              <a:rPr lang="ru-RU" sz="3100" dirty="0"/>
              <a:t>            , далее абсолютную сумму</a:t>
            </a:r>
          </a:p>
          <a:p>
            <a:pPr>
              <a:defRPr/>
            </a:pPr>
            <a:r>
              <a:rPr lang="ru-RU" sz="3100" dirty="0"/>
              <a:t>отклонений делят на число вариант (</a:t>
            </a:r>
            <a:r>
              <a:rPr lang="en-US" sz="3100" dirty="0"/>
              <a:t>n</a:t>
            </a:r>
            <a:r>
              <a:rPr lang="ru-RU" sz="3100" dirty="0"/>
              <a:t>).</a:t>
            </a:r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r>
              <a:rPr lang="ru-RU" sz="3100" dirty="0"/>
              <a:t>           </a:t>
            </a:r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 indent="357188">
              <a:defRPr/>
            </a:pPr>
            <a:endParaRPr lang="ru-RU" sz="3100" b="1" i="1" dirty="0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203575" y="3011488"/>
          <a:ext cx="1277938" cy="993775"/>
        </p:xfrm>
        <a:graphic>
          <a:graphicData uri="http://schemas.openxmlformats.org/presentationml/2006/ole">
            <p:oleObj spid="_x0000_s4098" name="Формула" r:id="rId3" imgW="609480" imgH="431640" progId="Equation.3">
              <p:embed/>
            </p:oleObj>
          </a:graphicData>
        </a:graphic>
      </p:graphicFrame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50825" y="5300663"/>
          <a:ext cx="1176338" cy="504825"/>
        </p:xfrm>
        <a:graphic>
          <a:graphicData uri="http://schemas.openxmlformats.org/presentationml/2006/ole">
            <p:oleObj spid="_x0000_s4099" name="Формула" r:id="rId4" imgW="380880" imgH="304560" progId="Equation.3">
              <p:embed/>
            </p:oleObj>
          </a:graphicData>
        </a:graphic>
      </p:graphicFrame>
      <p:sp>
        <p:nvSpPr>
          <p:cNvPr id="410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1206E0-ACB7-457C-AB9C-51ECAD84BD6C}" type="slidenum">
              <a:rPr lang="es-ES" smtClean="0"/>
              <a:pPr/>
              <a:t>21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Среднее линейное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484784"/>
            <a:ext cx="89644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b="1" i="1" dirty="0"/>
              <a:t>Взвешенное значение среднего линейного отклонения </a:t>
            </a:r>
            <a:r>
              <a:rPr lang="ru-RU" sz="3200" dirty="0"/>
              <a:t>определяют по формуле:</a:t>
            </a:r>
          </a:p>
          <a:p>
            <a:pPr>
              <a:defRPr/>
            </a:pPr>
            <a:endParaRPr lang="ru-RU" sz="3200" dirty="0"/>
          </a:p>
          <a:p>
            <a:pPr lvl="8">
              <a:defRPr/>
            </a:pPr>
            <a:r>
              <a:rPr lang="ru-RU" sz="3200" dirty="0"/>
              <a:t>		</a:t>
            </a:r>
            <a:r>
              <a:rPr lang="ru-RU" sz="3200" i="1" dirty="0"/>
              <a:t>(3)</a:t>
            </a:r>
            <a:r>
              <a:rPr lang="ru-RU" sz="3200" dirty="0"/>
              <a:t>	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ru-RU" sz="3200" dirty="0"/>
              <a:t>          - частота повторений.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r>
              <a:rPr lang="ru-RU" sz="3100" dirty="0"/>
              <a:t>           </a:t>
            </a:r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 indent="357188">
              <a:defRPr/>
            </a:pPr>
            <a:endParaRPr lang="ru-RU" sz="3100" b="1" i="1" dirty="0"/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987675" y="2565400"/>
          <a:ext cx="2143125" cy="1789113"/>
        </p:xfrm>
        <a:graphic>
          <a:graphicData uri="http://schemas.openxmlformats.org/presentationml/2006/ole">
            <p:oleObj spid="_x0000_s5122" name="Формула" r:id="rId3" imgW="1002960" imgH="83808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684213" y="4437063"/>
          <a:ext cx="647700" cy="576262"/>
        </p:xfrm>
        <a:graphic>
          <a:graphicData uri="http://schemas.openxmlformats.org/presentationml/2006/ole">
            <p:oleObj spid="_x0000_s5123" name="Формула" r:id="rId4" imgW="152280" imgH="228600" progId="Equation.3">
              <p:embed/>
            </p:oleObj>
          </a:graphicData>
        </a:graphic>
      </p:graphicFrame>
      <p:sp>
        <p:nvSpPr>
          <p:cNvPr id="512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E10D50-84F3-4788-94EB-E0B88398D116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Среднее линейное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9646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dirty="0"/>
              <a:t>Расчет среднего линейного отклонения рассмотрим на условном примере</a:t>
            </a:r>
            <a:r>
              <a:rPr lang="ru-RU" sz="3200" dirty="0" smtClean="0"/>
              <a:t>.</a:t>
            </a:r>
          </a:p>
          <a:p>
            <a:pPr>
              <a:defRPr/>
            </a:pPr>
            <a:r>
              <a:rPr lang="ru-RU" sz="3200" dirty="0" smtClean="0"/>
              <a:t> </a:t>
            </a:r>
          </a:p>
          <a:p>
            <a:pPr>
              <a:defRPr/>
            </a:pPr>
            <a:r>
              <a:rPr lang="ru-RU" sz="3200" dirty="0" smtClean="0"/>
              <a:t>Воспользуемся </a:t>
            </a:r>
            <a:r>
              <a:rPr lang="ru-RU" sz="3200" dirty="0"/>
              <a:t>данными, о производительности труда рабочих в двух бригадах, приведенными в таблице 2. </a:t>
            </a: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r>
              <a:rPr lang="ru-RU" sz="3100" dirty="0"/>
              <a:t>           </a:t>
            </a:r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 indent="357188">
              <a:defRPr/>
            </a:pPr>
            <a:endParaRPr lang="ru-RU" sz="3100" b="1" i="1" dirty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68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CC9B18-C5DB-476A-BADF-FFBD01A2091E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Среднее линейное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850" y="2420938"/>
          <a:ext cx="8351838" cy="3624263"/>
        </p:xfrm>
        <a:graphic>
          <a:graphicData uri="http://schemas.openxmlformats.org/drawingml/2006/table">
            <a:tbl>
              <a:tblPr/>
              <a:tblGrid>
                <a:gridCol w="2112963"/>
                <a:gridCol w="2101850"/>
                <a:gridCol w="2043112"/>
                <a:gridCol w="2093913"/>
              </a:tblGrid>
              <a:tr h="411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бригада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бригада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Табельный номер рабочего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продукции за смену, штук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Табельный номер рабочего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продукции за смену, штук 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1613" y="1484313"/>
            <a:ext cx="89423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  <a:cs typeface="+mn-cs"/>
              </a:rPr>
              <a:t>Таблица 2. Производительность труда рабочих в двух бригадах</a:t>
            </a:r>
          </a:p>
        </p:txBody>
      </p:sp>
      <p:sp>
        <p:nvSpPr>
          <p:cNvPr id="3793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652644-518B-435D-9D89-47181AD35969}" type="slidenum">
              <a:rPr lang="es-ES" smtClean="0"/>
              <a:pPr/>
              <a:t>24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Среднее линейное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1613" y="1484313"/>
            <a:ext cx="89423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Все необходимые вычисления представлены в таблице 3.</a:t>
            </a:r>
            <a:endParaRPr lang="ru-RU" sz="2400" dirty="0">
              <a:latin typeface="+mn-lt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4213" y="2060575"/>
          <a:ext cx="7920882" cy="3817382"/>
        </p:xfrm>
        <a:graphic>
          <a:graphicData uri="http://schemas.openxmlformats.org/drawingml/2006/table">
            <a:tbl>
              <a:tblPr/>
              <a:tblGrid>
                <a:gridCol w="1038587"/>
                <a:gridCol w="890284"/>
                <a:gridCol w="1083662"/>
                <a:gridCol w="904641"/>
                <a:gridCol w="1014281"/>
                <a:gridCol w="973201"/>
                <a:gridCol w="1008113"/>
                <a:gridCol w="1008113"/>
              </a:tblGrid>
              <a:tr h="340587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Табельный</a:t>
                      </a:r>
                      <a:endParaRPr lang="ru-RU" sz="15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номер</a:t>
                      </a:r>
                      <a:endParaRPr lang="ru-RU" sz="15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Первая бригада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Табельный</a:t>
                      </a:r>
                      <a:endParaRPr lang="ru-RU" sz="15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номер</a:t>
                      </a:r>
                      <a:endParaRPr lang="ru-RU" sz="15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Вторая бригада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5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spc="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х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spc="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х</a:t>
                      </a:r>
                      <a:endParaRPr lang="ru-RU" sz="1600" b="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42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60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-8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-2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282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-7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9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-1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42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12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+2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282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15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+5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9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11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+1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42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18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+8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10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+2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918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Итого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50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30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Итого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50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3851275" y="2781300"/>
          <a:ext cx="649288" cy="431800"/>
        </p:xfrm>
        <a:graphic>
          <a:graphicData uri="http://schemas.openxmlformats.org/presentationml/2006/ole">
            <p:oleObj spid="_x0000_s6146" name="Формула" r:id="rId3" imgW="380880" imgH="304560" progId="Equation.3">
              <p:embed/>
            </p:oleObj>
          </a:graphicData>
        </a:graphic>
      </p:graphicFrame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7740650" y="2781300"/>
          <a:ext cx="647700" cy="504825"/>
        </p:xfrm>
        <a:graphic>
          <a:graphicData uri="http://schemas.openxmlformats.org/presentationml/2006/ole">
            <p:oleObj spid="_x0000_s6147" name="Формула" r:id="rId4" imgW="380880" imgH="304560" progId="Equation.3">
              <p:embed/>
            </p:oleObj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2843213" y="2781300"/>
          <a:ext cx="647700" cy="420688"/>
        </p:xfrm>
        <a:graphic>
          <a:graphicData uri="http://schemas.openxmlformats.org/presentationml/2006/ole">
            <p:oleObj spid="_x0000_s6148" name="Формула" r:id="rId5" imgW="380880" imgH="253800" progId="Equation.3">
              <p:embed/>
            </p:oleObj>
          </a:graphicData>
        </a:graphic>
      </p:graphicFrame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6732588" y="2781300"/>
          <a:ext cx="719137" cy="476250"/>
        </p:xfrm>
        <a:graphic>
          <a:graphicData uri="http://schemas.openxmlformats.org/presentationml/2006/ole">
            <p:oleObj spid="_x0000_s6149" name="Формула" r:id="rId6" imgW="380880" imgH="253800" progId="Equation.3">
              <p:embed/>
            </p:oleObj>
          </a:graphicData>
        </a:graphic>
      </p:graphicFrame>
      <p:sp>
        <p:nvSpPr>
          <p:cNvPr id="6233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80E929-2547-4D08-9133-F5DE9A95B31F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Среднее линейное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9646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dirty="0"/>
              <a:t>Подставив полученные данные в формулу </a:t>
            </a:r>
            <a:r>
              <a:rPr lang="ru-RU" sz="3200" i="1" dirty="0"/>
              <a:t>2</a:t>
            </a:r>
            <a:r>
              <a:rPr lang="ru-RU" sz="3200" dirty="0"/>
              <a:t>, определим показатель среднего линейного отклонения производительности труда в каждой бригаде: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spcBef>
                <a:spcPts val="1200"/>
              </a:spcBef>
              <a:defRPr/>
            </a:pPr>
            <a:r>
              <a:rPr lang="ru-RU" sz="3200" dirty="0"/>
              <a:t>Среднее линейное отклонение по производительности труда в первой бригаде в пять раз больше, чем во второй.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r>
              <a:rPr lang="ru-RU" sz="3100" dirty="0"/>
              <a:t>           </a:t>
            </a:r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 indent="357188">
              <a:defRPr/>
            </a:pPr>
            <a:endParaRPr lang="ru-RU" sz="3100" b="1" i="1" dirty="0"/>
          </a:p>
        </p:txBody>
      </p:sp>
      <p:graphicFrame>
        <p:nvGraphicFramePr>
          <p:cNvPr id="7170" name="Object 9"/>
          <p:cNvGraphicFramePr>
            <a:graphicFrameLocks noChangeAspect="1"/>
          </p:cNvGraphicFramePr>
          <p:nvPr/>
        </p:nvGraphicFramePr>
        <p:xfrm>
          <a:off x="468313" y="3500438"/>
          <a:ext cx="2946400" cy="1230312"/>
        </p:xfrm>
        <a:graphic>
          <a:graphicData uri="http://schemas.openxmlformats.org/presentationml/2006/ole">
            <p:oleObj spid="_x0000_s7170" name="Формула" r:id="rId3" imgW="1460160" imgH="609480" progId="Equation.3">
              <p:embed/>
            </p:oleObj>
          </a:graphicData>
        </a:graphic>
      </p:graphicFrame>
      <p:graphicFrame>
        <p:nvGraphicFramePr>
          <p:cNvPr id="7171" name="Object 10"/>
          <p:cNvGraphicFramePr>
            <a:graphicFrameLocks noChangeAspect="1"/>
          </p:cNvGraphicFramePr>
          <p:nvPr/>
        </p:nvGraphicFramePr>
        <p:xfrm>
          <a:off x="4787900" y="3429000"/>
          <a:ext cx="3200400" cy="1230313"/>
        </p:xfrm>
        <a:graphic>
          <a:graphicData uri="http://schemas.openxmlformats.org/presentationml/2006/ole">
            <p:oleObj spid="_x0000_s7171" name="Формула" r:id="rId4" imgW="1498320" imgH="609480" progId="Equation.3">
              <p:embed/>
            </p:oleObj>
          </a:graphicData>
        </a:graphic>
      </p:graphicFrame>
      <p:sp>
        <p:nvSpPr>
          <p:cNvPr id="7177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E422CF-53B2-44F3-8F97-0C202A5BD7C7}" type="slidenum">
              <a:rPr lang="es-ES" smtClean="0"/>
              <a:pPr/>
              <a:t>26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Среднее линейное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9646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dirty="0"/>
              <a:t>Среднее линейное отклонение как меру вариации признака применяют в статистических расчетах только в тех случаях, когда суммирование показателей без учета знаков имеет экономический смысл</a:t>
            </a:r>
            <a:r>
              <a:rPr lang="ru-RU" sz="3200" dirty="0" smtClean="0"/>
              <a:t>.</a:t>
            </a:r>
          </a:p>
          <a:p>
            <a:pPr>
              <a:defRPr/>
            </a:pPr>
            <a:r>
              <a:rPr lang="ru-RU" sz="3200" dirty="0" smtClean="0"/>
              <a:t> </a:t>
            </a:r>
            <a:r>
              <a:rPr lang="ru-RU" sz="3200" dirty="0"/>
              <a:t>Чтобы преодолеть недостатки среднего линейного отклонения, вычисляют средний квадрат отклонений, или дисперсию.</a:t>
            </a: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r>
              <a:rPr lang="ru-RU" sz="3100" dirty="0"/>
              <a:t>           </a:t>
            </a:r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 indent="357188">
              <a:defRPr/>
            </a:pPr>
            <a:endParaRPr lang="ru-RU" sz="3100" b="1" i="1" dirty="0"/>
          </a:p>
        </p:txBody>
      </p:sp>
      <p:sp>
        <p:nvSpPr>
          <p:cNvPr id="3891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35E5B-61D6-4372-A3C1-0FF5C5DB1253}" type="slidenum">
              <a:rPr lang="es-ES" smtClean="0"/>
              <a:pPr/>
              <a:t>27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Средний квадрат отклонения (дисперсия)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7137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b="1" i="1" dirty="0"/>
              <a:t>Средний квадрат отклонения,</a:t>
            </a:r>
            <a:r>
              <a:rPr lang="ru-RU" sz="3200" dirty="0"/>
              <a:t> или </a:t>
            </a:r>
            <a:r>
              <a:rPr lang="ru-RU" sz="3200" b="1" i="1" dirty="0"/>
              <a:t>дисперсия,</a:t>
            </a:r>
            <a:r>
              <a:rPr lang="ru-RU" sz="3200" dirty="0"/>
              <a:t> представляет собой среднеарифметическую величину из квадратов отклонений вариант от их средней арифметической и обозначается символом </a:t>
            </a:r>
            <a:r>
              <a:rPr lang="el-GR" sz="3200" dirty="0"/>
              <a:t>σ</a:t>
            </a:r>
            <a:r>
              <a:rPr lang="ru-RU" sz="3200" baseline="30000" dirty="0"/>
              <a:t>2</a:t>
            </a:r>
            <a:r>
              <a:rPr lang="ru-RU" sz="3200" dirty="0"/>
              <a:t>.</a:t>
            </a:r>
          </a:p>
          <a:p>
            <a:pPr>
              <a:defRPr/>
            </a:pPr>
            <a:r>
              <a:rPr lang="ru-RU" sz="3200" dirty="0"/>
              <a:t>В зависимости от исходных данных используют формулу </a:t>
            </a:r>
            <a:r>
              <a:rPr lang="ru-RU" sz="3200" b="1" i="1" dirty="0"/>
              <a:t>простой</a:t>
            </a:r>
            <a:r>
              <a:rPr lang="ru-RU" sz="3200" dirty="0"/>
              <a:t> или </a:t>
            </a:r>
            <a:r>
              <a:rPr lang="ru-RU" sz="3200" b="1" i="1" dirty="0"/>
              <a:t>взвешенной дисперсии.</a:t>
            </a: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r>
              <a:rPr lang="ru-RU" sz="3100" dirty="0"/>
              <a:t>           </a:t>
            </a:r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>
              <a:defRPr/>
            </a:pPr>
            <a:endParaRPr lang="ru-RU" sz="3100" dirty="0"/>
          </a:p>
          <a:p>
            <a:pPr indent="357188">
              <a:defRPr/>
            </a:pPr>
            <a:endParaRPr lang="ru-RU" sz="3100" b="1" i="1" dirty="0"/>
          </a:p>
        </p:txBody>
      </p:sp>
      <p:sp>
        <p:nvSpPr>
          <p:cNvPr id="3994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3BCB5C-88A0-48CF-84D8-99BEFB51EF49}" type="slidenum">
              <a:rPr lang="es-ES" smtClean="0"/>
              <a:pPr/>
              <a:t>28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Средний квадрат отклонения (дисперсия)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200" name="Rectangle 3"/>
          <p:cNvSpPr txBox="1">
            <a:spLocks noChangeArrowheads="1"/>
          </p:cNvSpPr>
          <p:nvPr/>
        </p:nvSpPr>
        <p:spPr bwMode="auto">
          <a:xfrm>
            <a:off x="179388" y="1773238"/>
            <a:ext cx="89646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Простая дисперсия для </a:t>
            </a:r>
            <a:r>
              <a:rPr lang="ru-RU" sz="3200" dirty="0" err="1"/>
              <a:t>несгруппированных</a:t>
            </a:r>
            <a:r>
              <a:rPr lang="ru-RU" sz="3200" dirty="0"/>
              <a:t> данных:</a:t>
            </a:r>
          </a:p>
          <a:p>
            <a:r>
              <a:rPr lang="ru-RU" sz="3200" dirty="0"/>
              <a:t>						</a:t>
            </a:r>
            <a:r>
              <a:rPr lang="ru-RU" sz="3200" i="1" dirty="0"/>
              <a:t>(4)</a:t>
            </a:r>
          </a:p>
          <a:p>
            <a:endParaRPr lang="ru-RU" sz="3200" dirty="0"/>
          </a:p>
          <a:p>
            <a:r>
              <a:rPr lang="ru-RU" sz="3200" dirty="0"/>
              <a:t>Взвешенная дисперсия для сгруппированных данных:</a:t>
            </a:r>
          </a:p>
          <a:p>
            <a:r>
              <a:rPr lang="ru-RU" sz="3200" dirty="0"/>
              <a:t>						</a:t>
            </a:r>
            <a:r>
              <a:rPr lang="ru-RU" sz="3200" i="1" dirty="0"/>
              <a:t>(5)</a:t>
            </a:r>
          </a:p>
          <a:p>
            <a:endParaRPr lang="ru-RU" sz="3200" i="1" dirty="0"/>
          </a:p>
          <a:p>
            <a:endParaRPr lang="ru-RU" sz="3100" b="1" i="1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771775" y="2420938"/>
          <a:ext cx="2251075" cy="1301750"/>
        </p:xfrm>
        <a:graphic>
          <a:graphicData uri="http://schemas.openxmlformats.org/presentationml/2006/ole">
            <p:oleObj spid="_x0000_s8194" name="Формула" r:id="rId3" imgW="1054080" imgH="60948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798763" y="4365625"/>
          <a:ext cx="2522537" cy="1789113"/>
        </p:xfrm>
        <a:graphic>
          <a:graphicData uri="http://schemas.openxmlformats.org/presentationml/2006/ole">
            <p:oleObj spid="_x0000_s8195" name="Формула" r:id="rId4" imgW="1180800" imgH="838080" progId="Equation.3">
              <p:embed/>
            </p:oleObj>
          </a:graphicData>
        </a:graphic>
      </p:graphicFrame>
      <p:sp>
        <p:nvSpPr>
          <p:cNvPr id="8201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72CAA6-4556-49F6-A6DE-46C6F82C25D4}" type="slidenum">
              <a:rPr lang="es-ES" smtClean="0"/>
              <a:pPr/>
              <a:t>29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Показатели вариации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539750" y="4508500"/>
            <a:ext cx="20875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(мода, медиана, квартили, децили, перцентили) </a:t>
            </a: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2771775" y="4437063"/>
            <a:ext cx="345598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/>
              <a:t>(размах вариации; среднее линейное отклонение; средний квадрат отклонения (дисперсия); среднее квадратическое отклонение;  коэффициент вариации)</a:t>
            </a: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6227763" y="4437063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(асимметрия, эксцесс)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476375" y="4005263"/>
            <a:ext cx="504825" cy="431800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84663" y="4005263"/>
            <a:ext cx="503237" cy="431800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164388" y="3933825"/>
            <a:ext cx="504825" cy="431800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0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94266C-2C92-4C5E-8AD4-C68586AC6A34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195513" y="1484313"/>
            <a:ext cx="4824412" cy="792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Показатели вариации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908175" y="2276475"/>
            <a:ext cx="1368425" cy="647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00563" y="2276475"/>
            <a:ext cx="0" cy="647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11863" y="2276475"/>
            <a:ext cx="1296987" cy="5762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4213" y="2997200"/>
            <a:ext cx="2079625" cy="936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Показатели структуры вариации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92500" y="2997200"/>
            <a:ext cx="2079625" cy="936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Показатели размера вариации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00788" y="2924175"/>
            <a:ext cx="2079625" cy="936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Показатели формы вариации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5" grpId="0" animBg="1"/>
      <p:bldP spid="16" grpId="0" animBg="1"/>
      <p:bldP spid="17" grpId="0" animBg="1"/>
      <p:bldP spid="12" grpId="0" animBg="1"/>
      <p:bldP spid="23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Средний квадрат отклонения (дисперсия)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0966" name="Rectangle 3"/>
          <p:cNvSpPr txBox="1">
            <a:spLocks noChangeArrowheads="1"/>
          </p:cNvSpPr>
          <p:nvPr/>
        </p:nvSpPr>
        <p:spPr bwMode="auto">
          <a:xfrm>
            <a:off x="179388" y="1773238"/>
            <a:ext cx="89646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/>
              <a:t>По данным нашего примера о производительности труда рабочих в двух бригадах (таблица 2) определим величину дисперсии.</a:t>
            </a:r>
          </a:p>
          <a:p>
            <a:endParaRPr lang="ru-RU" sz="3200"/>
          </a:p>
        </p:txBody>
      </p:sp>
      <p:sp>
        <p:nvSpPr>
          <p:cNvPr id="4096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ED3EEB-A7B9-4A83-AE78-7925724D543C}" type="slidenum">
              <a:rPr lang="es-ES" smtClean="0"/>
              <a:pPr/>
              <a:t>30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Средний квадрат отклонения (дисперсия)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1613" y="1484313"/>
            <a:ext cx="89423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  <a:cs typeface="+mn-cs"/>
              </a:rPr>
              <a:t>Таблица 2. Производительность труда рабочих в двух бригадах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850" y="2420938"/>
          <a:ext cx="8351838" cy="3624263"/>
        </p:xfrm>
        <a:graphic>
          <a:graphicData uri="http://schemas.openxmlformats.org/drawingml/2006/table">
            <a:tbl>
              <a:tblPr/>
              <a:tblGrid>
                <a:gridCol w="2112963"/>
                <a:gridCol w="2101850"/>
                <a:gridCol w="2043112"/>
                <a:gridCol w="2093913"/>
              </a:tblGrid>
              <a:tr h="411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бригада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бригада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Табельный номер рабочего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продукции за смену, штук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Табельный номер рабочего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продукции за смену, штук 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2036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B5E4E3-2904-466F-83A8-B76AD95A2736}" type="slidenum">
              <a:rPr lang="es-ES" smtClean="0"/>
              <a:pPr/>
              <a:t>31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Средний квадрат отклонения (дисперсия)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1844675"/>
          <a:ext cx="8784979" cy="3817382"/>
        </p:xfrm>
        <a:graphic>
          <a:graphicData uri="http://schemas.openxmlformats.org/drawingml/2006/table">
            <a:tbl>
              <a:tblPr/>
              <a:tblGrid>
                <a:gridCol w="1010532"/>
                <a:gridCol w="1149708"/>
                <a:gridCol w="1080121"/>
                <a:gridCol w="1130714"/>
                <a:gridCol w="1036958"/>
                <a:gridCol w="1072687"/>
                <a:gridCol w="1152128"/>
                <a:gridCol w="1152131"/>
              </a:tblGrid>
              <a:tr h="340587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Табельный</a:t>
                      </a:r>
                      <a:endParaRPr lang="ru-RU" sz="15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номер</a:t>
                      </a:r>
                      <a:endParaRPr lang="ru-RU" sz="15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Первая бригада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Табельный</a:t>
                      </a:r>
                      <a:endParaRPr lang="ru-RU" sz="15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номер</a:t>
                      </a:r>
                      <a:endParaRPr lang="ru-RU" sz="15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Вторая бригада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5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spc="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х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spc="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х</a:t>
                      </a:r>
                      <a:endParaRPr lang="ru-RU" sz="1600" b="0" i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42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60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-8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64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-2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282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-7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49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9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-1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42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12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+2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282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15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+5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25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9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11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+1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42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18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+8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64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10</a:t>
                      </a:r>
                      <a:endParaRPr lang="ru-RU" sz="16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+2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918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Итого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50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206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Итого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50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10</a:t>
                      </a:r>
                      <a:endParaRPr lang="ru-RU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23" marR="6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555875" y="2492375"/>
          <a:ext cx="647700" cy="420688"/>
        </p:xfrm>
        <a:graphic>
          <a:graphicData uri="http://schemas.openxmlformats.org/presentationml/2006/ole">
            <p:oleObj spid="_x0000_s9218" name="Формула" r:id="rId3" imgW="380880" imgH="25380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563938" y="2492375"/>
          <a:ext cx="825500" cy="442913"/>
        </p:xfrm>
        <a:graphic>
          <a:graphicData uri="http://schemas.openxmlformats.org/presentationml/2006/ole">
            <p:oleObj spid="_x0000_s9219" name="Формула" r:id="rId4" imgW="507960" imgH="279360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7019925" y="2636838"/>
          <a:ext cx="647700" cy="420687"/>
        </p:xfrm>
        <a:graphic>
          <a:graphicData uri="http://schemas.openxmlformats.org/presentationml/2006/ole">
            <p:oleObj spid="_x0000_s9220" name="Формула" r:id="rId5" imgW="380880" imgH="253800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8101013" y="2636838"/>
          <a:ext cx="825500" cy="442912"/>
        </p:xfrm>
        <a:graphic>
          <a:graphicData uri="http://schemas.openxmlformats.org/presentationml/2006/ole">
            <p:oleObj spid="_x0000_s9221" name="Формула" r:id="rId6" imgW="507960" imgH="279360" progId="Equation.3">
              <p:embed/>
            </p:oleObj>
          </a:graphicData>
        </a:graphic>
      </p:graphicFrame>
      <p:sp>
        <p:nvSpPr>
          <p:cNvPr id="9304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193CFD-6147-42E2-A709-8B588EBAEE09}" type="slidenum">
              <a:rPr lang="es-ES" smtClean="0"/>
              <a:pPr/>
              <a:t>32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Средний квадрат отклонения (дисперсия)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4140200" y="1628775"/>
          <a:ext cx="4041775" cy="1301750"/>
        </p:xfrm>
        <a:graphic>
          <a:graphicData uri="http://schemas.openxmlformats.org/presentationml/2006/ole">
            <p:oleObj spid="_x0000_s10242" name="Формула" r:id="rId3" imgW="1892160" imgH="609480" progId="Equation.3">
              <p:embed/>
            </p:oleObj>
          </a:graphicData>
        </a:graphic>
      </p:graphicFrame>
      <p:sp>
        <p:nvSpPr>
          <p:cNvPr id="10248" name="Rectangle 3"/>
          <p:cNvSpPr txBox="1">
            <a:spLocks noChangeArrowheads="1"/>
          </p:cNvSpPr>
          <p:nvPr/>
        </p:nvSpPr>
        <p:spPr bwMode="auto">
          <a:xfrm>
            <a:off x="250825" y="1557338"/>
            <a:ext cx="82089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/>
              <a:t>В первой бригаде: </a:t>
            </a:r>
          </a:p>
          <a:p>
            <a:endParaRPr lang="ru-RU" sz="3200"/>
          </a:p>
        </p:txBody>
      </p:sp>
      <p:sp>
        <p:nvSpPr>
          <p:cNvPr id="10249" name="Rectangle 3"/>
          <p:cNvSpPr txBox="1">
            <a:spLocks noChangeArrowheads="1"/>
          </p:cNvSpPr>
          <p:nvPr/>
        </p:nvSpPr>
        <p:spPr bwMode="auto">
          <a:xfrm>
            <a:off x="179388" y="3068638"/>
            <a:ext cx="82089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Во второй бригаде: </a:t>
            </a:r>
          </a:p>
          <a:p>
            <a:endParaRPr lang="ru-RU" sz="3200" dirty="0"/>
          </a:p>
        </p:txBody>
      </p:sp>
      <p:graphicFrame>
        <p:nvGraphicFramePr>
          <p:cNvPr id="10243" name="Object 9"/>
          <p:cNvGraphicFramePr>
            <a:graphicFrameLocks noChangeAspect="1"/>
          </p:cNvGraphicFramePr>
          <p:nvPr/>
        </p:nvGraphicFramePr>
        <p:xfrm>
          <a:off x="4284663" y="3213100"/>
          <a:ext cx="3498850" cy="1301750"/>
        </p:xfrm>
        <a:graphic>
          <a:graphicData uri="http://schemas.openxmlformats.org/presentationml/2006/ole">
            <p:oleObj spid="_x0000_s10243" name="Формула" r:id="rId4" imgW="1638000" imgH="609480" progId="Equation.3">
              <p:embed/>
            </p:oleObj>
          </a:graphicData>
        </a:graphic>
      </p:graphicFrame>
      <p:sp>
        <p:nvSpPr>
          <p:cNvPr id="10250" name="Rectangle 3"/>
          <p:cNvSpPr txBox="1">
            <a:spLocks noChangeArrowheads="1"/>
          </p:cNvSpPr>
          <p:nvPr/>
        </p:nvSpPr>
        <p:spPr bwMode="auto">
          <a:xfrm>
            <a:off x="323850" y="4652963"/>
            <a:ext cx="8496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Итак, средний квадрат отклонения (дисперсия) в первой бригаде почти в 20 раз больше, чем во второй.</a:t>
            </a:r>
          </a:p>
          <a:p>
            <a:endParaRPr lang="ru-RU" sz="3200" dirty="0"/>
          </a:p>
        </p:txBody>
      </p:sp>
      <p:sp>
        <p:nvSpPr>
          <p:cNvPr id="10251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998FC-EFBB-4CE3-B8C8-BFAA8B672218}" type="slidenum">
              <a:rPr lang="es-ES" smtClean="0"/>
              <a:pPr/>
              <a:t>33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Средний квадрат отклонения (дисперсия)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3014" name="Rectangle 3"/>
          <p:cNvSpPr txBox="1">
            <a:spLocks noChangeArrowheads="1"/>
          </p:cNvSpPr>
          <p:nvPr/>
        </p:nvSpPr>
        <p:spPr bwMode="auto">
          <a:xfrm>
            <a:off x="179388" y="1773238"/>
            <a:ext cx="89646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При возведении отклонений вариант от средней арифметической величины в квадрат их сумма не превращается в нуль, так как положительные и отрицательные отклонения получают один и тот же положительный знак.</a:t>
            </a:r>
          </a:p>
          <a:p>
            <a:r>
              <a:rPr lang="ru-RU" sz="3200" dirty="0"/>
              <a:t>Возводя отклонения вариант от средней арифметической величины в квадрат, мы искусственно увеличиваем и сам показатель вариации. </a:t>
            </a:r>
          </a:p>
          <a:p>
            <a:endParaRPr lang="ru-RU" sz="3200" dirty="0"/>
          </a:p>
        </p:txBody>
      </p:sp>
      <p:sp>
        <p:nvSpPr>
          <p:cNvPr id="4301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303E89-D5CB-4EFF-A02D-F23BBDD2D93D}" type="slidenum">
              <a:rPr lang="es-ES" smtClean="0"/>
              <a:pPr/>
              <a:t>34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Среднее квадратическое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4038" name="Rectangle 3"/>
          <p:cNvSpPr txBox="1">
            <a:spLocks noChangeArrowheads="1"/>
          </p:cNvSpPr>
          <p:nvPr/>
        </p:nvSpPr>
        <p:spPr bwMode="auto">
          <a:xfrm>
            <a:off x="179388" y="1773238"/>
            <a:ext cx="89646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Чтобы преодолеть этот недостаток, находят </a:t>
            </a:r>
            <a:r>
              <a:rPr lang="ru-RU" sz="3200" b="1" i="1" dirty="0"/>
              <a:t>среднее </a:t>
            </a:r>
            <a:r>
              <a:rPr lang="ru-RU" sz="3200" b="1" i="1" dirty="0" err="1"/>
              <a:t>квадратическое</a:t>
            </a:r>
            <a:r>
              <a:rPr lang="ru-RU" sz="3200" b="1" i="1" dirty="0"/>
              <a:t> отклонение</a:t>
            </a:r>
            <a:r>
              <a:rPr lang="ru-RU" sz="3200" dirty="0"/>
              <a:t> (</a:t>
            </a:r>
            <a:r>
              <a:rPr lang="el-GR" sz="3200" b="1" i="1" dirty="0"/>
              <a:t>σ</a:t>
            </a:r>
            <a:r>
              <a:rPr lang="ru-RU" sz="3200" dirty="0"/>
              <a:t>). </a:t>
            </a:r>
          </a:p>
          <a:p>
            <a:endParaRPr lang="ru-RU" sz="3200" dirty="0"/>
          </a:p>
          <a:p>
            <a:r>
              <a:rPr lang="ru-RU" sz="3200" dirty="0"/>
              <a:t>Среднее </a:t>
            </a:r>
            <a:r>
              <a:rPr lang="ru-RU" sz="3200" dirty="0" err="1"/>
              <a:t>квадратическое</a:t>
            </a:r>
            <a:r>
              <a:rPr lang="ru-RU" sz="3200" dirty="0"/>
              <a:t> отклонение измеряется в тех же единицах, что и изучаемый признак, и исчисляется путем извлечения квадратного корня из среднего квадрата отклонения (дисперсии).</a:t>
            </a:r>
          </a:p>
        </p:txBody>
      </p:sp>
      <p:sp>
        <p:nvSpPr>
          <p:cNvPr id="4403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90B0AB-44FF-4136-A94D-C2375748EE43}" type="slidenum">
              <a:rPr lang="es-ES" smtClean="0"/>
              <a:pPr/>
              <a:t>35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Среднее квадратическое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1271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9646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Простое (</a:t>
            </a:r>
            <a:r>
              <a:rPr lang="ru-RU" sz="3200" dirty="0" err="1"/>
              <a:t>невзвешенное</a:t>
            </a:r>
            <a:r>
              <a:rPr lang="ru-RU" sz="3200" dirty="0"/>
              <a:t>) среднее </a:t>
            </a:r>
            <a:r>
              <a:rPr lang="ru-RU" sz="3200" dirty="0" err="1"/>
              <a:t>квадратическое</a:t>
            </a:r>
            <a:r>
              <a:rPr lang="ru-RU" sz="3200" dirty="0"/>
              <a:t> отклонение для </a:t>
            </a:r>
            <a:r>
              <a:rPr lang="ru-RU" sz="3200" dirty="0" err="1"/>
              <a:t>несгруппированных</a:t>
            </a:r>
            <a:r>
              <a:rPr lang="ru-RU" sz="3200" dirty="0"/>
              <a:t> данных:</a:t>
            </a:r>
          </a:p>
          <a:p>
            <a:endParaRPr lang="ru-RU" sz="3200" dirty="0"/>
          </a:p>
          <a:p>
            <a:r>
              <a:rPr lang="ru-RU" sz="3200" dirty="0"/>
              <a:t>							</a:t>
            </a:r>
            <a:r>
              <a:rPr lang="ru-RU" sz="3200" i="1" dirty="0"/>
              <a:t>(6)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051050" y="3213100"/>
          <a:ext cx="3281363" cy="1409700"/>
        </p:xfrm>
        <a:graphic>
          <a:graphicData uri="http://schemas.openxmlformats.org/presentationml/2006/ole">
            <p:oleObj spid="_x0000_s11266" name="Формула" r:id="rId3" imgW="1536480" imgH="660240" progId="Equation.3">
              <p:embed/>
            </p:oleObj>
          </a:graphicData>
        </a:graphic>
      </p:graphicFrame>
      <p:sp>
        <p:nvSpPr>
          <p:cNvPr id="1127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303AB8-72AB-4F57-A1C8-D26F9F5F17A3}" type="slidenum">
              <a:rPr lang="es-ES" smtClean="0"/>
              <a:pPr/>
              <a:t>36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Среднее квадратическое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9646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Взвешенное среднее </a:t>
            </a:r>
            <a:r>
              <a:rPr lang="ru-RU" sz="3200" dirty="0" err="1"/>
              <a:t>квадратическое</a:t>
            </a:r>
            <a:r>
              <a:rPr lang="ru-RU" sz="3200" dirty="0"/>
              <a:t> отклонение для сгруппированных данных:</a:t>
            </a:r>
          </a:p>
          <a:p>
            <a:endParaRPr lang="ru-RU" sz="3200" dirty="0"/>
          </a:p>
          <a:p>
            <a:r>
              <a:rPr lang="ru-RU" sz="3200" dirty="0"/>
              <a:t>							</a:t>
            </a:r>
            <a:r>
              <a:rPr lang="ru-RU" sz="3200" i="1" dirty="0"/>
              <a:t>(7)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76463" y="2798763"/>
          <a:ext cx="3551237" cy="1897062"/>
        </p:xfrm>
        <a:graphic>
          <a:graphicData uri="http://schemas.openxmlformats.org/presentationml/2006/ole">
            <p:oleObj spid="_x0000_s12290" name="Формула" r:id="rId3" imgW="1663560" imgH="888840" progId="Equation.3">
              <p:embed/>
            </p:oleObj>
          </a:graphicData>
        </a:graphic>
      </p:graphicFrame>
      <p:sp>
        <p:nvSpPr>
          <p:cNvPr id="12296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6A58A0-6D36-46EC-9FD0-D5C34552C0B4}" type="slidenum">
              <a:rPr lang="es-ES" smtClean="0"/>
              <a:pPr/>
              <a:t>37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Среднее квадратическое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5062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9646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/>
              <a:t>Среднее квадратическое отклонение, как и среднее линейное отклонение, показывает, насколько в среднем отклоняются конкретные варианты признака от его среднего значения.</a:t>
            </a:r>
          </a:p>
          <a:p>
            <a:endParaRPr lang="ru-RU" sz="3200"/>
          </a:p>
          <a:p>
            <a:r>
              <a:rPr lang="ru-RU" sz="3200"/>
              <a:t> </a:t>
            </a:r>
          </a:p>
          <a:p>
            <a:endParaRPr lang="ru-RU" sz="3200" i="1"/>
          </a:p>
        </p:txBody>
      </p:sp>
      <p:sp>
        <p:nvSpPr>
          <p:cNvPr id="4506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15681A-9C80-4451-A427-84174C88EF93}" type="slidenum">
              <a:rPr lang="es-ES" smtClean="0"/>
              <a:pPr/>
              <a:t>38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Среднее квадратическое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3320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9646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i="1" dirty="0"/>
              <a:t>Среднее </a:t>
            </a:r>
            <a:r>
              <a:rPr lang="ru-RU" sz="3200" b="1" i="1" dirty="0" err="1"/>
              <a:t>квадратическое</a:t>
            </a:r>
            <a:r>
              <a:rPr lang="ru-RU" sz="3200" b="1" i="1" dirty="0"/>
              <a:t> отклонение</a:t>
            </a:r>
            <a:r>
              <a:rPr lang="ru-RU" sz="3200" dirty="0"/>
              <a:t> по производительности труда рабочих в каждой бригаде в нашем примере составляет:</a:t>
            </a:r>
          </a:p>
          <a:p>
            <a:endParaRPr lang="ru-RU" sz="3200" dirty="0"/>
          </a:p>
          <a:p>
            <a:r>
              <a:rPr lang="ru-RU" sz="3200" dirty="0"/>
              <a:t>в первой бригаде </a:t>
            </a:r>
            <a:r>
              <a:rPr lang="ru-RU" sz="3200" dirty="0" smtClean="0"/>
              <a:t>-				   шт.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во второй бригаде -  </a:t>
            </a:r>
            <a:r>
              <a:rPr lang="ru-RU" sz="3200" dirty="0" smtClean="0"/>
              <a:t>			шт.</a:t>
            </a:r>
            <a:endParaRPr lang="ru-RU" sz="3200" dirty="0"/>
          </a:p>
          <a:p>
            <a:r>
              <a:rPr lang="ru-RU" sz="3200" dirty="0"/>
              <a:t> </a:t>
            </a:r>
          </a:p>
          <a:p>
            <a:endParaRPr lang="ru-RU" sz="3200" i="1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923928" y="3357563"/>
          <a:ext cx="2992810" cy="681040"/>
        </p:xfrm>
        <a:graphic>
          <a:graphicData uri="http://schemas.openxmlformats.org/presentationml/2006/ole">
            <p:oleObj spid="_x0000_s13314" name="Формула" r:id="rId3" imgW="1117440" imgH="25380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029270" y="4365625"/>
          <a:ext cx="2487418" cy="647551"/>
        </p:xfrm>
        <a:graphic>
          <a:graphicData uri="http://schemas.openxmlformats.org/presentationml/2006/ole">
            <p:oleObj spid="_x0000_s13315" name="Формула" r:id="rId4" imgW="927000" imgH="241200" progId="Equation.3">
              <p:embed/>
            </p:oleObj>
          </a:graphicData>
        </a:graphic>
      </p:graphicFrame>
      <p:sp>
        <p:nvSpPr>
          <p:cNvPr id="13321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F4FBEA-3F4D-4DC3-A9F9-690BB32EEC30}" type="slidenum">
              <a:rPr lang="es-ES" smtClean="0"/>
              <a:pPr/>
              <a:t>39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Показатели размера вариации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pPr marL="0" indent="365125" eaLnBrk="1" hangingPunct="1">
              <a:buFontTx/>
              <a:buNone/>
              <a:defRPr/>
            </a:pPr>
            <a:r>
              <a:rPr lang="ru-RU" dirty="0" smtClean="0"/>
              <a:t>Мера вариации статистической совокупности позволяет установить различие между значениями отдельных единиц совокупности и средним значением.</a:t>
            </a:r>
          </a:p>
          <a:p>
            <a:pPr marL="6350" indent="358775" eaLnBrk="1" hangingPunct="1">
              <a:buFontTx/>
              <a:buNone/>
              <a:defRPr/>
            </a:pPr>
            <a:r>
              <a:rPr lang="ru-RU" dirty="0" smtClean="0"/>
              <a:t>Для характеристики величины возможных колебаний наблюдаемых единиц совокупности в статистике </a:t>
            </a:r>
            <a:r>
              <a:rPr lang="ru-RU" dirty="0" smtClean="0"/>
              <a:t>выделяют </a:t>
            </a:r>
            <a:r>
              <a:rPr lang="ru-RU" b="1" i="1" dirty="0" smtClean="0"/>
              <a:t>показатели </a:t>
            </a:r>
            <a:r>
              <a:rPr lang="ru-RU" b="1" i="1" dirty="0" smtClean="0"/>
              <a:t>размера </a:t>
            </a:r>
            <a:r>
              <a:rPr lang="ru-RU" b="1" i="1" dirty="0" smtClean="0"/>
              <a:t>вариации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394A14-F99F-4BB5-81B8-E54785F540E4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Среднее квадратическое отклонение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6086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9646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Результаты расчетов этих показателей при сопоставлении производительности труда в двух бригадах показали, что в первой бригаде, по сравнению со второй, среднее линейное и среднее </a:t>
            </a:r>
            <a:r>
              <a:rPr lang="ru-RU" sz="3200" dirty="0" err="1"/>
              <a:t>квадратическое</a:t>
            </a:r>
            <a:r>
              <a:rPr lang="ru-RU" sz="3200" dirty="0"/>
              <a:t> отклонение </a:t>
            </a:r>
            <a:r>
              <a:rPr lang="ru-RU" sz="3200" dirty="0" smtClean="0"/>
              <a:t>в 5 раз </a:t>
            </a:r>
            <a:r>
              <a:rPr lang="ru-RU" sz="3200" dirty="0"/>
              <a:t>больше, дисперсия - превосходит почти в 20 раз.</a:t>
            </a:r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</a:p>
          <a:p>
            <a:endParaRPr lang="ru-RU" sz="3200" i="1" dirty="0"/>
          </a:p>
        </p:txBody>
      </p:sp>
      <p:sp>
        <p:nvSpPr>
          <p:cNvPr id="4608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F8DA3-ACB4-49B4-B828-01EB0DB7F447}" type="slidenum">
              <a:rPr lang="es-ES" smtClean="0"/>
              <a:pPr/>
              <a:t>40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Коэффициент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7110" name="Rectangle 3"/>
          <p:cNvSpPr txBox="1">
            <a:spLocks noChangeArrowheads="1"/>
          </p:cNvSpPr>
          <p:nvPr/>
        </p:nvSpPr>
        <p:spPr bwMode="auto">
          <a:xfrm>
            <a:off x="215900" y="1484313"/>
            <a:ext cx="89646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/>
              <a:t>Для сравнения колебаний разнородных явлений, разных по своему характеру и размерам признаков, используется относительный показатель вариации, так называемый </a:t>
            </a:r>
            <a:r>
              <a:rPr lang="ru-RU" sz="3200" b="1" i="1"/>
              <a:t>коэффициент вариации (</a:t>
            </a:r>
            <a:r>
              <a:rPr lang="en-US" sz="3200" b="1" i="1"/>
              <a:t>V)</a:t>
            </a:r>
            <a:r>
              <a:rPr lang="ru-RU" sz="3200" i="1"/>
              <a:t>.</a:t>
            </a:r>
            <a:endParaRPr lang="en-US" sz="3200" i="1"/>
          </a:p>
          <a:p>
            <a:endParaRPr lang="ru-RU" sz="3200"/>
          </a:p>
          <a:p>
            <a:endParaRPr lang="ru-RU" sz="3200"/>
          </a:p>
          <a:p>
            <a:r>
              <a:rPr lang="ru-RU" sz="3200"/>
              <a:t> </a:t>
            </a:r>
          </a:p>
          <a:p>
            <a:endParaRPr lang="ru-RU" sz="3200" i="1"/>
          </a:p>
        </p:txBody>
      </p:sp>
      <p:sp>
        <p:nvSpPr>
          <p:cNvPr id="4711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66036E-1683-4EB6-AC9C-2117E506E370}" type="slidenum">
              <a:rPr lang="es-ES" smtClean="0"/>
              <a:pPr/>
              <a:t>41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Коэффициент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8134" name="Rectangle 3"/>
          <p:cNvSpPr txBox="1">
            <a:spLocks noChangeArrowheads="1"/>
          </p:cNvSpPr>
          <p:nvPr/>
        </p:nvSpPr>
        <p:spPr bwMode="auto">
          <a:xfrm>
            <a:off x="215900" y="1484313"/>
            <a:ext cx="89646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Коэффициент вариации дает возможность сопоставить вариацию одного и того же признака в разных статистических совокупностях, а также разнородных признаков одной и той же или различных статистических совокупностей.</a:t>
            </a:r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</a:p>
          <a:p>
            <a:endParaRPr lang="ru-RU" sz="3200" i="1" dirty="0"/>
          </a:p>
        </p:txBody>
      </p:sp>
      <p:sp>
        <p:nvSpPr>
          <p:cNvPr id="4813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D1E6E1-07FC-4B1D-9376-15EE782578DC}" type="slidenum">
              <a:rPr lang="es-ES" smtClean="0"/>
              <a:pPr/>
              <a:t>42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Коэффициент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4343" name="Rectangle 3"/>
          <p:cNvSpPr txBox="1">
            <a:spLocks noChangeArrowheads="1"/>
          </p:cNvSpPr>
          <p:nvPr/>
        </p:nvSpPr>
        <p:spPr bwMode="auto">
          <a:xfrm>
            <a:off x="215900" y="1484313"/>
            <a:ext cx="89646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Наиболее часто в практических целях применяют коэффициент вариации, который представляет собой процентное отношение средней </a:t>
            </a:r>
            <a:r>
              <a:rPr lang="ru-RU" sz="3200" dirty="0" err="1"/>
              <a:t>квадратической</a:t>
            </a:r>
            <a:r>
              <a:rPr lang="ru-RU" sz="3200" dirty="0"/>
              <a:t> ошибки к средней арифметической величине</a:t>
            </a:r>
            <a:r>
              <a:rPr lang="ru-RU" sz="3200" dirty="0" smtClean="0"/>
              <a:t>:</a:t>
            </a:r>
          </a:p>
          <a:p>
            <a:endParaRPr lang="ru-RU" sz="3200" dirty="0"/>
          </a:p>
          <a:p>
            <a:r>
              <a:rPr lang="ru-RU" sz="3200" dirty="0" smtClean="0"/>
              <a:t>						</a:t>
            </a:r>
            <a:r>
              <a:rPr lang="ru-RU" sz="3200" i="1" dirty="0" smtClean="0"/>
              <a:t>(8)</a:t>
            </a:r>
            <a:r>
              <a:rPr lang="ru-RU" sz="3200" dirty="0" smtClean="0"/>
              <a:t>	</a:t>
            </a:r>
            <a:endParaRPr lang="en-US" sz="3200" dirty="0"/>
          </a:p>
          <a:p>
            <a:endParaRPr lang="en-US" sz="3200" dirty="0"/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</a:p>
          <a:p>
            <a:endParaRPr lang="ru-RU" sz="3200" i="1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025775" y="4149725"/>
          <a:ext cx="2262188" cy="1079500"/>
        </p:xfrm>
        <a:graphic>
          <a:graphicData uri="http://schemas.openxmlformats.org/presentationml/2006/ole">
            <p:oleObj spid="_x0000_s14338" name="Формула" r:id="rId3" imgW="850680" imgH="406080" progId="Equation.3">
              <p:embed/>
            </p:oleObj>
          </a:graphicData>
        </a:graphic>
      </p:graphicFrame>
      <p:sp>
        <p:nvSpPr>
          <p:cNvPr id="1434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CFB705-1E94-46C4-8BFE-ACCD0A9614FD}" type="slidenum">
              <a:rPr lang="es-ES" smtClean="0"/>
              <a:pPr/>
              <a:t>43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Коэффициент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367" name="Rectangle 3"/>
          <p:cNvSpPr txBox="1">
            <a:spLocks noChangeArrowheads="1"/>
          </p:cNvSpPr>
          <p:nvPr/>
        </p:nvSpPr>
        <p:spPr bwMode="auto">
          <a:xfrm>
            <a:off x="215900" y="1484313"/>
            <a:ext cx="89646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Иногда применяется </a:t>
            </a:r>
            <a:r>
              <a:rPr lang="ru-RU" sz="3200" b="1" i="1" dirty="0"/>
              <a:t>линейный коэффициент вариации</a:t>
            </a:r>
            <a:r>
              <a:rPr lang="ru-RU" sz="3200" i="1" dirty="0"/>
              <a:t>,</a:t>
            </a:r>
            <a:r>
              <a:rPr lang="ru-RU" sz="3200" dirty="0"/>
              <a:t> который определяют как процентное отношение средней </a:t>
            </a:r>
            <a:r>
              <a:rPr lang="ru-RU" sz="3200" dirty="0" err="1"/>
              <a:t>квадратической</a:t>
            </a:r>
            <a:r>
              <a:rPr lang="ru-RU" sz="3200" dirty="0"/>
              <a:t> ошибки к среднему линейному отклонению</a:t>
            </a:r>
            <a:r>
              <a:rPr lang="ru-RU" sz="3200" dirty="0" smtClean="0"/>
              <a:t>:</a:t>
            </a:r>
          </a:p>
          <a:p>
            <a:endParaRPr lang="ru-RU" sz="3200" dirty="0"/>
          </a:p>
          <a:p>
            <a:r>
              <a:rPr lang="ru-RU" sz="3200" dirty="0" smtClean="0"/>
              <a:t>						</a:t>
            </a:r>
            <a:r>
              <a:rPr lang="ru-RU" sz="3200" i="1" dirty="0" smtClean="0"/>
              <a:t>(9)</a:t>
            </a:r>
            <a:endParaRPr lang="ru-RU" sz="3200" i="1" dirty="0"/>
          </a:p>
          <a:p>
            <a:endParaRPr lang="en-US" sz="3200" dirty="0"/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</a:p>
          <a:p>
            <a:endParaRPr lang="ru-RU" sz="3200" i="1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025775" y="4149725"/>
          <a:ext cx="2262188" cy="1079500"/>
        </p:xfrm>
        <a:graphic>
          <a:graphicData uri="http://schemas.openxmlformats.org/presentationml/2006/ole">
            <p:oleObj spid="_x0000_s15362" name="Формула" r:id="rId3" imgW="850680" imgH="406080" progId="Equation.3">
              <p:embed/>
            </p:oleObj>
          </a:graphicData>
        </a:graphic>
      </p:graphicFrame>
      <p:sp>
        <p:nvSpPr>
          <p:cNvPr id="1536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4D68E3-5C1D-43D3-A1E8-30DA6B35DA70}" type="slidenum">
              <a:rPr lang="es-ES" smtClean="0"/>
              <a:pPr/>
              <a:t>44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Коэффициент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9158" name="Rectangle 3"/>
          <p:cNvSpPr txBox="1">
            <a:spLocks noChangeArrowheads="1"/>
          </p:cNvSpPr>
          <p:nvPr/>
        </p:nvSpPr>
        <p:spPr bwMode="auto">
          <a:xfrm>
            <a:off x="215900" y="1484313"/>
            <a:ext cx="89646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Коэффициент вариации используют не только для сравнительной оценки меры колебаний единиц совокупности, но и как характеристику однородности совокупности. </a:t>
            </a:r>
            <a:endParaRPr lang="en-US" sz="3200" dirty="0"/>
          </a:p>
          <a:p>
            <a:endParaRPr lang="en-US" sz="3200" dirty="0"/>
          </a:p>
          <a:p>
            <a:r>
              <a:rPr lang="ru-RU" sz="3200" dirty="0"/>
              <a:t>Принято считать совокупность </a:t>
            </a:r>
            <a:r>
              <a:rPr lang="ru-RU" sz="3200" dirty="0" smtClean="0"/>
              <a:t>качественно </a:t>
            </a:r>
            <a:r>
              <a:rPr lang="ru-RU" sz="3200" dirty="0"/>
              <a:t>однородной, если коэффициент вариации не превышает </a:t>
            </a:r>
            <a:r>
              <a:rPr lang="en-US" sz="3200" dirty="0"/>
              <a:t>33</a:t>
            </a:r>
            <a:r>
              <a:rPr lang="en-US" sz="3200" dirty="0" smtClean="0"/>
              <a:t>%</a:t>
            </a:r>
            <a:r>
              <a:rPr lang="ru-RU" sz="3200" dirty="0" smtClean="0"/>
              <a:t>.</a:t>
            </a:r>
            <a:endParaRPr lang="en-US" sz="3200" dirty="0"/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</a:p>
          <a:p>
            <a:endParaRPr lang="ru-RU" sz="3200" i="1" dirty="0"/>
          </a:p>
        </p:txBody>
      </p:sp>
      <p:sp>
        <p:nvSpPr>
          <p:cNvPr id="4915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F50E18-4278-43AF-93C8-2AD012E07EDB}" type="slidenum">
              <a:rPr lang="es-ES" smtClean="0"/>
              <a:pPr/>
              <a:t>45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Коэффициент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2" name="Rectangle 3"/>
          <p:cNvSpPr txBox="1">
            <a:spLocks noChangeArrowheads="1"/>
          </p:cNvSpPr>
          <p:nvPr/>
        </p:nvSpPr>
        <p:spPr bwMode="auto">
          <a:xfrm>
            <a:off x="179387" y="1484784"/>
            <a:ext cx="89646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В нашем примере коэффициент вариации по производительности труда рабочих составляет:</a:t>
            </a:r>
            <a:endParaRPr lang="en-US" sz="3200" dirty="0"/>
          </a:p>
          <a:p>
            <a:endParaRPr lang="en-US" sz="3200" dirty="0"/>
          </a:p>
          <a:p>
            <a:pPr>
              <a:buFontTx/>
              <a:buChar char="-"/>
            </a:pPr>
            <a:r>
              <a:rPr lang="ru-RU" sz="3200" dirty="0"/>
              <a:t> в первой бригаде: </a:t>
            </a:r>
          </a:p>
          <a:p>
            <a:pPr>
              <a:buFontTx/>
              <a:buChar char="-"/>
            </a:pPr>
            <a:endParaRPr lang="ru-RU" sz="3200" dirty="0"/>
          </a:p>
          <a:p>
            <a:pPr>
              <a:buFontTx/>
              <a:buChar char="-"/>
            </a:pPr>
            <a:r>
              <a:rPr lang="ru-RU" sz="3200" dirty="0"/>
              <a:t> во второй бригаде: </a:t>
            </a:r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</a:p>
          <a:p>
            <a:endParaRPr lang="ru-RU" sz="3200" i="1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184650" y="3284538"/>
          <a:ext cx="4892675" cy="936625"/>
        </p:xfrm>
        <a:graphic>
          <a:graphicData uri="http://schemas.openxmlformats.org/presentationml/2006/ole">
            <p:oleObj spid="_x0000_s16386" name="Формула" r:id="rId3" imgW="2120760" imgH="40608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237038" y="4365625"/>
          <a:ext cx="4802187" cy="935038"/>
        </p:xfrm>
        <a:graphic>
          <a:graphicData uri="http://schemas.openxmlformats.org/presentationml/2006/ole">
            <p:oleObj spid="_x0000_s16387" name="Формула" r:id="rId4" imgW="2082600" imgH="406080" progId="Equation.3">
              <p:embed/>
            </p:oleObj>
          </a:graphicData>
        </a:graphic>
      </p:graphicFrame>
      <p:sp>
        <p:nvSpPr>
          <p:cNvPr id="16393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AFD43E-8F8D-4168-81D6-E1E67BE89580}" type="slidenum">
              <a:rPr lang="es-ES" smtClean="0"/>
              <a:pPr/>
              <a:t>46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Коэффициент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0182" name="Rectangle 3"/>
          <p:cNvSpPr txBox="1">
            <a:spLocks noChangeArrowheads="1"/>
          </p:cNvSpPr>
          <p:nvPr/>
        </p:nvSpPr>
        <p:spPr bwMode="auto">
          <a:xfrm>
            <a:off x="215900" y="1484313"/>
            <a:ext cx="89646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3000" dirty="0"/>
              <a:t>Средние показатели по производительности труда у обеих бригад одинаковы, но в первой бригаде вариации значительно выше, чем во второй</a:t>
            </a:r>
            <a:r>
              <a:rPr lang="ru-RU" sz="3000" dirty="0" smtClean="0"/>
              <a:t>.</a:t>
            </a:r>
            <a:endParaRPr lang="en-US" sz="3000" dirty="0" smtClean="0"/>
          </a:p>
          <a:p>
            <a:pPr>
              <a:spcAft>
                <a:spcPts val="1200"/>
              </a:spcAft>
            </a:pPr>
            <a:r>
              <a:rPr lang="ru-RU" sz="3000" dirty="0" smtClean="0"/>
              <a:t>Это </a:t>
            </a:r>
            <a:r>
              <a:rPr lang="ru-RU" sz="3000" dirty="0"/>
              <a:t>свидетельствует о том, что уровень квалификации рабочих в первой бригаде более </a:t>
            </a:r>
            <a:r>
              <a:rPr lang="ru-RU" sz="3000" dirty="0" smtClean="0"/>
              <a:t>разнообразный</a:t>
            </a:r>
            <a:r>
              <a:rPr lang="en-US" sz="3000" dirty="0" smtClean="0"/>
              <a:t> (V&gt;33%)</a:t>
            </a:r>
            <a:r>
              <a:rPr lang="ru-RU" sz="3000" dirty="0" smtClean="0"/>
              <a:t>.</a:t>
            </a:r>
            <a:endParaRPr lang="ru-RU" sz="3000" dirty="0"/>
          </a:p>
          <a:p>
            <a:pPr>
              <a:spcAft>
                <a:spcPts val="1200"/>
              </a:spcAft>
            </a:pPr>
            <a:r>
              <a:rPr lang="ru-RU" sz="3000" dirty="0" smtClean="0"/>
              <a:t>Вторая бригада </a:t>
            </a:r>
            <a:r>
              <a:rPr lang="ru-RU" sz="3000" dirty="0"/>
              <a:t>представляет собой качественно однородный состав </a:t>
            </a:r>
            <a:r>
              <a:rPr lang="ru-RU" sz="3000" dirty="0" smtClean="0"/>
              <a:t>рабочих (</a:t>
            </a:r>
            <a:r>
              <a:rPr lang="en-US" sz="3000" dirty="0" smtClean="0"/>
              <a:t>V&lt;33%)</a:t>
            </a:r>
            <a:r>
              <a:rPr lang="ru-RU" sz="3000" dirty="0" smtClean="0"/>
              <a:t>.</a:t>
            </a:r>
            <a:endParaRPr lang="ru-RU" sz="3000" dirty="0"/>
          </a:p>
          <a:p>
            <a:pPr>
              <a:buFontTx/>
              <a:buChar char="-"/>
            </a:pP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 </a:t>
            </a:r>
          </a:p>
          <a:p>
            <a:endParaRPr lang="ru-RU" sz="2800" i="1" dirty="0"/>
          </a:p>
        </p:txBody>
      </p:sp>
      <p:sp>
        <p:nvSpPr>
          <p:cNvPr id="5018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06738E-F384-45DB-BA18-5FBA09AF5D91}" type="slidenum">
              <a:rPr lang="es-ES" smtClean="0"/>
              <a:pPr/>
              <a:t>47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1206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формул</a:t>
            </a:r>
          </a:p>
        </p:txBody>
      </p:sp>
      <p:sp>
        <p:nvSpPr>
          <p:cNvPr id="5120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0E53CB-8C39-4ADA-B968-7D4FC18B5FF6}" type="slidenum">
              <a:rPr lang="es-ES" smtClean="0"/>
              <a:pPr/>
              <a:t>48</a:t>
            </a:fld>
            <a:endParaRPr lang="es-ES" smtClean="0"/>
          </a:p>
        </p:txBody>
      </p:sp>
      <p:pic>
        <p:nvPicPr>
          <p:cNvPr id="51208" name="Picture 9"/>
          <p:cNvPicPr>
            <a:picLocks noChangeAspect="1" noChangeArrowheads="1"/>
          </p:cNvPicPr>
          <p:nvPr/>
        </p:nvPicPr>
        <p:blipFill>
          <a:blip r:embed="rId2" cstate="print"/>
          <a:srcRect t="25087" r="55341" b="36391"/>
          <a:stretch>
            <a:fillRect/>
          </a:stretch>
        </p:blipFill>
        <p:spPr bwMode="auto">
          <a:xfrm>
            <a:off x="0" y="1412875"/>
            <a:ext cx="91440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2230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формул</a:t>
            </a:r>
          </a:p>
          <a:p>
            <a:endParaRPr lang="ru-RU"/>
          </a:p>
        </p:txBody>
      </p:sp>
      <p:sp>
        <p:nvSpPr>
          <p:cNvPr id="5223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EC5214-ED6F-451C-A057-E02C8EA84F28}" type="slidenum">
              <a:rPr lang="es-ES" smtClean="0"/>
              <a:pPr/>
              <a:t>49</a:t>
            </a:fld>
            <a:endParaRPr lang="es-ES" smtClean="0"/>
          </a:p>
        </p:txBody>
      </p:sp>
      <p:pic>
        <p:nvPicPr>
          <p:cNvPr id="52232" name="Picture 3"/>
          <p:cNvPicPr>
            <a:picLocks noChangeAspect="1" noChangeArrowheads="1"/>
          </p:cNvPicPr>
          <p:nvPr/>
        </p:nvPicPr>
        <p:blipFill>
          <a:blip r:embed="rId2" cstate="print"/>
          <a:srcRect t="25391" r="55168" b="34250"/>
          <a:stretch>
            <a:fillRect/>
          </a:stretch>
        </p:blipFill>
        <p:spPr bwMode="auto">
          <a:xfrm>
            <a:off x="0" y="1484313"/>
            <a:ext cx="91440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Показатели размера вариации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4B7E27-2DA2-413C-871E-576302B152AA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95513" y="1484313"/>
            <a:ext cx="5113337" cy="649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Показатели размера вариации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2349500"/>
            <a:ext cx="2736850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</a:rPr>
              <a:t>Размах вариации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550" y="3644900"/>
            <a:ext cx="2736850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</a:rPr>
              <a:t>Среднее линейное отклонение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4163" y="3716338"/>
            <a:ext cx="2736850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</a:rPr>
              <a:t>Среднее </a:t>
            </a:r>
            <a:r>
              <a:rPr lang="ru-RU" sz="2200" dirty="0" err="1">
                <a:solidFill>
                  <a:schemeClr val="tx1"/>
                </a:solidFill>
              </a:rPr>
              <a:t>квадратическое</a:t>
            </a:r>
            <a:r>
              <a:rPr lang="ru-RU" sz="2200" dirty="0">
                <a:solidFill>
                  <a:schemeClr val="tx1"/>
                </a:solidFill>
              </a:rPr>
              <a:t> отклонение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6325" y="2349500"/>
            <a:ext cx="2736850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</a:rPr>
              <a:t>Средний квадрат отклонения (дисперсия)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2138" y="5013325"/>
            <a:ext cx="2735262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Коэффициент вариации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87675" y="2205038"/>
            <a:ext cx="1439863" cy="5032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132138" y="2205038"/>
            <a:ext cx="1295400" cy="143986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7538" y="2205038"/>
            <a:ext cx="1584325" cy="431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27538" y="2205038"/>
            <a:ext cx="1439862" cy="15113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0"/>
          </p:cNvCxnSpPr>
          <p:nvPr/>
        </p:nvCxnSpPr>
        <p:spPr>
          <a:xfrm>
            <a:off x="4427538" y="2205038"/>
            <a:ext cx="73025" cy="28082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3254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формул</a:t>
            </a:r>
          </a:p>
        </p:txBody>
      </p:sp>
      <p:sp>
        <p:nvSpPr>
          <p:cNvPr id="53255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CB0A72-CEC1-48B4-973A-173BC335AF50}" type="slidenum">
              <a:rPr lang="es-ES" smtClean="0"/>
              <a:pPr/>
              <a:t>50</a:t>
            </a:fld>
            <a:endParaRPr lang="es-ES" smtClean="0"/>
          </a:p>
        </p:txBody>
      </p:sp>
      <p:pic>
        <p:nvPicPr>
          <p:cNvPr id="53256" name="Picture 2"/>
          <p:cNvPicPr>
            <a:picLocks noChangeAspect="1" noChangeArrowheads="1"/>
          </p:cNvPicPr>
          <p:nvPr/>
        </p:nvPicPr>
        <p:blipFill>
          <a:blip r:embed="rId2" cstate="print"/>
          <a:srcRect t="25220" r="54602" b="31155"/>
          <a:stretch>
            <a:fillRect/>
          </a:stretch>
        </p:blipFill>
        <p:spPr bwMode="auto">
          <a:xfrm>
            <a:off x="0" y="141287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42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4278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формул</a:t>
            </a:r>
          </a:p>
          <a:p>
            <a:endParaRPr lang="ru-RU"/>
          </a:p>
        </p:txBody>
      </p:sp>
      <p:sp>
        <p:nvSpPr>
          <p:cNvPr id="5427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0E75B-CB86-4776-AD56-8CDCAE185B77}" type="slidenum">
              <a:rPr lang="es-ES" smtClean="0"/>
              <a:pPr/>
              <a:t>51</a:t>
            </a:fld>
            <a:endParaRPr lang="es-ES" smtClean="0"/>
          </a:p>
        </p:txBody>
      </p:sp>
      <p:pic>
        <p:nvPicPr>
          <p:cNvPr id="54280" name="Picture 2"/>
          <p:cNvPicPr>
            <a:picLocks noChangeAspect="1" noChangeArrowheads="1"/>
          </p:cNvPicPr>
          <p:nvPr/>
        </p:nvPicPr>
        <p:blipFill>
          <a:blip r:embed="rId2" cstate="print"/>
          <a:srcRect t="25220" r="55341" b="29500"/>
          <a:stretch>
            <a:fillRect/>
          </a:stretch>
        </p:blipFill>
        <p:spPr bwMode="auto">
          <a:xfrm>
            <a:off x="0" y="1484313"/>
            <a:ext cx="91440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5302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формул</a:t>
            </a:r>
          </a:p>
        </p:txBody>
      </p:sp>
      <p:sp>
        <p:nvSpPr>
          <p:cNvPr id="5530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E265E-EAA7-4E1C-A1DD-D617405BC383}" type="slidenum">
              <a:rPr lang="es-ES" smtClean="0"/>
              <a:pPr/>
              <a:t>52</a:t>
            </a:fld>
            <a:endParaRPr lang="es-ES" smtClean="0"/>
          </a:p>
        </p:txBody>
      </p:sp>
      <p:pic>
        <p:nvPicPr>
          <p:cNvPr id="55304" name="Picture 3"/>
          <p:cNvPicPr>
            <a:picLocks noChangeAspect="1" noChangeArrowheads="1"/>
          </p:cNvPicPr>
          <p:nvPr/>
        </p:nvPicPr>
        <p:blipFill>
          <a:blip r:embed="rId2" cstate="print"/>
          <a:srcRect t="25391" r="55168" b="26375"/>
          <a:stretch>
            <a:fillRect/>
          </a:stretch>
        </p:blipFill>
        <p:spPr bwMode="auto">
          <a:xfrm>
            <a:off x="0" y="141287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6326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формул</a:t>
            </a:r>
          </a:p>
          <a:p>
            <a:endParaRPr lang="ru-RU"/>
          </a:p>
        </p:txBody>
      </p:sp>
      <p:sp>
        <p:nvSpPr>
          <p:cNvPr id="5632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0A45D1-A055-4600-B1DB-CB0809C1E669}" type="slidenum">
              <a:rPr lang="es-ES" smtClean="0"/>
              <a:pPr/>
              <a:t>53</a:t>
            </a:fld>
            <a:endParaRPr lang="es-ES" smtClean="0"/>
          </a:p>
        </p:txBody>
      </p:sp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2" cstate="print"/>
          <a:srcRect t="25220" r="54602" b="23595"/>
          <a:stretch>
            <a:fillRect/>
          </a:stretch>
        </p:blipFill>
        <p:spPr bwMode="auto">
          <a:xfrm>
            <a:off x="0" y="141287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7350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формул</a:t>
            </a:r>
          </a:p>
          <a:p>
            <a:endParaRPr lang="ru-RU"/>
          </a:p>
        </p:txBody>
      </p:sp>
      <p:sp>
        <p:nvSpPr>
          <p:cNvPr id="5735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B75E92-7510-4842-B275-1CDF41D4E8F8}" type="slidenum">
              <a:rPr lang="es-ES" smtClean="0"/>
              <a:pPr/>
              <a:t>54</a:t>
            </a:fld>
            <a:endParaRPr lang="es-ES" smtClean="0"/>
          </a:p>
        </p:txBody>
      </p:sp>
      <p:pic>
        <p:nvPicPr>
          <p:cNvPr id="57352" name="Picture 2"/>
          <p:cNvPicPr>
            <a:picLocks noChangeAspect="1" noChangeArrowheads="1"/>
          </p:cNvPicPr>
          <p:nvPr/>
        </p:nvPicPr>
        <p:blipFill>
          <a:blip r:embed="rId2" cstate="print"/>
          <a:srcRect t="25220" r="44266" b="21625"/>
          <a:stretch>
            <a:fillRect/>
          </a:stretch>
        </p:blipFill>
        <p:spPr bwMode="auto">
          <a:xfrm>
            <a:off x="0" y="141287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8374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формул</a:t>
            </a:r>
          </a:p>
          <a:p>
            <a:endParaRPr lang="ru-RU"/>
          </a:p>
        </p:txBody>
      </p:sp>
      <p:sp>
        <p:nvSpPr>
          <p:cNvPr id="58375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F2B42-EE63-4F45-936F-8BAF1468745D}" type="slidenum">
              <a:rPr lang="es-ES" smtClean="0"/>
              <a:pPr/>
              <a:t>55</a:t>
            </a:fld>
            <a:endParaRPr lang="es-ES" smtClean="0"/>
          </a:p>
        </p:txBody>
      </p:sp>
      <p:pic>
        <p:nvPicPr>
          <p:cNvPr id="58376" name="Picture 2"/>
          <p:cNvPicPr>
            <a:picLocks noChangeAspect="1" noChangeArrowheads="1"/>
          </p:cNvPicPr>
          <p:nvPr/>
        </p:nvPicPr>
        <p:blipFill>
          <a:blip r:embed="rId2" cstate="print"/>
          <a:srcRect t="25220" r="43527" b="18674"/>
          <a:stretch>
            <a:fillRect/>
          </a:stretch>
        </p:blipFill>
        <p:spPr bwMode="auto">
          <a:xfrm>
            <a:off x="0" y="1484313"/>
            <a:ext cx="91440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93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9398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формул</a:t>
            </a:r>
          </a:p>
          <a:p>
            <a:endParaRPr lang="ru-RU"/>
          </a:p>
        </p:txBody>
      </p:sp>
      <p:sp>
        <p:nvSpPr>
          <p:cNvPr id="5939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6A7FC9-EFFC-4FD7-B588-DD180D779979}" type="slidenum">
              <a:rPr lang="es-ES" smtClean="0"/>
              <a:pPr/>
              <a:t>56</a:t>
            </a:fld>
            <a:endParaRPr lang="es-ES" smtClean="0"/>
          </a:p>
        </p:txBody>
      </p:sp>
      <p:pic>
        <p:nvPicPr>
          <p:cNvPr id="59400" name="Picture 2"/>
          <p:cNvPicPr>
            <a:picLocks noChangeAspect="1" noChangeArrowheads="1"/>
          </p:cNvPicPr>
          <p:nvPr/>
        </p:nvPicPr>
        <p:blipFill>
          <a:blip r:embed="rId2" cstate="print"/>
          <a:srcRect t="25220" r="43527" b="15720"/>
          <a:stretch>
            <a:fillRect/>
          </a:stretch>
        </p:blipFill>
        <p:spPr bwMode="auto">
          <a:xfrm>
            <a:off x="0" y="141287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04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0422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формул</a:t>
            </a:r>
          </a:p>
        </p:txBody>
      </p:sp>
      <p:sp>
        <p:nvSpPr>
          <p:cNvPr id="6042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ECBA45-4F0D-4709-B1F2-E7069B72B6A8}" type="slidenum">
              <a:rPr lang="es-ES" smtClean="0"/>
              <a:pPr/>
              <a:t>57</a:t>
            </a:fld>
            <a:endParaRPr lang="es-ES" smtClean="0"/>
          </a:p>
        </p:txBody>
      </p:sp>
      <p:pic>
        <p:nvPicPr>
          <p:cNvPr id="60424" name="Picture 2"/>
          <p:cNvPicPr>
            <a:picLocks noChangeAspect="1" noChangeArrowheads="1"/>
          </p:cNvPicPr>
          <p:nvPr/>
        </p:nvPicPr>
        <p:blipFill>
          <a:blip r:embed="rId2" cstate="print"/>
          <a:srcRect t="25851" r="44637" b="13266"/>
          <a:stretch>
            <a:fillRect/>
          </a:stretch>
        </p:blipFill>
        <p:spPr bwMode="auto">
          <a:xfrm>
            <a:off x="0" y="141287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ru-RU" sz="4300" smtClean="0">
                <a:solidFill>
                  <a:schemeClr val="bg1"/>
                </a:solidFill>
              </a:rPr>
              <a:t>Расчет показателей размера вариации в </a:t>
            </a:r>
            <a:r>
              <a:rPr lang="en-US" sz="4300" smtClean="0">
                <a:solidFill>
                  <a:schemeClr val="bg1"/>
                </a:solidFill>
              </a:rPr>
              <a:t>MS EXCEL</a:t>
            </a:r>
            <a:endParaRPr lang="ru-RU" sz="430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1446" name="Прямоугольник 7"/>
          <p:cNvSpPr>
            <a:spLocks noChangeArrowheads="1"/>
          </p:cNvSpPr>
          <p:nvPr/>
        </p:nvSpPr>
        <p:spPr bwMode="auto">
          <a:xfrm>
            <a:off x="1476375" y="6211888"/>
            <a:ext cx="5903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Вид рабочего листа в режиме отображения значений</a:t>
            </a:r>
          </a:p>
        </p:txBody>
      </p:sp>
      <p:sp>
        <p:nvSpPr>
          <p:cNvPr id="6144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41386E-CF9C-4431-96C3-D8D55269007E}" type="slidenum">
              <a:rPr lang="es-ES" smtClean="0"/>
              <a:pPr/>
              <a:t>58</a:t>
            </a:fld>
            <a:endParaRPr lang="es-ES" smtClean="0"/>
          </a:p>
        </p:txBody>
      </p:sp>
      <p:pic>
        <p:nvPicPr>
          <p:cNvPr id="61448" name="Picture 3"/>
          <p:cNvPicPr>
            <a:picLocks noChangeAspect="1" noChangeArrowheads="1"/>
          </p:cNvPicPr>
          <p:nvPr/>
        </p:nvPicPr>
        <p:blipFill>
          <a:blip r:embed="rId2" cstate="print"/>
          <a:srcRect t="25220" r="55341" b="14735"/>
          <a:stretch>
            <a:fillRect/>
          </a:stretch>
        </p:blipFill>
        <p:spPr bwMode="auto">
          <a:xfrm>
            <a:off x="0" y="141287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Рассматривая две статистические совокупности, построенные по одному и тому же признаку, у которых средние величины одинаковы, по степени вариации они могут значительно отличаться друг от друга.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Показатели размера вариации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4B2689-8938-4526-97C3-4C1D32B6BD23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7338"/>
            <a:ext cx="8373368" cy="1871661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Например, в тире три стрелка имели по 25 патронов. </a:t>
            </a:r>
            <a:r>
              <a:rPr lang="ru-RU" dirty="0" smtClean="0"/>
              <a:t>Каждый из них выбивал разное количество очков (таблица 1</a:t>
            </a:r>
            <a:r>
              <a:rPr lang="ru-RU" dirty="0" smtClean="0"/>
              <a:t>).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Таблица 1 Результаты выстрелов трех стрелков</a:t>
            </a:r>
            <a:endParaRPr lang="ru-RU" sz="2000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Показатели размера вариации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429000"/>
          <a:ext cx="8713788" cy="2735263"/>
        </p:xfrm>
        <a:graphic>
          <a:graphicData uri="http://schemas.openxmlformats.org/drawingml/2006/table">
            <a:tbl>
              <a:tblPr/>
              <a:tblGrid>
                <a:gridCol w="1044575"/>
                <a:gridCol w="388938"/>
                <a:gridCol w="395287"/>
                <a:gridCol w="395288"/>
                <a:gridCol w="388937"/>
                <a:gridCol w="387350"/>
                <a:gridCol w="422275"/>
                <a:gridCol w="501650"/>
                <a:gridCol w="508000"/>
                <a:gridCol w="508000"/>
                <a:gridCol w="508000"/>
                <a:gridCol w="508000"/>
                <a:gridCol w="501650"/>
                <a:gridCol w="500063"/>
                <a:gridCol w="501650"/>
                <a:gridCol w="501650"/>
                <a:gridCol w="752475"/>
              </a:tblGrid>
              <a:tr h="481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50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Стрелки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50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очков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50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50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50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50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7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CB6523-4B41-4A6A-BA9D-4C3A96C4B094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608512"/>
          </a:xfrm>
        </p:spPr>
        <p:txBody>
          <a:bodyPr/>
          <a:lstStyle/>
          <a:p>
            <a:pPr marL="6350" indent="358775" eaLnBrk="1" hangingPunct="1">
              <a:buFontTx/>
              <a:buNone/>
              <a:defRPr/>
            </a:pPr>
            <a:r>
              <a:rPr lang="ru-RU" b="1" i="1" dirty="0" smtClean="0"/>
              <a:t>Размах вариации </a:t>
            </a:r>
            <a:r>
              <a:rPr lang="en-US" dirty="0" smtClean="0"/>
              <a:t>(R)</a:t>
            </a:r>
            <a:r>
              <a:rPr lang="ru-RU" dirty="0" smtClean="0"/>
              <a:t> </a:t>
            </a:r>
            <a:r>
              <a:rPr lang="ru-RU" dirty="0" smtClean="0"/>
              <a:t>представляет собой разность между наибольшим и наименьшим значениями варьирующего признака</a:t>
            </a:r>
            <a:r>
              <a:rPr lang="ru-RU" dirty="0" smtClean="0"/>
              <a:t>:</a:t>
            </a:r>
          </a:p>
          <a:p>
            <a:pPr marL="6350" indent="358775" algn="ctr"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i="1" dirty="0" smtClean="0"/>
              <a:t>R =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max</a:t>
            </a:r>
            <a:r>
              <a:rPr lang="en-US" i="1" dirty="0" smtClean="0"/>
              <a:t> –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min</a:t>
            </a:r>
            <a:r>
              <a:rPr lang="en-US" i="1" baseline="-25000" dirty="0" smtClean="0"/>
              <a:t> </a:t>
            </a:r>
            <a:r>
              <a:rPr lang="en-US" i="1" dirty="0" smtClean="0"/>
              <a:t>,</a:t>
            </a:r>
            <a:r>
              <a:rPr lang="ru-RU" i="1" dirty="0" smtClean="0"/>
              <a:t> (1</a:t>
            </a:r>
            <a:r>
              <a:rPr lang="ru-RU" i="1" dirty="0" smtClean="0"/>
              <a:t>)</a:t>
            </a:r>
          </a:p>
          <a:p>
            <a:pPr eaLnBrk="1" hangingPunct="1">
              <a:spcBef>
                <a:spcPts val="1800"/>
              </a:spcBef>
              <a:buFontTx/>
              <a:buNone/>
              <a:defRPr/>
            </a:pPr>
            <a:r>
              <a:rPr lang="ru-RU" sz="2800" dirty="0" smtClean="0"/>
              <a:t>где </a:t>
            </a:r>
            <a:r>
              <a:rPr lang="en-US" sz="2800" dirty="0" smtClean="0"/>
              <a:t>R – </a:t>
            </a:r>
            <a:r>
              <a:rPr lang="ru-RU" sz="2800" dirty="0" smtClean="0"/>
              <a:t>размах вариации;</a:t>
            </a:r>
          </a:p>
          <a:p>
            <a:pPr eaLnBrk="1" hangingPunct="1">
              <a:buFontTx/>
              <a:buNone/>
              <a:defRPr/>
            </a:pP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max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–</a:t>
            </a:r>
            <a:r>
              <a:rPr lang="ru-RU" sz="2800" dirty="0" smtClean="0"/>
              <a:t> наибольшее значение признака;</a:t>
            </a:r>
          </a:p>
          <a:p>
            <a:pPr eaLnBrk="1" hangingPunct="1">
              <a:buFontTx/>
              <a:buNone/>
              <a:defRPr/>
            </a:pP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min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– </a:t>
            </a:r>
            <a:r>
              <a:rPr lang="ru-RU" sz="2800" dirty="0" smtClean="0"/>
              <a:t>наименьшее значение признака.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Размах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B81124-A16E-4931-8B62-974C32629A77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024187"/>
          </a:xfrm>
        </p:spPr>
        <p:txBody>
          <a:bodyPr/>
          <a:lstStyle/>
          <a:p>
            <a:pPr marL="6350" indent="358775" eaLnBrk="1" hangingPunct="1">
              <a:buFontTx/>
              <a:buNone/>
              <a:defRPr/>
            </a:pPr>
            <a:r>
              <a:rPr lang="ru-RU" dirty="0" smtClean="0"/>
              <a:t>Рассмотрим пример расчета размаха вариации на основании данных о производительности труда рабочих в двух бригадах (таблица 2).</a:t>
            </a:r>
          </a:p>
          <a:p>
            <a:pPr marL="6350" indent="358775" eaLnBrk="1" hangingPunct="1">
              <a:buFontTx/>
              <a:buNone/>
              <a:defRPr/>
            </a:pPr>
            <a:r>
              <a:rPr lang="ru-RU" dirty="0" smtClean="0"/>
              <a:t>Каждая бригада состоит из пяти человек.</a:t>
            </a:r>
          </a:p>
          <a:p>
            <a:pPr marL="6350" indent="358775" eaLnBrk="1" hangingPunct="1">
              <a:buFontTx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Размах вариации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813" y="6597650"/>
            <a:ext cx="611187" cy="260350"/>
          </a:xfrm>
          <a:prstGeom prst="actionButtonForwardNex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B2B738-88BA-4F2D-808D-2760E1925372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5691</TotalTime>
  <Words>1952</Words>
  <Application>Microsoft Office PowerPoint</Application>
  <PresentationFormat>Экран (4:3)</PresentationFormat>
  <Paragraphs>721</Paragraphs>
  <Slides>58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Times New Roman</vt:lpstr>
      <vt:lpstr>Arial Unicode MS</vt:lpstr>
      <vt:lpstr>Diseño predeterminado</vt:lpstr>
      <vt:lpstr>Microsoft Equation 3.0</vt:lpstr>
      <vt:lpstr>Слайд 1</vt:lpstr>
      <vt:lpstr>Список литературы</vt:lpstr>
      <vt:lpstr>Показатели вариации</vt:lpstr>
      <vt:lpstr>Показатели размера вариации</vt:lpstr>
      <vt:lpstr>Показатели размера вариации</vt:lpstr>
      <vt:lpstr>Показатели размера вариации</vt:lpstr>
      <vt:lpstr>Показатели размера вариации</vt:lpstr>
      <vt:lpstr>Размах вариации</vt:lpstr>
      <vt:lpstr>Размах вариации</vt:lpstr>
      <vt:lpstr>Размах вариации</vt:lpstr>
      <vt:lpstr>Размах вариации</vt:lpstr>
      <vt:lpstr>Размах вариации</vt:lpstr>
      <vt:lpstr>Размах вариации</vt:lpstr>
      <vt:lpstr>Размах вариации</vt:lpstr>
      <vt:lpstr>Размах вариации</vt:lpstr>
      <vt:lpstr>Размах вариации</vt:lpstr>
      <vt:lpstr>Размах вариации</vt:lpstr>
      <vt:lpstr>Среднее линейное отклонение</vt:lpstr>
      <vt:lpstr>Среднее линейное отклонение</vt:lpstr>
      <vt:lpstr>Среднее линейное отклонение</vt:lpstr>
      <vt:lpstr>Среднее линейное отклонение</vt:lpstr>
      <vt:lpstr>Среднее линейное отклонение</vt:lpstr>
      <vt:lpstr>Среднее линейное отклонение</vt:lpstr>
      <vt:lpstr>Среднее линейное отклонение</vt:lpstr>
      <vt:lpstr>Среднее линейное отклонение</vt:lpstr>
      <vt:lpstr>Среднее линейное отклонение</vt:lpstr>
      <vt:lpstr>Среднее линейное отклонение</vt:lpstr>
      <vt:lpstr>Средний квадрат отклонения (дисперсия)</vt:lpstr>
      <vt:lpstr>Средний квадрат отклонения (дисперсия)</vt:lpstr>
      <vt:lpstr>Средний квадрат отклонения (дисперсия)</vt:lpstr>
      <vt:lpstr>Средний квадрат отклонения (дисперсия)</vt:lpstr>
      <vt:lpstr>Средний квадрат отклонения (дисперсия)</vt:lpstr>
      <vt:lpstr>Средний квадрат отклонения (дисперсия)</vt:lpstr>
      <vt:lpstr>Средний квадрат отклонения (дисперсия)</vt:lpstr>
      <vt:lpstr>Среднее квадратическое отклонение</vt:lpstr>
      <vt:lpstr>Среднее квадратическое отклонение</vt:lpstr>
      <vt:lpstr>Среднее квадратическое отклонение</vt:lpstr>
      <vt:lpstr>Среднее квадратическое отклонение</vt:lpstr>
      <vt:lpstr>Среднее квадратическое отклонение</vt:lpstr>
      <vt:lpstr>Среднее квадратическое отклонение</vt:lpstr>
      <vt:lpstr>Коэффициент вариации</vt:lpstr>
      <vt:lpstr>Коэффициент вариации</vt:lpstr>
      <vt:lpstr>Коэффициент вариации</vt:lpstr>
      <vt:lpstr>Коэффициент вариации</vt:lpstr>
      <vt:lpstr>Коэффициент вариации</vt:lpstr>
      <vt:lpstr>Коэффициент вариации</vt:lpstr>
      <vt:lpstr>Коэффициент вариации</vt:lpstr>
      <vt:lpstr>Расчет показателей размера вариации в MS EXCEL</vt:lpstr>
      <vt:lpstr>Расчет показателей размера вариации в MS EXCEL</vt:lpstr>
      <vt:lpstr>Расчет показателей размера вариации в MS EXCEL</vt:lpstr>
      <vt:lpstr>Расчет показателей размера вариации в MS EXCEL</vt:lpstr>
      <vt:lpstr>Расчет показателей размера вариации в MS EXCEL</vt:lpstr>
      <vt:lpstr>Расчет показателей размера вариации в MS EXCEL</vt:lpstr>
      <vt:lpstr>Расчет показателей размера вариации в MS EXCEL</vt:lpstr>
      <vt:lpstr>Расчет показателей размера вариации в MS EXCEL</vt:lpstr>
      <vt:lpstr>Расчет показателей размера вариации в MS EXCEL</vt:lpstr>
      <vt:lpstr>Расчет показателей размера вариации в MS EXCEL</vt:lpstr>
      <vt:lpstr>Расчет показателей размера вариации в MS EXCEL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Роберт</cp:lastModifiedBy>
  <cp:revision>816</cp:revision>
  <dcterms:created xsi:type="dcterms:W3CDTF">2010-05-23T14:28:12Z</dcterms:created>
  <dcterms:modified xsi:type="dcterms:W3CDTF">2016-04-06T08:40:42Z</dcterms:modified>
</cp:coreProperties>
</file>