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58" r:id="rId4"/>
    <p:sldId id="259" r:id="rId5"/>
    <p:sldId id="260" r:id="rId6"/>
    <p:sldId id="263" r:id="rId7"/>
    <p:sldId id="266" r:id="rId8"/>
    <p:sldId id="268" r:id="rId9"/>
    <p:sldId id="270" r:id="rId10"/>
    <p:sldId id="281" r:id="rId11"/>
    <p:sldId id="283" r:id="rId12"/>
    <p:sldId id="284" r:id="rId13"/>
    <p:sldId id="299" r:id="rId14"/>
    <p:sldId id="288" r:id="rId15"/>
    <p:sldId id="290" r:id="rId16"/>
    <p:sldId id="293" r:id="rId17"/>
    <p:sldId id="301" r:id="rId18"/>
    <p:sldId id="291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06" autoAdjust="0"/>
    <p:restoredTop sz="94660"/>
  </p:normalViewPr>
  <p:slideViewPr>
    <p:cSldViewPr>
      <p:cViewPr varScale="1">
        <p:scale>
          <a:sx n="51" d="100"/>
          <a:sy n="51" d="100"/>
        </p:scale>
        <p:origin x="-113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8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97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57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46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29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48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3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8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3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04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83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5EB8-C7AE-491E-80C1-FCB1FCFB74F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7F61-83C3-445E-A16D-8C3BCEEB5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2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Актуальность проекта (проблема)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Человек всецело зависит от природных ресурсов, погодных условий, от стихий.</a:t>
            </a:r>
          </a:p>
          <a:p>
            <a:r>
              <a:rPr lang="ru-RU" dirty="0" smtClean="0"/>
              <a:t>Истоки экологической культуры берут своё начало в многовековом опыте народа – в традициях в бережном отношении к природе, природным богатствам родной земли.</a:t>
            </a:r>
          </a:p>
          <a:p>
            <a:r>
              <a:rPr lang="ru-RU" dirty="0" smtClean="0"/>
              <a:t>Долг живущих на земле людей – сохранить всю эту красоту и богатство природы для </a:t>
            </a:r>
            <a:r>
              <a:rPr lang="ru-RU" dirty="0" err="1" smtClean="0"/>
              <a:t>будующих</a:t>
            </a:r>
            <a:r>
              <a:rPr lang="ru-RU" dirty="0" smtClean="0"/>
              <a:t> поколений.</a:t>
            </a:r>
          </a:p>
          <a:p>
            <a:r>
              <a:rPr lang="ru-RU" dirty="0" smtClean="0"/>
              <a:t>Дошкольное детство - начальный этап становления человеческой личности. Дети – будущие жители нашей планеты, творцы и продолжатели жизни на земле, им необходимы экологические знания. Экологические знания – это сведения о взаимосвязи конкретных растений и животных со средой обитания, об их приспособленности к ней.</a:t>
            </a:r>
          </a:p>
          <a:p>
            <a:r>
              <a:rPr lang="ru-RU" dirty="0" smtClean="0"/>
              <a:t>И чем раньше начнётся процесс экологического воспитания, тем больше уверенности в том, что наша природа – наше богатство будет в сохранности.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500042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	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Педагогический проект старшей группы «Василёк» на тему: «Формирование экологической культуры дошкольников»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МДОУ «Детский сад комбинированного вида №246» Заводского района г. Саратова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экология\IMG_20171102_110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56" y="3861048"/>
            <a:ext cx="3231024" cy="30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 экология\IMG_20171102_111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391" y="692696"/>
            <a:ext cx="31272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о экология\IMG_20171102_111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302" y="3930651"/>
            <a:ext cx="355932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фото экология\IMG_20171102_1115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6807"/>
            <a:ext cx="3809211" cy="32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фото экология\IMG_20171102_1117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196995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3" y="188640"/>
            <a:ext cx="4291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Наблюдение за </a:t>
            </a:r>
            <a:r>
              <a:rPr lang="ru-RU" sz="2400" b="1" dirty="0" smtClean="0">
                <a:solidFill>
                  <a:srgbClr val="002060"/>
                </a:solidFill>
              </a:rPr>
              <a:t>деревьями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9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экология\IMG_20171107_16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9686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о экология\IMG_20171107_161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109" y="859686"/>
            <a:ext cx="40679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фото экология\IMG_20171107_162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фото экология\IMG_20171107_162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208131" cy="2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5" y="332656"/>
            <a:ext cx="737839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Рассматривание иллюстраций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овощей и фруктов. </a:t>
            </a:r>
            <a:endParaRPr lang="ru-RU" sz="2400" b="1" dirty="0">
              <a:solidFill>
                <a:srgbClr val="002060"/>
              </a:solidFill>
              <a:ea typeface="MS Mincho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64284"/>
            <a:ext cx="806489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Рассматривание иллюстраций птиц </a:t>
            </a:r>
            <a:endParaRPr lang="ru-RU" sz="2400" b="1" dirty="0">
              <a:solidFill>
                <a:srgbClr val="002060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2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42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 экология\IMG_20171107_163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2565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о экология\IMG_20171110_090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524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79784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852936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Вспомнить названия комнатных растений. Сравнить внешний вид  бегонии и драцены – закреплять умение составлять описательный рассказ.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56490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                                                         			              </a:t>
            </a:r>
            <a:r>
              <a:rPr lang="ru-RU" b="1" dirty="0" smtClean="0">
                <a:solidFill>
                  <a:srgbClr val="002060"/>
                </a:solidFill>
              </a:rPr>
              <a:t>НОД   Речевое </a:t>
            </a:r>
            <a:r>
              <a:rPr lang="ru-RU" b="1" dirty="0">
                <a:solidFill>
                  <a:srgbClr val="002060"/>
                </a:solidFill>
              </a:rPr>
              <a:t>развитие </a:t>
            </a: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Развитие речи) Тема: Составление рассказа по картине «Ежи»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/>
              <a:t>                                                                                                  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0648"/>
            <a:ext cx="604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           Работа с календарём природы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9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828092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5ECCF3"/>
              </a:buClr>
              <a:buSzPct val="85000"/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Занятия построены в форме бесед на темы природы. Эти беседы помогут детям  правильно строить свои отношения с природой, по новому взглянуть на знакомые явления, добиться больших успехов в освоении знаний о природе.</a:t>
            </a:r>
          </a:p>
          <a:p>
            <a:pPr marL="274320" lvl="0" indent="-274320">
              <a:spcBef>
                <a:spcPct val="20000"/>
              </a:spcBef>
              <a:buClr>
                <a:srgbClr val="5ECCF3"/>
              </a:buClr>
              <a:buSzPct val="85000"/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Эмоционально откликнуться на красоту природы помогают художественные произведения писателей классиков, поэзия, иллюстрации и картины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художников, русские народные сказки, фольклор.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481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 экология\IMG_20171110_094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фото экология\IMG_20171110_094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044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фото экология\IMG_20171110_095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7680"/>
            <a:ext cx="3960440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фото экология\IMG_20171109_1626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546" y="3977680"/>
            <a:ext cx="443993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166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</a:rPr>
              <a:t>НОД </a:t>
            </a:r>
            <a:r>
              <a:rPr lang="ru-RU" sz="2400" b="1" dirty="0">
                <a:solidFill>
                  <a:srgbClr val="002060"/>
                </a:solidFill>
              </a:rPr>
              <a:t>Художественно-эстетическое развитие </a:t>
            </a:r>
            <a:r>
              <a:rPr lang="ru-RU" sz="2400" b="1" dirty="0" smtClean="0">
                <a:solidFill>
                  <a:srgbClr val="002060"/>
                </a:solidFill>
              </a:rPr>
              <a:t>(Рисование)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фото экология\IMG_20171110_08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5365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фото экология\IMG_20171110_082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1764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фото экология\IMG_20171110_0825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005064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84666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Лото </a:t>
            </a: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Времена года»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44335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              Лото «Прогулка по лесу»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42900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Лото </a:t>
            </a:r>
            <a:r>
              <a:rPr lang="ru-RU" sz="2400" b="1" dirty="0" smtClean="0">
                <a:solidFill>
                  <a:srgbClr val="002060"/>
                </a:solidFill>
              </a:rPr>
              <a:t>«Угадай животное»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8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2474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5ECCF3"/>
              </a:buClr>
              <a:buSzPct val="85000"/>
              <a:buFont typeface="Arial" charset="0"/>
              <a:buChar char="•"/>
            </a:pP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У детей 5-6 лет ещё преобладают сказочно – игрушечные представления о животных, 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природе. 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е 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уводя дошкольников от сказки и не снижая её благотворного влияния на личность ребёнка, сопоставляя её образы с реальными объектами природы, воспитатель помогает детям обрести реалистические представления об окружающем мире.</a:t>
            </a:r>
          </a:p>
        </p:txBody>
      </p:sp>
    </p:spTree>
    <p:extLst>
      <p:ext uri="{BB962C8B-B14F-4D97-AF65-F5344CB8AC3E}">
        <p14:creationId xmlns:p14="http://schemas.microsoft.com/office/powerpoint/2010/main" xmlns="" val="13564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2474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Особое внимание педагог должен обращать на использование игры в разных формах </a:t>
            </a:r>
            <a:r>
              <a:rPr lang="ru-RU" sz="2800" b="1" dirty="0" err="1">
                <a:solidFill>
                  <a:srgbClr val="002060"/>
                </a:solidFill>
              </a:rPr>
              <a:t>воспитательно</a:t>
            </a:r>
            <a:r>
              <a:rPr lang="ru-RU" sz="2800" b="1" dirty="0">
                <a:solidFill>
                  <a:srgbClr val="002060"/>
                </a:solidFill>
              </a:rPr>
              <a:t> – образовательного процесса. Дошкольник – это ещё маленький ребёнок, который хочет много играть, поэтому воспитатель включает игру в образовательную деятельность, труд , наблюдения, продумывает и организует игровые обучающие ситуации, </a:t>
            </a:r>
            <a:r>
              <a:rPr lang="ru-RU" sz="2800" b="1" dirty="0" err="1">
                <a:solidFill>
                  <a:srgbClr val="002060"/>
                </a:solidFill>
              </a:rPr>
              <a:t>инсценирование</a:t>
            </a:r>
            <a:r>
              <a:rPr lang="ru-RU" sz="2800" b="1" dirty="0">
                <a:solidFill>
                  <a:srgbClr val="002060"/>
                </a:solidFill>
              </a:rPr>
              <a:t> литературных произведений, обыгрывает персонажей сказок.</a:t>
            </a:r>
          </a:p>
        </p:txBody>
      </p:sp>
    </p:spTree>
    <p:extLst>
      <p:ext uri="{BB962C8B-B14F-4D97-AF65-F5344CB8AC3E}">
        <p14:creationId xmlns:p14="http://schemas.microsoft.com/office/powerpoint/2010/main" xmlns="" val="38898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ELENA\Desktop\Новая папка (2)\экология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фото экология\IMG_20171114_104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8884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фото экология\IMG_20171114_105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319" y="764704"/>
            <a:ext cx="34563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240360" cy="25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960821"/>
            <a:ext cx="3442519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1" y="260648"/>
            <a:ext cx="371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Подвижная игра «Хитрая лиса»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6318" y="445314"/>
            <a:ext cx="368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Народная </a:t>
            </a:r>
            <a:r>
              <a:rPr lang="ru-RU" b="1" dirty="0">
                <a:solidFill>
                  <a:srgbClr val="002060"/>
                </a:solidFill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</a:rPr>
              <a:t>«Солнце»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5923" y="3244333"/>
            <a:ext cx="5532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		Народная </a:t>
            </a:r>
            <a:r>
              <a:rPr lang="ru-RU" b="1" dirty="0">
                <a:solidFill>
                  <a:srgbClr val="002060"/>
                </a:solidFill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</a:rPr>
              <a:t>«Сороконожка»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350100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Подвижная игра </a:t>
            </a:r>
            <a:r>
              <a:rPr lang="ru-RU" b="1" dirty="0" smtClean="0">
                <a:solidFill>
                  <a:srgbClr val="002060"/>
                </a:solidFill>
              </a:rPr>
              <a:t>«Охотники и зайцы»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4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Вид 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проекта: групповой,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	средней продолжительности,   	информационно 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опытно- 			       	исследовательский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Участники 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проекта:                                                               * воспитатели группы:                       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sz="3600" b="1" dirty="0" err="1">
                <a:solidFill>
                  <a:srgbClr val="002060"/>
                </a:solidFill>
                <a:cs typeface="Times New Roman" pitchFamily="18" charset="0"/>
              </a:rPr>
              <a:t>Кагакова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 О.Н., Герасименко Е.С.                                         * дети старшей группы «Василёк»                         *  родители группы «Василёк» Продолжительность проекта: сентябрь- ноябрь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2017г.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9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142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17410" name="Picture 2" descr="C:\Users\ELENA\Desktop\Новая папка (2)\экология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72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3600" b="1" dirty="0" smtClean="0">
                <a:solidFill>
                  <a:srgbClr val="00B050"/>
                </a:solidFill>
              </a:rPr>
              <a:t>1 этап</a:t>
            </a:r>
            <a:r>
              <a:rPr lang="ru-RU" sz="3600" b="1" dirty="0">
                <a:solidFill>
                  <a:srgbClr val="00B050"/>
                </a:solidFill>
              </a:rPr>
              <a:t>. Подготовительный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06979"/>
            <a:ext cx="382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Проблема: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9175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Экологическая культура личности предполагает наличие у человека определённых знаний и убеждений , готовность к деятельности, а так же </a:t>
            </a:r>
            <a:r>
              <a:rPr lang="ru-RU" sz="2000" b="1" dirty="0" smtClean="0">
                <a:solidFill>
                  <a:srgbClr val="002060"/>
                </a:solidFill>
              </a:rPr>
              <a:t>владению им </a:t>
            </a:r>
            <a:r>
              <a:rPr lang="ru-RU" sz="2000" b="1" dirty="0">
                <a:solidFill>
                  <a:srgbClr val="002060"/>
                </a:solidFill>
              </a:rPr>
              <a:t>практическими действиями, согласующимися  с требованиями разумного, бережного отношения к природе.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Особое внимание при работе с дошкольниками следует уделять нравственному воспитанию, умение бережно относиться к живой и неживой природе, формирование гуманного отношения  к окружающим.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Дети 5-6 лет начинают более осознанно понимать взаимосвязь и взаимозависимость между различными объектами и явлениями природы, их состоянием и развитием  в зависимости от деятельности человека.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Мы рассматриваем  экологическое образование  как формирование у детей знаний и представлений об окружающем мире, включающем природу и общество; понимание взаимосвязи между этими составляющими мира и взаимозависимости; выработку правильных форм взаимодействия с окружающей средой; развитие эмоционально – положительного отношения к природе</a:t>
            </a:r>
          </a:p>
        </p:txBody>
      </p:sp>
    </p:spTree>
    <p:extLst>
      <p:ext uri="{BB962C8B-B14F-4D97-AF65-F5344CB8AC3E}">
        <p14:creationId xmlns:p14="http://schemas.microsoft.com/office/powerpoint/2010/main" xmlns="" val="3289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740" y="0"/>
            <a:ext cx="92707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Актуальность проекта (проблема)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734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>
                <a:solidFill>
                  <a:srgbClr val="002060"/>
                </a:solidFill>
              </a:rPr>
              <a:t>Человек </a:t>
            </a:r>
            <a:r>
              <a:rPr lang="ru-RU" sz="2000" b="1" dirty="0">
                <a:solidFill>
                  <a:srgbClr val="002060"/>
                </a:solidFill>
              </a:rPr>
              <a:t>всецело зависит от природных ресурсов, погодных условий, от стихий.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Истоки экологической культуры берут своё начало в многовековом опыте народа – в традициях в бережном отношении к природе, природным богатствам родной земли.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Долг живущих на земле людей – сохранить всю эту красоту и богатство природы для </a:t>
            </a:r>
            <a:r>
              <a:rPr lang="ru-RU" sz="2000" b="1" dirty="0" smtClean="0">
                <a:solidFill>
                  <a:srgbClr val="002060"/>
                </a:solidFill>
              </a:rPr>
              <a:t>будущих </a:t>
            </a:r>
            <a:r>
              <a:rPr lang="ru-RU" sz="2000" b="1" dirty="0">
                <a:solidFill>
                  <a:srgbClr val="002060"/>
                </a:solidFill>
              </a:rPr>
              <a:t>поколений.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Дошкольное детство - начальный этап становления человеческой личности. Дети – будущие жители нашей планеты, творцы и продолжатели жизни на земле, им необходимы экологические знания. Экологические знания – это сведения о взаимосвязи конкретных растений и животных со средой обитания, об их приспособленности к ней.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 чем раньше начнётся процесс экологического воспитания, тем больше уверенности в том, что наша природа – наше богатство будет в сохранности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122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ELENA\Desktop\ок\экология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60648"/>
            <a:ext cx="3721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002060"/>
                </a:solidFill>
              </a:rPr>
              <a:t>Цель: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24744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Продолжать знакомить детей с явлениями природы и особенностями взаимоотношения человека с окружающей средой;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Формирование начал экологической культуры;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Расширять представления детей о сезонных изменениях в природе, о временах года и частях суток;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Формировать умения анализировать результаты наблюдений и делать элементарные выводы о некоторых закономерностях и взаимосвязях в природе;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Побуждать детей к умению высказывать эмоционально – оценочное отношение к природным явлениям, поступкам людей, произведениям искусства и результатам человеческого труда.</a:t>
            </a:r>
          </a:p>
        </p:txBody>
      </p:sp>
    </p:spTree>
    <p:extLst>
      <p:ext uri="{BB962C8B-B14F-4D97-AF65-F5344CB8AC3E}">
        <p14:creationId xmlns:p14="http://schemas.microsoft.com/office/powerpoint/2010/main" xmlns="" val="8140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9"/>
            <a:ext cx="538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</a:rPr>
              <a:t>Задачи для воспитателей: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3529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Создание информационной базы; (информация  должна быть научно достоверной и доступной для понимания детей)</a:t>
            </a:r>
          </a:p>
          <a:p>
            <a:r>
              <a:rPr lang="ru-RU" b="1" dirty="0">
                <a:solidFill>
                  <a:srgbClr val="002060"/>
                </a:solidFill>
              </a:rPr>
              <a:t>Создание условий для детской исследовательской деятельности, развития восприятий, внимания, памяти, наблюдательности, способности анализировать, сравнивать, выделять характерные, существенные признаки предметов и явлений в процессе ознакомления с природой.</a:t>
            </a:r>
          </a:p>
          <a:p>
            <a:r>
              <a:rPr lang="ru-RU" b="1" dirty="0">
                <a:solidFill>
                  <a:srgbClr val="002060"/>
                </a:solidFill>
              </a:rPr>
              <a:t>Выявить  уровень их компетентности в вопросах экологии у родителей, установить с ними контакт, согласовать воспитательное воздействие на детей.</a:t>
            </a:r>
          </a:p>
          <a:p>
            <a:r>
              <a:rPr lang="ru-RU" b="1" dirty="0">
                <a:solidFill>
                  <a:srgbClr val="002060"/>
                </a:solidFill>
              </a:rPr>
              <a:t>С участием родителей организовать мероприятия, посвящённые экологическим праздникам:     4 октября – Всемирный день животных; 22 марта – Всемирный день воды; 1 апреля – Международный день птиц; 22 апреля – Международный день Земли; 22 мая – Международный день биоразнообразия; 5 июня – Всемирный день охраны окружающей среды.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   Задачи для родителей:</a:t>
            </a:r>
          </a:p>
          <a:p>
            <a:r>
              <a:rPr lang="ru-RU" b="1" dirty="0">
                <a:solidFill>
                  <a:srgbClr val="002060"/>
                </a:solidFill>
              </a:rPr>
              <a:t>Активизировать роль родителей в развитие у детей устойчивого интереса к окружающему миру, природе, к самому себе, как к части природы, что дети должны беречь, охранять и защищать её, в домашних условиях;</a:t>
            </a:r>
          </a:p>
          <a:p>
            <a:r>
              <a:rPr lang="ru-RU" b="1" dirty="0">
                <a:solidFill>
                  <a:srgbClr val="002060"/>
                </a:solidFill>
              </a:rPr>
              <a:t>Взаимодействие с воспитателями группы по вопросу экологической культуры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6724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60649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a typeface="+mj-ea"/>
                <a:cs typeface="+mj-cs"/>
              </a:rPr>
              <a:t>Ожидаемые результаты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0534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Формирование у детей группы основ экологической культуры и безопасного поведения в природе.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Расширение и уточнение представлений детей о природе, умение вести наблюдения.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Формирование представлений о взаимодействии живой и неживой природы.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Вовлечение родителей в единое пространство «Семья – Детский сад».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Взаимодействие родителей с воспитателями группы по вопросу экологического воспитания детей.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Формирование у детей представлений о том, что человек - часть природы и что он должен беречь, охранять и защищать её.</a:t>
            </a:r>
          </a:p>
        </p:txBody>
      </p:sp>
    </p:spTree>
    <p:extLst>
      <p:ext uri="{BB962C8B-B14F-4D97-AF65-F5344CB8AC3E}">
        <p14:creationId xmlns:p14="http://schemas.microsoft.com/office/powerpoint/2010/main" xmlns="" val="28863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3265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   </a:t>
            </a:r>
            <a:r>
              <a:rPr lang="ru-RU" sz="3600" b="1" dirty="0" smtClean="0">
                <a:solidFill>
                  <a:srgbClr val="00B050"/>
                </a:solidFill>
                <a:ea typeface="+mj-ea"/>
                <a:cs typeface="+mj-cs"/>
              </a:rPr>
              <a:t>2 этап. Практический       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	 </a:t>
            </a:r>
            <a:r>
              <a:rPr lang="ru-RU" sz="3200" b="1" dirty="0" smtClean="0">
                <a:solidFill>
                  <a:srgbClr val="002060"/>
                </a:solidFill>
                <a:ea typeface="+mj-ea"/>
                <a:cs typeface="+mj-cs"/>
              </a:rPr>
              <a:t>Труд </a:t>
            </a:r>
            <a:r>
              <a:rPr lang="ru-RU" sz="3200" b="1" dirty="0">
                <a:solidFill>
                  <a:srgbClr val="002060"/>
                </a:solidFill>
                <a:ea typeface="+mj-ea"/>
                <a:cs typeface="+mj-cs"/>
              </a:rPr>
              <a:t>в природе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Закрепления умения выполнять различные поручения, связанные с уходом за животными и растениями в уголке природы, обязанности дежурного в уголке природы (поливать комнатные растения, рыхлить почву и т.д.)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Осенью привлечение детей к сбору опавших листьев на участке, уборке овощей на огороде, сбору семян, пересаживанию цветущих растений из грунта в уголок природы.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Зимой привлечение детей  к сгребанию снега к стволам деревьев и кустарникам, выращиванию вместе со взрослыми земного корма для птиц и животных (обитателей уголка природы), посадке корнеплодов, помощи взрослым в создании фигур и построек из снега.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Весной привлечение детей к посеву семян овощей, цветов, высадке рассады.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Летом привлечение детей к рыхлению почвы, поливке грядок и клумб.</a:t>
            </a:r>
          </a:p>
        </p:txBody>
      </p:sp>
    </p:spTree>
    <p:extLst>
      <p:ext uri="{BB962C8B-B14F-4D97-AF65-F5344CB8AC3E}">
        <p14:creationId xmlns:p14="http://schemas.microsoft.com/office/powerpoint/2010/main" xmlns="" val="9327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D:\фото экология\IMG_20171012_163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392" y="836712"/>
            <a:ext cx="4032448" cy="27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 экология\IMG_20171011_111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124" y="893549"/>
            <a:ext cx="37033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экология\IMG_20171009_115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5" y="260648"/>
            <a:ext cx="436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Наблюдение за </a:t>
            </a:r>
            <a:r>
              <a:rPr lang="ru-RU" sz="2400" b="1" dirty="0" smtClean="0">
                <a:solidFill>
                  <a:srgbClr val="002060"/>
                </a:solidFill>
              </a:rPr>
              <a:t>насекомыми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1126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Актуальность проекта (проблема)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старшей группы «Василёк» на тему: «Формирование экологической культуры дошкольников»</dc:title>
  <dc:creator>ELENA</dc:creator>
  <cp:lastModifiedBy>User</cp:lastModifiedBy>
  <cp:revision>118</cp:revision>
  <cp:lastPrinted>2017-11-15T19:31:00Z</cp:lastPrinted>
  <dcterms:created xsi:type="dcterms:W3CDTF">2017-11-12T15:09:10Z</dcterms:created>
  <dcterms:modified xsi:type="dcterms:W3CDTF">2018-01-12T14:47:02Z</dcterms:modified>
</cp:coreProperties>
</file>