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74" r:id="rId4"/>
    <p:sldId id="275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4FEE-6950-4CF6-B16C-1FF520F4F1F6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553A-AE54-498A-9CF5-FE085C854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2721-BCB3-406E-9701-2496802FAC62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C2A58-7E17-4145-843F-7C93781C2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F540-36ED-4437-A651-AA75C800E7D9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7BBF-FBD8-4D3A-AE78-AFB30A1D7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2FF-5462-45BA-93D1-131B408F8279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6972-4D0E-4B1D-89E7-E40FCEF46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E0B58-3BB4-4E77-9CF6-7B01BD668EF9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2EE66-CADE-4065-9A13-E61AFD754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4FE7-DC01-46A3-9531-C2472934AD4E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A048-07BC-4EA7-9D2A-BCC8EE94B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0D81-526B-44A5-A356-531F8FC5BB8E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54EE-F53F-465C-A26B-94BFCCDD0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5273-4556-4138-A9D7-7FA426E7F060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CCAE-7E01-495F-A183-BB30D5057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7757-E77C-450A-9E60-DC694FDEADAA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DE77-9393-4EB9-97F5-B24C079F4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1048-FCC8-4460-A63A-282088EAF262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2754-ABC4-4BA5-A6A5-CD26E6E2A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37B2-ED5D-4B1B-BF8B-450A84F33875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DB0E4-FE91-4DAE-9455-17CE7CAA1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BE03C-E6AD-4CF8-93DE-B058C181FBFC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C68E9-8B17-4D15-BCF2-C118F2E79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6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250825" y="836711"/>
            <a:ext cx="8893175" cy="1007963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КРАЕВОЕ ГОСУДАРСТВЕННОЕ БЮДЖЕТНОЕ ПРОФЕССИОНАЛЬНОЕ ОБРАЗОВАТЕЛЬНОЕ УЧРЕЖДЕНИЕ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Ужурский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многопрофильный техникум»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0" y="2708275"/>
            <a:ext cx="9144000" cy="30972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«ДИФФЕРЕНЦИРОВАННЫЙ ЗАЧЕТ КАК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ФОРМА ПРОМЕЖУТОЧНОГО КОНТРОЛЯ ПРИ ОЦЕНИВАНИИ ОБЩИХ И ПРОФЕССИОНАЛЬНЫХ КОМПЕТЕНЦИЙ»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5292725" y="5179338"/>
            <a:ext cx="345573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ПОТАПОВА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800" dirty="0">
              <a:cs typeface="Calibri" pitchFamily="34" charset="0"/>
            </a:endParaRPr>
          </a:p>
          <a:p>
            <a:pPr eaLnBrk="0" hangingPunct="0"/>
            <a:r>
              <a:rPr lang="ru-RU" sz="1400" b="1" dirty="0">
                <a:latin typeface="Times New Roman" pitchFamily="18" charset="0"/>
                <a:cs typeface="Calibri" pitchFamily="34" charset="0"/>
              </a:rPr>
              <a:t>        </a:t>
            </a:r>
            <a:r>
              <a:rPr lang="en-US" sz="1400" b="1" dirty="0">
                <a:latin typeface="Times New Roman" pitchFamily="18" charset="0"/>
                <a:cs typeface="Calibri" pitchFamily="34" charset="0"/>
              </a:rPr>
              <a:t>   </a:t>
            </a:r>
            <a:r>
              <a:rPr lang="ru-RU" sz="1400" b="1" dirty="0">
                <a:latin typeface="Times New Roman" pitchFamily="18" charset="0"/>
                <a:cs typeface="Calibri" pitchFamily="34" charset="0"/>
              </a:rPr>
              <a:t>           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ОЛЬГА АНАТОЛЬЕВНА                      </a:t>
            </a:r>
            <a:endParaRPr lang="ru-RU" sz="1100" dirty="0"/>
          </a:p>
          <a:p>
            <a:pPr algn="ctr" eaLnBrk="0" hangingPunct="0"/>
            <a:r>
              <a:rPr lang="ru-RU" sz="1100" dirty="0">
                <a:latin typeface="Times New Roman" pitchFamily="18" charset="0"/>
                <a:cs typeface="Calibri" pitchFamily="34" charset="0"/>
              </a:rPr>
              <a:t>          </a:t>
            </a:r>
            <a:r>
              <a:rPr lang="en-US" sz="1100" dirty="0">
                <a:latin typeface="Times New Roman" pitchFamily="18" charset="0"/>
                <a:cs typeface="Calibri" pitchFamily="34" charset="0"/>
              </a:rPr>
              <a:t>  </a:t>
            </a:r>
            <a:r>
              <a:rPr lang="ru-RU" sz="1100" dirty="0">
                <a:latin typeface="Times New Roman" pitchFamily="18" charset="0"/>
                <a:cs typeface="Calibri" pitchFamily="34" charset="0"/>
              </a:rPr>
              <a:t>                       преподаватель </a:t>
            </a:r>
            <a:r>
              <a:rPr lang="ru-RU" sz="1100" dirty="0" smtClean="0">
                <a:latin typeface="Times New Roman" pitchFamily="18" charset="0"/>
                <a:cs typeface="Calibri" pitchFamily="34" charset="0"/>
              </a:rPr>
              <a:t>общетехнический                    </a:t>
            </a:r>
            <a:r>
              <a:rPr lang="ru-RU" sz="1100" dirty="0" smtClean="0">
                <a:latin typeface="Times New Roman" pitchFamily="18" charset="0"/>
                <a:cs typeface="Calibri" pitchFamily="34" charset="0"/>
              </a:rPr>
              <a:t>дисциплин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3903418" y="6167537"/>
            <a:ext cx="1330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КУЛУН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/>
          </a:p>
        </p:txBody>
      </p:sp>
      <p:pic>
        <p:nvPicPr>
          <p:cNvPr id="13317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8544" y="1196752"/>
            <a:ext cx="29527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Требования к подбору заданий для проведения дифференцированного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зачета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задания должны быть направлены на выявление индивидуальных особенностей обучающегося и оптимальных  для каждого из них средств обучения;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построение системы заданий необходимо осуществлять с учетом разноуровневой вариативности;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следует предусмотреть возможность открытого выражения обучающимся своих сомнений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ответ обучающегося должен демонстрировать не только результат обучения, но и процесс решения.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Общие рекомендации к организации дифференцированного зачета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Преподаватель      по  своему    усмотрению    проводит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дифференциацию    и    делит   обучающихся   на   группы,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учитывая объективно существующие различия: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в темпах овладения учебным материалом;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в способностях самостоятельно применять усвоенные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знания и умения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G:\Новая папка (3)\локальный диск\106NIKON\DSCN0539.JPG"/>
          <p:cNvPicPr>
            <a:picLocks noChangeAspect="1" noChangeArrowheads="1"/>
          </p:cNvPicPr>
          <p:nvPr/>
        </p:nvPicPr>
        <p:blipFill>
          <a:blip r:embed="rId2" cstate="print"/>
          <a:srcRect l="22438" t="10101" b="28999"/>
          <a:stretch>
            <a:fillRect/>
          </a:stretch>
        </p:blipFill>
        <p:spPr bwMode="auto">
          <a:xfrm>
            <a:off x="9540552" y="3573016"/>
            <a:ext cx="295275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I группа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обучающиеся с высоким темпом продвижения в обучении;</a:t>
            </a:r>
          </a:p>
          <a:p>
            <a:pPr eaLnBrk="1" hangingPunct="1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II группа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обучающиеся со средним темпом продвижения в обучении;</a:t>
            </a:r>
          </a:p>
          <a:p>
            <a:pPr eaLnBrk="1" hangingPunct="1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III группа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обучающиеся с низким темпом продвижения;</a:t>
            </a:r>
          </a:p>
          <a:p>
            <a:pPr eaLnBrk="1" hangingPunct="1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IV группа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неуспевающие обучающиеся, имеющие существенные пробелы в знаниях.</a:t>
            </a:r>
          </a:p>
          <a:p>
            <a:pPr eaLnBrk="1" hangingPunct="1"/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 descr="G:\Новая папка (3)\локальный диск\106NIKON\DSCN0541.JPG"/>
          <p:cNvPicPr>
            <a:picLocks noChangeAspect="1" noChangeArrowheads="1"/>
          </p:cNvPicPr>
          <p:nvPr/>
        </p:nvPicPr>
        <p:blipFill>
          <a:blip r:embed="rId2" cstate="print"/>
          <a:srcRect t="6950" r="60237" b="45799"/>
          <a:stretch>
            <a:fillRect/>
          </a:stretch>
        </p:blipFill>
        <p:spPr bwMode="auto">
          <a:xfrm>
            <a:off x="9900592" y="1124744"/>
            <a:ext cx="19383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2339975" y="0"/>
            <a:ext cx="6804025" cy="6477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Ликвидация пробелов в знаниях и умениях.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50825" y="2392363"/>
            <a:ext cx="84978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Пробуждение интереса к предмету путем использования игровых элементов.</a:t>
            </a:r>
          </a:p>
          <a:p>
            <a:pPr algn="just">
              <a:buFont typeface="Wingdings" pitchFamily="2" charset="2"/>
              <a:buChar char="Ø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Развитие навыков и умений осуществлять самостоятельную деятельность.</a:t>
            </a:r>
          </a:p>
          <a:p>
            <a:pPr algn="just" eaLnBrk="0" hangingPunct="0">
              <a:buFont typeface="Wingdings" pitchFamily="2" charset="2"/>
              <a:buChar char="Ø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Доведение обучающихся до минимального уровня усвоения знаний и способов деятельности.</a:t>
            </a:r>
          </a:p>
        </p:txBody>
      </p:sp>
      <p:pic>
        <p:nvPicPr>
          <p:cNvPr id="25603" name="Picture 2" descr="G:\Новая папка (3)\локальный диск\106NIKON\DSCN0544.JPG"/>
          <p:cNvPicPr>
            <a:picLocks noChangeAspect="1" noChangeArrowheads="1"/>
          </p:cNvPicPr>
          <p:nvPr/>
        </p:nvPicPr>
        <p:blipFill>
          <a:blip r:embed="rId2" cstate="print"/>
          <a:srcRect l="27164" t="12199" r="26375" b="60500"/>
          <a:stretch>
            <a:fillRect/>
          </a:stretch>
        </p:blipFill>
        <p:spPr bwMode="auto">
          <a:xfrm>
            <a:off x="0" y="0"/>
            <a:ext cx="22320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0" y="736600"/>
            <a:ext cx="9144000" cy="6121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Задания для каждой группы содержат как задачи базовой части, так и задачи из вариативной части. 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дифференцированного зачета 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050"/>
          <a:ext cx="9144001" cy="588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638"/>
                <a:gridCol w="1447800"/>
                <a:gridCol w="5563923"/>
                <a:gridCol w="1331640"/>
              </a:tblGrid>
              <a:tr h="149265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Код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 кодификатору)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Тестового задания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(1-закрытое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2-открытое)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Тестовое задание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ключ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3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Выберите один правильный ответ: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Отрасль науки и техники, связанная с изучением и использованием электрических и магнитных явлений в технических устройствах:  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1.электроника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2.электротехника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3.автоматизация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4.кинематика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83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Закончите предложение: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Поле, создаваемое обмоткой возбуждения и магнитом в генераторе переменного тока: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магнитное</a:t>
                      </a:r>
                      <a:endParaRPr lang="ru-RU" dirty="0"/>
                    </a:p>
                  </a:txBody>
                  <a:tcPr/>
                </a:tc>
              </a:tr>
              <a:tr h="3783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Закончите предложение: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Токи с повторяющимися через равные промежутки времени в одной и той же последовательности значениями называются: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периодическим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Раздел  1.  Основы электротехники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0" y="404813"/>
            <a:ext cx="9144000" cy="6453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-Выполните расчеты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Определить сопротивление лампы накаливания , если на ней написано 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 Вт и 220 В,  используйте для расчетов формулу: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²: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(Эталон: 484 Ом)  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  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-Закончите предложение: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 двух видов проводов  медного и стального, одинакового диаметра и длины сильнее нагревается __________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(Эталон: Стальной)</a:t>
            </a:r>
          </a:p>
          <a:p>
            <a:pPr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Выберите один правильный ответ: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Два источника имеют одинаковые ЭДС и токи, но разные внутренние сопротивления. Какой из источников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имеет больший КПД ?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 КПД источников равны.    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Источник с меньшим внутренним сопротивлением.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 Источник с  большим внутренним сопротивлением.                                        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г)  Внутреннее сопротивление не влияет на КПД.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Эталон: б) Источник с меньшим внутренним сопротивлением)</a:t>
            </a:r>
          </a:p>
          <a:p>
            <a:pPr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Выберите один правильный ответ: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Какое из приведенных свойств не соответствует параллельному  соединению ветвей: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 Напряжение на всех ветвях схемы одинаковы.  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 Ток во всех ветвях одинаков.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 Общее сопротивление равно сумме сопротивлений всех ветвей схемы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г)  Отношение токов обратно пропорционально отношению сопротивлений на ветвях схемы.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(Эталон: в)  Общее сопротивление равно сумме сопротивлений всех ветвей схемы)</a:t>
            </a:r>
          </a:p>
          <a:p>
            <a:pPr eaLnBrk="1" hangingPunct="1"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Рисунок 3" descr="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5661025"/>
            <a:ext cx="2324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G:\работа\фото\первый экзамен\DSCN0538.JPG"/>
          <p:cNvPicPr>
            <a:picLocks noChangeAspect="1" noChangeArrowheads="1"/>
          </p:cNvPicPr>
          <p:nvPr/>
        </p:nvPicPr>
        <p:blipFill>
          <a:blip r:embed="rId3" cstate="print"/>
          <a:srcRect l="19289" t="17451" r="19289" b="28999"/>
          <a:stretch>
            <a:fillRect/>
          </a:stretch>
        </p:blipFill>
        <p:spPr bwMode="auto">
          <a:xfrm>
            <a:off x="9828584" y="404664"/>
            <a:ext cx="25558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849313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Раздел 2. Источники питания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Выберите один правильный ответ: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Напряжение ,  при котором выгоднее передавать электрическую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энергию  в линии электропередач при заданной мощности 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а)  При пониженном     б)  При повышенном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в)  Безразлично             г) Значение напряжения  утверждено ГОСТом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(Эталон: б)  при повышенном)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Выберите правильный ответ: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Простейший аппарат, защищающий электрическую сеть от коротких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замыканий и значительных перегрузок:____________________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а) выключатель                      в) предохранитель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б) пускатель                           г) реле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(Эталон: в)предохранитель)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3.Определите соответствие между рисунком и способом подключения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трехфазного двигателя: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а) смешанное соединение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б) «треугольник»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в) «звездой»                          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(Эталон: в) звездой) 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4.Закончите предложение: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Физический закон, который лежит в основе принципа действия трансформатора это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Закон ____________________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(Эталон: электромагнитной индукции)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 typeface="Wingdings 2" pitchFamily="18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Рисунок 3" descr="Распределительная коробка трехфазного двигателя с положением перемычек для подключения по схеме звез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508500"/>
            <a:ext cx="13684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G:\работа\фото\первый экзамен\DSCN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0592" y="764704"/>
            <a:ext cx="24590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93738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9055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Проблема контроля - одна из актуальных проблем современного  образования;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Традиционные формы контроля имеют ряд недостатков и требуют обновления и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переработки в соответствии с современными требованиями, одним из которых является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дифференциация;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дифференцированном подходе в процессе организации контроля разработан недостаточно полно, следовательно, тема данного исследования актуальна;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Выявленные особенности проведения дифференцированного зачета, нашли отражение в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методической разработке дифференцированного зачета по разделам:  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Раздел  1  Основы электротехники,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Раздел  2  Источники питания, представленной в работе.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Все поставленные задачи полностью решены, а цель доклада  достигнута.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23688">
            <a:off x="421153" y="5305775"/>
            <a:ext cx="871460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692696"/>
            <a:ext cx="76856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1748" name="Picture 1" descr="G:\работа\фото\первый экзамен\DSCN0537.JPG"/>
          <p:cNvPicPr>
            <a:picLocks noChangeAspect="1" noChangeArrowheads="1"/>
          </p:cNvPicPr>
          <p:nvPr/>
        </p:nvPicPr>
        <p:blipFill>
          <a:blip r:embed="rId2" cstate="print"/>
          <a:srcRect l="3539" t="26900" r="12201" b="26900"/>
          <a:stretch>
            <a:fillRect/>
          </a:stretch>
        </p:blipFill>
        <p:spPr bwMode="auto">
          <a:xfrm>
            <a:off x="9468544" y="1916832"/>
            <a:ext cx="439261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Hydrange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850" y="0"/>
            <a:ext cx="8820150" cy="6858000"/>
          </a:xfrm>
        </p:spPr>
        <p:txBody>
          <a:bodyPr/>
          <a:lstStyle/>
          <a:p>
            <a:pPr marR="0" algn="just" eaLnBrk="1" hangingPunct="1"/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Цель : </a:t>
            </a:r>
          </a:p>
          <a:p>
            <a:pPr marR="0" algn="just" eaLnBrk="1" hangingPunct="1"/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>
              <a:buFont typeface="Wingdings" pitchFamily="2" charset="2"/>
              <a:buChar char="Ø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развитие личности обучающегося с учетом его потенциальных возможностей;</a:t>
            </a:r>
          </a:p>
          <a:p>
            <a:pPr marR="0" algn="just" eaLnBrk="1" hangingPunct="1"/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/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>
              <a:buFont typeface="Wingdings" pitchFamily="2" charset="2"/>
              <a:buChar char="Ø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исследование и теоретическое обоснование целесообразности и сущности применения дифференцированного зачета для контроля знаний, умений, навыков, компетенций обучающихся на уроках электротехники. </a:t>
            </a:r>
          </a:p>
        </p:txBody>
      </p:sp>
      <p:pic>
        <p:nvPicPr>
          <p:cNvPr id="1026" name="Picture 2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92280" y="0"/>
            <a:ext cx="1798625" cy="1707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85888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ФГОС по профессии 150709.02 Сварщик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(электросварочные и газосварочные работы)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знания и умения     ОП. 03. Основы электротехники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уметь: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читать структурные, монтажные и простые принципиальные электрические схемы;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рассчитывать и измерять основные параметры простых электрических, магнитных и электронных цепей;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использовать в работе электроизмерительные приборы;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пускать и останавливать электродвигатели, установленные на эксплуатируемом оборудовании;</a:t>
            </a:r>
            <a:endParaRPr lang="en-US" sz="14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ru-RU" sz="14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знать: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единицы измерения силы тока, напряжения, мощности электрического тока, сопротивления проводников;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методы расчета и измерения основных параметров простых электрических, магнитных и электронных цепей;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свойства постоянного и переменного электрического тока;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принципы последовательного и параллельного соединения проводников и источников тока;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электроизмерительные приборы (амперметр, вольтметр), их устройство, принцип действия и правила включения в электрическую цепь;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свойства магнитного поля;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двигатели постоянного и переменного тока, их устройство и принцип действия;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правила пуска, остановки электродвигателей, установленных на эксплуатируемом оборудовании;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аппаратуру защиты электродвигателей;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методы защиты от короткого замыкания;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заземление, зануление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ФГОС по профессии 150709.02 Сварщик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(электросварочные и газосварочные работы):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ОК и ПК     ОП. 03. Основы электротехники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ОК 1. Понимать сущность и социальную значимость своей будущей профессии, проявлять к ней устойчивый интерес.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ОК 4. Осуществлять поиск информации, необходимой для эффективного выполнения профессиональных задач.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ОК 6. Работать в команде, эффективно общаться с коллегами, руководством, клиентами.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ОК 7. Исполнять воинскую обязанность, в том числе с применением полученных профессиональных знаний (для юношей).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ПК 2.5. Читать чертежи средней сложности и сложных сварных металлоконструкций.</a:t>
            </a:r>
          </a:p>
          <a:p>
            <a:pPr eaLnBrk="1" hangingPunct="1"/>
            <a:endParaRPr lang="ru-RU" sz="2400" b="1" smtClean="0"/>
          </a:p>
          <a:p>
            <a:pPr eaLnBrk="1" hangingPunct="1"/>
            <a:endParaRPr lang="ru-RU" sz="2400" b="1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Администратор\AppData\Local\Microsoft\Windows\Temporary Internet Files\Content.IE5\8QLAS3PL\MP90044829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10866" b="10339"/>
          <a:stretch>
            <a:fillRect/>
          </a:stretch>
        </p:blipFill>
        <p:spPr bwMode="auto">
          <a:xfrm>
            <a:off x="3276600" y="1700213"/>
            <a:ext cx="29146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необходимость развития  технического мышления;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формирование знаний и умений, необходимых в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будущей профессиональной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554788" y="692150"/>
            <a:ext cx="25892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Методика организации дифференцированного контроля знаний при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оценивании общих и профессиональных компетенций в форме зачета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Составными элементами контроля являются: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проверка,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учет,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оценка результата деятельности.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В дидактике выделяют  различные формы   контроля,  одним из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которых является  зачет.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Выделяют пять типов зачетов: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тематические и текущие,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открытые и закрытые,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дифференцированные. 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75463" y="3789363"/>
            <a:ext cx="187007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0"/>
            <a:ext cx="8713787" cy="6597650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Дифференцированный  зачет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 форма   итогового   контроля,   основанная   на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дифференцированном    подходе   к    организации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контроля   и   заключающаяся   в   оценке  усвоения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обучающимся        учебного            материала     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определенной      дисциплине     и     на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основании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результатов         выполненных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индивидуальных заданий.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Дифференцированный зачет не зависит от текущих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оценок  обучающегося.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635375" y="1960563"/>
            <a:ext cx="31877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Особенности методики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Оптимизация процесса обучения.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Наличие постоянной обратной связи в системе "преподаватель - обучающийся".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Постоянная коррекционная работа по ликвидации (компенсации) отставания в обучении.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620713"/>
            <a:ext cx="29591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Основные задачи преподавателя: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8893175" cy="51450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укрепление в обучающихся уверенности в своих силах, развитие  их инициативы. 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обучение не приёмам, а закономерностям,  пониманию взаимосвязи общих закономерностей и конкретных явлений.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создание таких условий, чтобы обучающиеся испытывали удовлетворение от своей работы.</a:t>
            </a:r>
          </a:p>
          <a:p>
            <a:pPr algn="just" eaLnBrk="1" hangingPunct="1"/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613</Words>
  <Application>Microsoft Office PowerPoint</Application>
  <PresentationFormat>Экран (4:3)</PresentationFormat>
  <Paragraphs>207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КРАЕВОЕ ГОСУДАРСТВЕННОЕ БЮДЖЕТНОЕ ПРОФЕССИОНАЛЬНОЕ ОБРАЗОВАТЕЛЬНОЕ УЧРЕЖДЕНИЕ  «Ужурский многопрофильный техникум»   </vt:lpstr>
      <vt:lpstr>Слайд 2</vt:lpstr>
      <vt:lpstr>ФГОС по профессии 150709.02 Сварщик  (электросварочные и газосварочные работы):  знания и умения     ОП. 03. Основы электротехники</vt:lpstr>
      <vt:lpstr>ФГОС по профессии 150709.02 Сварщик  (электросварочные и газосварочные работы):  ОК и ПК     ОП. 03. Основы электротехники</vt:lpstr>
      <vt:lpstr>Задачи:</vt:lpstr>
      <vt:lpstr>Методика организации дифференцированного контроля знаний при оценивании общих и профессиональных компетенций в форме зачета</vt:lpstr>
      <vt:lpstr>Слайд 7</vt:lpstr>
      <vt:lpstr>Особенности методики </vt:lpstr>
      <vt:lpstr>Основные задачи преподавателя: </vt:lpstr>
      <vt:lpstr>Требования к подбору заданий для проведения дифференцированного зачета </vt:lpstr>
      <vt:lpstr>Общие рекомендации к организации дифференцированного зачета </vt:lpstr>
      <vt:lpstr>Слайд 12</vt:lpstr>
      <vt:lpstr>Слайд 13</vt:lpstr>
      <vt:lpstr>Слайд 14</vt:lpstr>
      <vt:lpstr>Методическая разработка  дифференцированного зачета            </vt:lpstr>
      <vt:lpstr> Раздел  1.  Основы электротехники </vt:lpstr>
      <vt:lpstr>Раздел 2. Источники питания    </vt:lpstr>
      <vt:lpstr> Заключение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ОБРАЗОВАТЕЛЬНОЕ УЧРЕЖДЕНИЕ НПО «ПРОФЕССИОНАЛЬНОЕ УЧИЛИЩЕ №14» </dc:title>
  <dc:creator>Администратор</dc:creator>
  <cp:lastModifiedBy>Ольга</cp:lastModifiedBy>
  <cp:revision>46</cp:revision>
  <dcterms:created xsi:type="dcterms:W3CDTF">2014-08-19T09:32:47Z</dcterms:created>
  <dcterms:modified xsi:type="dcterms:W3CDTF">2018-01-18T22:35:10Z</dcterms:modified>
</cp:coreProperties>
</file>