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81" r:id="rId16"/>
    <p:sldId id="282" r:id="rId17"/>
    <p:sldId id="275" r:id="rId18"/>
    <p:sldId id="276" r:id="rId19"/>
    <p:sldId id="277" r:id="rId20"/>
    <p:sldId id="278" r:id="rId21"/>
    <p:sldId id="268" r:id="rId22"/>
    <p:sldId id="269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047D-AF0B-470F-A994-54DA0AA174C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68AB-FD91-4107-8DA2-107180B25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5;&#1076;&#1088;&#1077;&#1081;\Desktop\&#1080;&#1082;&#1090;%20&#1082;&#1072;&#1088;&#1090;&#1080;&#1085;&#1082;&#1080;\&#1056;&#1072;&#1085;&#1085;&#1103;&#1103;%20&#1074;&#1077;&#1089;&#1085;&#1072;...%20%20&#1044;&#1078;&#1086;&#1074;&#1072;&#1085;&#1085;&#1080;%20&#1052;&#1072;&#1088;&#1088;&#1072;&#1076;&#1080;%20.%20%20Giovanni%20Marradi%20-%20What%20If..mp4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5;&#1076;&#1088;&#1077;&#1081;\Desktop\&#1080;&#1082;&#1090;%20&#1082;&#1072;&#1088;&#1090;&#1080;&#1085;&#1082;&#1080;\&#1044;&#1077;&#1090;&#1089;&#1082;&#1072;&#1103;%20&#1087;&#1077;&#1089;&#1077;&#1085;&#1082;&#1072;%20&#1087;&#1088;&#1086;%20&#1046;&#1080;&#1088;&#1072;&#1092;&#1072;.%20'&#1059;%20&#1078;&#1080;&#1088;&#1072;&#1092;&#1072;%20&#1087;&#1103;&#1090;&#1085;&#1072;,%20&#1059;%20&#1089;&#1083;&#1086;&#1085;&#1072;%20&#1089;&#1082;&#1083;&#1072;&#1076;&#1082;&#1080;'.%20&#1056;&#1091;&#1089;&#1089;&#1082;&#1080;&#1077;%20&#1055;&#1077;&#1089;&#1085;&#1080;%20&#1046;&#1077;&#1083;&#1077;&#1079;&#1085;&#1086;&#1074;&#1099;&#1093;%20&#1089;%20&#1076;&#1074;&#1080;&#1078;&#1077;&#1085;&#1080;&#1103;&#1084;&#1080;.mp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5;&#1076;&#1088;&#1077;&#1081;\Desktop\&#1080;&#1082;&#1090;%20&#1082;&#1072;&#1088;&#1090;&#1080;&#1085;&#1082;&#1080;\&#1044;&#1080;&#1082;&#1080;&#1077;%20&#1078;&#1080;&#1074;&#1086;&#1090;&#1085;&#1099;&#1077;%20&#1056;&#1072;&#1079;&#1074;&#1080;&#1074;&#1072;&#1083;&#1082;&#1080;%20&#1076;&#1083;&#1103;%20&#1076;&#1077;&#1090;&#1077;&#1081;%20&#1050;&#1072;&#1088;&#1090;&#1086;&#1095;&#1082;&#1080;%20&#1044;&#1086;&#1084;&#1072;&#1085;&#1072;%20&#1086;&#1085;&#1083;&#1072;&#1081;&#1085;.mp4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5;&#1076;&#1088;&#1077;&#1081;\Desktop\&#1080;&#1082;&#1090;%20&#1082;&#1072;&#1088;&#1090;&#1080;&#1085;&#1082;&#1080;\&#1051;&#1077;&#1089;&#1085;&#1099;&#1077;%20&#1078;&#1080;&#1074;&#1086;&#1090;&#1085;&#1099;&#1077;%20-%20&#1055;&#1088;&#1077;&#1079;&#1077;&#1085;&#1090;&#1072;&#1094;&#1080;&#1103;%20&#1076;&#1083;&#1103;%20&#1076;&#1077;&#1090;&#1077;&#1081;.%20&#1056;&#1072;&#1079;&#1074;&#1080;&#1074;&#1072;&#1083;&#1082;&#1080;%20'&#1059;&#1084;&#1085;&#1099;&#1081;%20&#1056;&#1077;&#1073;&#1077;&#1085;&#1086;&#1082;'.mp4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pedagogam/rannij-vozras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76;&#1088;&#1077;&#1081;\Desktop\&#1080;&#1082;&#1090;%20&#1082;&#1072;&#1088;&#1090;&#1080;&#1085;&#1082;&#1080;\Zvuk_kolokolchika_-_Zvuk_kolokolchik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cs typeface="Cordia New" pitchFamily="34" charset="-34"/>
              </a:rPr>
              <a:t>« Возможности применения ИКТ в работе воспитателя </a:t>
            </a:r>
            <a:endParaRPr lang="ru-RU" sz="5400" b="1" dirty="0" smtClean="0">
              <a:solidFill>
                <a:srgbClr val="C00000"/>
              </a:solidFill>
              <a:cs typeface="Cordia New" pitchFamily="34" charset="-34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cs typeface="Cordia New" pitchFamily="34" charset="-34"/>
              </a:rPr>
              <a:t>I </a:t>
            </a:r>
            <a:r>
              <a:rPr lang="ru-RU" sz="5400" b="1" dirty="0">
                <a:solidFill>
                  <a:srgbClr val="C00000"/>
                </a:solidFill>
                <a:cs typeface="Cordia New" pitchFamily="34" charset="-34"/>
              </a:rPr>
              <a:t>младшей группы 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7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Выполнила: Павлова О.С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воспитатель </a:t>
            </a:r>
            <a:r>
              <a:rPr lang="en-US" b="1" dirty="0" smtClean="0">
                <a:solidFill>
                  <a:srgbClr val="00B0F0"/>
                </a:solidFill>
              </a:rPr>
              <a:t>I</a:t>
            </a:r>
            <a:r>
              <a:rPr lang="ru-RU" b="1" dirty="0" smtClean="0">
                <a:solidFill>
                  <a:srgbClr val="00B0F0"/>
                </a:solidFill>
              </a:rPr>
              <a:t> младшей группы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ГБДОУ № 37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about-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3089920" cy="232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8364" y="908720"/>
            <a:ext cx="492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Пальчиковые игры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925215"/>
            <a:ext cx="1224136" cy="1932785"/>
          </a:xfrm>
          <a:prstGeom prst="rect">
            <a:avLst/>
          </a:prstGeom>
        </p:spPr>
      </p:pic>
      <p:pic>
        <p:nvPicPr>
          <p:cNvPr id="5" name="Рисунок 4" descr="luch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132856"/>
            <a:ext cx="5909642" cy="166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Использование видео фрагментов: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анняя весна...  Джованни Марради .  Giovanni Marradi - What If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268760"/>
            <a:ext cx="734481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377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00B050"/>
                </a:solidFill>
                <a:latin typeface="Arial Black" pitchFamily="34" charset="0"/>
              </a:rPr>
              <a:t>Физминутка</a:t>
            </a:r>
            <a:endParaRPr lang="ru-RU" sz="40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Детская песенка про Жирафа. 'У жирафа пятна, У слона складки'. Русские Песни Железновых с движения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052736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Дикие животные Развивалки для детей Карточки Домана онлай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259379"/>
            <a:ext cx="7464828" cy="5598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Карточки </a:t>
            </a:r>
            <a:r>
              <a:rPr lang="ru-RU" sz="3200" b="1" dirty="0" err="1" smtClean="0">
                <a:solidFill>
                  <a:srgbClr val="FF0000"/>
                </a:solidFill>
              </a:rPr>
              <a:t>Домана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онлайн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Лесные животные - Презентация для детей. Развивалки 'Умный Ребенок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316416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88432" cy="2916324"/>
          </a:xfrm>
          <a:prstGeom prst="rect">
            <a:avLst/>
          </a:prstGeom>
        </p:spPr>
      </p:pic>
      <p:pic>
        <p:nvPicPr>
          <p:cNvPr id="3" name="Рисунок 2" descr="DSC09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3960440" cy="2970330"/>
          </a:xfrm>
          <a:prstGeom prst="rect">
            <a:avLst/>
          </a:prstGeom>
        </p:spPr>
      </p:pic>
      <p:pic>
        <p:nvPicPr>
          <p:cNvPr id="4" name="Рисунок 3" descr="DSC09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3816424" cy="2862318"/>
          </a:xfrm>
          <a:prstGeom prst="rect">
            <a:avLst/>
          </a:prstGeom>
        </p:spPr>
      </p:pic>
      <p:pic>
        <p:nvPicPr>
          <p:cNvPr id="5" name="Рисунок 4" descr="DSC09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100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eLOzHNk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474" y="0"/>
            <a:ext cx="7632171" cy="4293096"/>
          </a:xfrm>
          <a:prstGeom prst="rect">
            <a:avLst/>
          </a:prstGeom>
        </p:spPr>
      </p:pic>
      <p:pic>
        <p:nvPicPr>
          <p:cNvPr id="4" name="Рисунок 3" descr="h-TlXeV_G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7248127" cy="4077072"/>
          </a:xfrm>
          <a:prstGeom prst="rect">
            <a:avLst/>
          </a:prstGeom>
        </p:spPr>
      </p:pic>
      <p:pic>
        <p:nvPicPr>
          <p:cNvPr id="5" name="Рисунок 4" descr="zfcY4gCeAK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6588224" cy="3705877"/>
          </a:xfrm>
          <a:prstGeom prst="rect">
            <a:avLst/>
          </a:prstGeom>
        </p:spPr>
      </p:pic>
      <p:pic>
        <p:nvPicPr>
          <p:cNvPr id="3" name="Рисунок 2" descr="AGH5VEQtv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3" y="3429000"/>
            <a:ext cx="6656739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7a1a4_a8c7c92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7107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73016"/>
            <a:ext cx="1333500" cy="2152650"/>
          </a:xfrm>
          <a:prstGeom prst="rect">
            <a:avLst/>
          </a:prstGeom>
        </p:spPr>
      </p:pic>
      <p:pic>
        <p:nvPicPr>
          <p:cNvPr id="5" name="Рисунок 4" descr="anime-sport-13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068960"/>
            <a:ext cx="2941290" cy="3120637"/>
          </a:xfrm>
          <a:prstGeom prst="rect">
            <a:avLst/>
          </a:prstGeom>
        </p:spPr>
      </p:pic>
      <p:pic>
        <p:nvPicPr>
          <p:cNvPr id="6" name="Рисунок 5" descr="child (30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861048"/>
            <a:ext cx="2016224" cy="2016224"/>
          </a:xfrm>
          <a:prstGeom prst="rect">
            <a:avLst/>
          </a:prstGeom>
        </p:spPr>
      </p:pic>
      <p:pic>
        <p:nvPicPr>
          <p:cNvPr id="7" name="Рисунок 6" descr="child (724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4293096"/>
            <a:ext cx="1556370" cy="1556370"/>
          </a:xfrm>
          <a:prstGeom prst="rect">
            <a:avLst/>
          </a:prstGeom>
        </p:spPr>
      </p:pic>
      <p:pic>
        <p:nvPicPr>
          <p:cNvPr id="8" name="Рисунок 7" descr="pic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2516" y="188640"/>
            <a:ext cx="9216516" cy="438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0314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9db20c462d58e9ce78f2003a119250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581" y="404665"/>
            <a:ext cx="7596843" cy="6077474"/>
          </a:xfrm>
          <a:prstGeom prst="rect">
            <a:avLst/>
          </a:prstGeom>
        </p:spPr>
      </p:pic>
      <p:pic>
        <p:nvPicPr>
          <p:cNvPr id="5" name="Рисунок 4" descr="other (2498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5" y="260649"/>
            <a:ext cx="3600399" cy="36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79406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964487" cy="6597352"/>
          </a:xfrm>
          <a:prstGeom prst="rect">
            <a:avLst/>
          </a:prstGeom>
        </p:spPr>
      </p:pic>
      <p:pic>
        <p:nvPicPr>
          <p:cNvPr id="5" name="Рисунок 4" descr="3043355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437112"/>
            <a:ext cx="2060426" cy="2060426"/>
          </a:xfrm>
          <a:prstGeom prst="rect">
            <a:avLst/>
          </a:prstGeom>
        </p:spPr>
      </p:pic>
      <p:pic>
        <p:nvPicPr>
          <p:cNvPr id="6" name="Рисунок 5" descr="other (2498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692696"/>
            <a:ext cx="4392487" cy="439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«Если сегодня мы будем учить так, как учили вчера, мы украдем у наших детей завтра» </a:t>
            </a:r>
            <a:endParaRPr lang="ru-RU" sz="3600" dirty="0" smtClean="0">
              <a:solidFill>
                <a:srgbClr val="7030A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Джон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Дьюи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американский педагог и философ.</a:t>
            </a:r>
          </a:p>
        </p:txBody>
      </p:sp>
      <p:pic>
        <p:nvPicPr>
          <p:cNvPr id="4" name="Рисунок 3" descr="930869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861048"/>
            <a:ext cx="4032448" cy="242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934c3_b65e32d0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058122" cy="6441666"/>
          </a:xfrm>
          <a:prstGeom prst="rect">
            <a:avLst/>
          </a:prstGeom>
        </p:spPr>
      </p:pic>
      <p:pic>
        <p:nvPicPr>
          <p:cNvPr id="4" name="Рисунок 3" descr="anime-zvezdy-32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-459432"/>
            <a:ext cx="3672408" cy="3672408"/>
          </a:xfrm>
          <a:prstGeom prst="rect">
            <a:avLst/>
          </a:prstGeom>
        </p:spPr>
      </p:pic>
      <p:pic>
        <p:nvPicPr>
          <p:cNvPr id="5" name="Рисунок 4" descr="i-448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260648"/>
            <a:ext cx="4176464" cy="419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713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Дидактические игры: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24744"/>
            <a:ext cx="43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Кто лишний?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01medv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458" y="1988841"/>
            <a:ext cx="2931869" cy="2016224"/>
          </a:xfrm>
          <a:prstGeom prst="rect">
            <a:avLst/>
          </a:prstGeom>
        </p:spPr>
      </p:pic>
      <p:pic>
        <p:nvPicPr>
          <p:cNvPr id="6" name="Рисунок 5" descr="dog_png24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780928"/>
            <a:ext cx="2520280" cy="2722163"/>
          </a:xfrm>
          <a:prstGeom prst="rect">
            <a:avLst/>
          </a:prstGeom>
        </p:spPr>
      </p:pic>
      <p:pic>
        <p:nvPicPr>
          <p:cNvPr id="7" name="Рисунок 6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2404" y="1844824"/>
            <a:ext cx="3721596" cy="235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8742" y="476672"/>
            <a:ext cx="423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Кто что ест?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rabbit_PNG37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24744"/>
            <a:ext cx="1800200" cy="2992877"/>
          </a:xfrm>
          <a:prstGeom prst="rect">
            <a:avLst/>
          </a:prstGeom>
        </p:spPr>
      </p:pic>
      <p:pic>
        <p:nvPicPr>
          <p:cNvPr id="5" name="Рисунок 4" descr="download-png-image-carrot-1341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3"/>
            <a:ext cx="3096344" cy="1942828"/>
          </a:xfrm>
          <a:prstGeom prst="rect">
            <a:avLst/>
          </a:prstGeom>
        </p:spPr>
      </p:pic>
      <p:pic>
        <p:nvPicPr>
          <p:cNvPr id="7" name="Рисунок 6" descr="437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797152"/>
            <a:ext cx="2483768" cy="1862826"/>
          </a:xfrm>
          <a:prstGeom prst="rect">
            <a:avLst/>
          </a:prstGeom>
        </p:spPr>
      </p:pic>
      <p:pic>
        <p:nvPicPr>
          <p:cNvPr id="8" name="Рисунок 7" descr="bones-307870__3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789040"/>
            <a:ext cx="2600524" cy="132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450" y="188640"/>
            <a:ext cx="463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Анимация: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1057590-6b99e998fb5bb5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1772965" cy="1439230"/>
          </a:xfrm>
          <a:prstGeom prst="rect">
            <a:avLst/>
          </a:prstGeom>
        </p:spPr>
      </p:pic>
      <p:pic>
        <p:nvPicPr>
          <p:cNvPr id="5" name="Рисунок 4" descr="limon-animatsionnaya-kartinka-0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2049760" cy="2049760"/>
          </a:xfrm>
          <a:prstGeom prst="rect">
            <a:avLst/>
          </a:prstGeom>
        </p:spPr>
      </p:pic>
      <p:pic>
        <p:nvPicPr>
          <p:cNvPr id="7" name="Рисунок 6" descr="185188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941168"/>
            <a:ext cx="2417071" cy="1426071"/>
          </a:xfrm>
          <a:prstGeom prst="rect">
            <a:avLst/>
          </a:prstGeom>
        </p:spPr>
      </p:pic>
      <p:pic>
        <p:nvPicPr>
          <p:cNvPr id="8" name="Рисунок 7" descr="8511e42f516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628800"/>
            <a:ext cx="1816596" cy="1816596"/>
          </a:xfrm>
          <a:prstGeom prst="rect">
            <a:avLst/>
          </a:prstGeom>
        </p:spPr>
      </p:pic>
      <p:pic>
        <p:nvPicPr>
          <p:cNvPr id="9" name="Рисунок 8" descr="Baloo-242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412776"/>
            <a:ext cx="1656184" cy="339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94788"/>
            <a:ext cx="869821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charset="0"/>
              </a:rPr>
              <a:t>Эффективность образовательного процесса.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привлекательность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 интерес к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образный тип информации: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движения, звук, мультипликация,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реализация индивидуального подхода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 «ситуация успеха».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690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Развивающие игры.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7d8eb_ec70c46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213081" cy="2923733"/>
          </a:xfrm>
          <a:prstGeom prst="rect">
            <a:avLst/>
          </a:prstGeom>
        </p:spPr>
      </p:pic>
      <p:pic>
        <p:nvPicPr>
          <p:cNvPr id="5" name="Рисунок 4" descr="0_9feca_7ec95219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967812" cy="2864760"/>
          </a:xfrm>
          <a:prstGeom prst="rect">
            <a:avLst/>
          </a:prstGeom>
        </p:spPr>
      </p:pic>
      <p:pic>
        <p:nvPicPr>
          <p:cNvPr id="6" name="Рисунок 5" descr="0_ab054_bc4f4875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3528392" cy="2622772"/>
          </a:xfrm>
          <a:prstGeom prst="rect">
            <a:avLst/>
          </a:prstGeom>
        </p:spPr>
      </p:pic>
      <p:pic>
        <p:nvPicPr>
          <p:cNvPr id="7" name="Рисунок 6" descr="179406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268760"/>
            <a:ext cx="3692308" cy="245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Вывод: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Предъявление информации на экране компьютера в игровой форме вызывает у детей огромный интерес; движения, звук, мультипликация надолго привлекают внимание ребенка, стимулируют познавательную активность детей.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Информационно-коммуникационные технологии (ИКТ</a:t>
            </a:r>
            <a:r>
              <a:rPr lang="ru-RU" sz="2800" b="1" dirty="0" smtClean="0">
                <a:solidFill>
                  <a:srgbClr val="FF0000"/>
                </a:solidFill>
              </a:rPr>
              <a:t>).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Средства </a:t>
            </a:r>
            <a:r>
              <a:rPr lang="ru-RU" sz="2800" b="1" dirty="0">
                <a:solidFill>
                  <a:srgbClr val="7030A0"/>
                </a:solidFill>
              </a:rPr>
              <a:t>ИКТ в детском саду: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Компьютер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/>
              <a:t>Мультимедийный</a:t>
            </a:r>
            <a:r>
              <a:rPr lang="ru-RU" sz="2400" b="1" dirty="0"/>
              <a:t> </a:t>
            </a:r>
            <a:r>
              <a:rPr lang="ru-RU" sz="2400" b="1" dirty="0" smtClean="0"/>
              <a:t>проектор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Интерактивная доска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Интерактивный стол</a:t>
            </a:r>
          </a:p>
          <a:p>
            <a:endParaRPr lang="ru-RU" sz="2400" b="1" dirty="0"/>
          </a:p>
        </p:txBody>
      </p:sp>
      <p:pic>
        <p:nvPicPr>
          <p:cNvPr id="4" name="Рисунок 3" descr="lap-it-up-laptops-that-wont-break-the-bank-tracy-and-matts-blog-1094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1988840" cy="1988840"/>
          </a:xfrm>
          <a:prstGeom prst="rect">
            <a:avLst/>
          </a:prstGeom>
        </p:spPr>
      </p:pic>
      <p:pic>
        <p:nvPicPr>
          <p:cNvPr id="5" name="Рисунок 4" descr="d3fb88c531981d652d934b7c1498a02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36912"/>
            <a:ext cx="2232248" cy="1717114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573016"/>
            <a:ext cx="2743206" cy="2014732"/>
          </a:xfrm>
          <a:prstGeom prst="rect">
            <a:avLst/>
          </a:prstGeom>
        </p:spPr>
      </p:pic>
      <p:pic>
        <p:nvPicPr>
          <p:cNvPr id="8" name="Рисунок 7" descr="lamp_21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581128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2276872"/>
            <a:ext cx="24482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Направления в информационных компьютерных технологиях </a:t>
            </a:r>
          </a:p>
        </p:txBody>
      </p:sp>
      <p:sp>
        <p:nvSpPr>
          <p:cNvPr id="4" name="Овал 3"/>
          <p:cNvSpPr/>
          <p:nvPr/>
        </p:nvSpPr>
        <p:spPr>
          <a:xfrm>
            <a:off x="179512" y="404664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слайд-шоу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2420888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презентация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2987824" y="332656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цветные рисунки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2348880"/>
            <a:ext cx="27363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видеофрагменты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251520" y="4365104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3D </a:t>
            </a:r>
            <a:r>
              <a:rPr lang="ru-RU" dirty="0"/>
              <a:t>рисунки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3203848" y="4365104"/>
            <a:ext cx="25922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анимации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084168" y="404664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обучающие игры </a:t>
            </a:r>
          </a:p>
        </p:txBody>
      </p:sp>
      <p:sp>
        <p:nvSpPr>
          <p:cNvPr id="11" name="Овал 10"/>
          <p:cNvSpPr/>
          <p:nvPr/>
        </p:nvSpPr>
        <p:spPr>
          <a:xfrm>
            <a:off x="6444208" y="4077072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развивающие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ИКТ</a:t>
            </a:r>
            <a:r>
              <a:rPr lang="ru-RU" sz="2400" b="1" dirty="0">
                <a:solidFill>
                  <a:srgbClr val="0070C0"/>
                </a:solidFill>
              </a:rPr>
              <a:t>, позволит педагогу за короткое время получать объективную картину уровня усвоения изучаемого материала и своевременно его скорректировать. Занятия с использованием информационных технологий не только оживляют учебный процесс (что особенно важно, если учитывать психологические особенности </a:t>
            </a:r>
            <a:r>
              <a:rPr lang="ru-RU" sz="2400" b="1" dirty="0">
                <a:solidFill>
                  <a:srgbClr val="0070C0"/>
                </a:solidFill>
                <a:hlinkClick r:id="rId3" tooltip="Ранний возраст"/>
              </a:rPr>
              <a:t>раннего </a:t>
            </a:r>
            <a:r>
              <a:rPr lang="ru-RU" sz="2400" b="1" dirty="0" smtClean="0">
                <a:solidFill>
                  <a:srgbClr val="0070C0"/>
                </a:solidFill>
                <a:hlinkClick r:id="rId3" tooltip="Ранний возраст"/>
              </a:rPr>
              <a:t>возраста</a:t>
            </a:r>
            <a:r>
              <a:rPr lang="ru-RU" sz="2400" b="1" dirty="0" smtClean="0">
                <a:solidFill>
                  <a:srgbClr val="0070C0"/>
                </a:solidFill>
              </a:rPr>
              <a:t>). Детям </a:t>
            </a:r>
            <a:r>
              <a:rPr lang="ru-RU" sz="2400" b="1" dirty="0">
                <a:solidFill>
                  <a:srgbClr val="0070C0"/>
                </a:solidFill>
              </a:rPr>
              <a:t>раннего возраста очень важен показ. Мы, педагоги должны заинтересовать ребенка на занятии, это должно быть все в игровой форме, в чем нам и помогает ИКТ. Ребёнок становится ищущим, жаждущим знаний, неутомимым, творческим, настойчивым и трудолюбивым. </a:t>
            </a:r>
            <a:r>
              <a:rPr lang="ru-RU" sz="2400" b="1" dirty="0" smtClean="0">
                <a:solidFill>
                  <a:srgbClr val="0070C0"/>
                </a:solidFill>
              </a:rPr>
              <a:t>Занятия </a:t>
            </a:r>
            <a:r>
              <a:rPr lang="ru-RU" sz="2400" b="1" dirty="0">
                <a:solidFill>
                  <a:srgbClr val="0070C0"/>
                </a:solidFill>
              </a:rPr>
              <a:t>с использованием информационных технологий не только расширяют и закрепляют полученные знания, но и в значительной степени повышают творческий и интеллектуальный потенциал </a:t>
            </a:r>
            <a:r>
              <a:rPr lang="ru-RU" sz="2400" b="1" dirty="0" smtClean="0">
                <a:solidFill>
                  <a:srgbClr val="0070C0"/>
                </a:solidFill>
              </a:rPr>
              <a:t>детей.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dirty="0" smtClean="0"/>
              <a:t> Но, </a:t>
            </a:r>
            <a:r>
              <a:rPr lang="ru-RU" dirty="0"/>
              <a:t>какими бы положительным, огромным потенциалом не обладали информационно-коммуникационные технологии, но заменить живого общения педагога с ребенком они не могут и не должны.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Где же ИКТ помогут современному педагогу в его работе?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8884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Подбор иллюстративного материала к занятиям.</a:t>
            </a:r>
          </a:p>
          <a:p>
            <a:pPr marL="342900" indent="-342900"/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</a:rPr>
              <a:t>Подбор дополнительного познавательного материала к</a:t>
            </a:r>
          </a:p>
          <a:p>
            <a:pPr marL="342900" indent="-342900"/>
            <a:r>
              <a:rPr lang="ru-RU" sz="2400" b="1" i="1" dirty="0" smtClean="0">
                <a:solidFill>
                  <a:srgbClr val="7030A0"/>
                </a:solidFill>
              </a:rPr>
              <a:t> занятиям.</a:t>
            </a:r>
          </a:p>
          <a:p>
            <a:pPr marL="342900" indent="-342900"/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7030A0"/>
                </a:solidFill>
              </a:rPr>
              <a:t>3. Создание презентаций в программе </a:t>
            </a:r>
            <a:r>
              <a:rPr lang="en-US" sz="2400" b="1" i="1" dirty="0" smtClean="0">
                <a:solidFill>
                  <a:srgbClr val="7030A0"/>
                </a:solidFill>
              </a:rPr>
              <a:t>PowerPoint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/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sz="2400" b="1" i="1" dirty="0" smtClean="0">
                <a:solidFill>
                  <a:srgbClr val="7030A0"/>
                </a:solidFill>
              </a:rPr>
              <a:t>4. Создание игр в программе 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Mimio</a:t>
            </a:r>
            <a:r>
              <a:rPr lang="en-US" sz="2400" b="1" i="1" dirty="0" smtClean="0">
                <a:solidFill>
                  <a:srgbClr val="7030A0"/>
                </a:solidFill>
              </a:rPr>
              <a:t> Studio</a:t>
            </a: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для эффективности образовательных занятий с детьми.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Использование ИКТ позволяет проводить НОД:</a:t>
            </a:r>
          </a:p>
          <a:p>
            <a:pPr algn="ctr"/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На высоком эстетическом и эмоциональном уровне.</a:t>
            </a:r>
          </a:p>
          <a:p>
            <a:pPr>
              <a:buFont typeface="Wingdings" pitchFamily="2" charset="2"/>
              <a:buChar char="q"/>
            </a:pP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Обеспечивает наглядность.</a:t>
            </a:r>
          </a:p>
          <a:p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Большое количество дидактического материала.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3" y="47667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Использование информационных технологий по тематике на занятии:</a:t>
            </a:r>
          </a:p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1.Музыка</a:t>
            </a:r>
          </a:p>
          <a:p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Пальчиковые игры</a:t>
            </a:r>
          </a:p>
          <a:p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3. Использование видеофрагментов</a:t>
            </a:r>
          </a:p>
          <a:p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4.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Физминутки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gradado-pin-powerpoint-socialphy-on-pinterest-295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580" y="260648"/>
            <a:ext cx="3873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u="sng" dirty="0" smtClean="0">
                <a:solidFill>
                  <a:srgbClr val="FF0000"/>
                </a:solidFill>
              </a:rPr>
              <a:t>Музыка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bell_PNG101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628800"/>
            <a:ext cx="3855046" cy="4031420"/>
          </a:xfrm>
          <a:prstGeom prst="rect">
            <a:avLst/>
          </a:prstGeom>
        </p:spPr>
      </p:pic>
      <p:pic>
        <p:nvPicPr>
          <p:cNvPr id="5" name="Zvuk_kolokolchika_-_Zvuk_kolokolch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4533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Аудио и использование фрагмента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285</Words>
  <Application>Microsoft Office PowerPoint</Application>
  <PresentationFormat>Экран (4:3)</PresentationFormat>
  <Paragraphs>77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44</cp:revision>
  <dcterms:created xsi:type="dcterms:W3CDTF">2017-04-09T07:14:28Z</dcterms:created>
  <dcterms:modified xsi:type="dcterms:W3CDTF">2017-05-11T12:22:03Z</dcterms:modified>
</cp:coreProperties>
</file>