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5"/>
  </p:notesMasterIdLst>
  <p:sldIdLst>
    <p:sldId id="257" r:id="rId2"/>
    <p:sldId id="258" r:id="rId3"/>
    <p:sldId id="268" r:id="rId4"/>
    <p:sldId id="259" r:id="rId5"/>
    <p:sldId id="289" r:id="rId6"/>
    <p:sldId id="273" r:id="rId7"/>
    <p:sldId id="304" r:id="rId8"/>
    <p:sldId id="305" r:id="rId9"/>
    <p:sldId id="297" r:id="rId10"/>
    <p:sldId id="303" r:id="rId11"/>
    <p:sldId id="272" r:id="rId12"/>
    <p:sldId id="300" r:id="rId13"/>
    <p:sldId id="301" r:id="rId14"/>
    <p:sldId id="302" r:id="rId15"/>
    <p:sldId id="296" r:id="rId16"/>
    <p:sldId id="280" r:id="rId17"/>
    <p:sldId id="282" r:id="rId18"/>
    <p:sldId id="285" r:id="rId19"/>
    <p:sldId id="286" r:id="rId20"/>
    <p:sldId id="284" r:id="rId21"/>
    <p:sldId id="262" r:id="rId22"/>
    <p:sldId id="287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без заголовка" id="{7C322AF0-20E9-4372-B510-D66AE31C4576}">
          <p14:sldIdLst>
            <p14:sldId id="257"/>
            <p14:sldId id="258"/>
            <p14:sldId id="268"/>
            <p14:sldId id="259"/>
            <p14:sldId id="260"/>
            <p14:sldId id="271"/>
            <p14:sldId id="289"/>
            <p14:sldId id="290"/>
            <p14:sldId id="270"/>
            <p14:sldId id="291"/>
            <p14:sldId id="261"/>
            <p14:sldId id="273"/>
            <p14:sldId id="292"/>
            <p14:sldId id="274"/>
            <p14:sldId id="278"/>
          </p14:sldIdLst>
        </p14:section>
        <p14:section name="Раздел без заголовка" id="{21A241CD-65E5-4931-9CCF-1C0B40BE3D95}">
          <p14:sldIdLst>
            <p14:sldId id="294"/>
            <p14:sldId id="276"/>
            <p14:sldId id="272"/>
            <p14:sldId id="296"/>
            <p14:sldId id="280"/>
            <p14:sldId id="282"/>
            <p14:sldId id="285"/>
            <p14:sldId id="286"/>
            <p14:sldId id="284"/>
            <p14:sldId id="262"/>
            <p14:sldId id="287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34" autoAdjust="0"/>
    <p:restoredTop sz="99112" autoAdjust="0"/>
  </p:normalViewPr>
  <p:slideViewPr>
    <p:cSldViewPr>
      <p:cViewPr>
        <p:scale>
          <a:sx n="60" d="100"/>
          <a:sy n="60" d="100"/>
        </p:scale>
        <p:origin x="-3108" y="-12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5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0A6A3-B9A3-4151-8AB5-6AD46ADD67D7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343E1-D8CB-44BB-9280-4158AAF55A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28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343E1-D8CB-44BB-9280-4158AAF55AB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547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343E1-D8CB-44BB-9280-4158AAF55AB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547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МДОУ   детский сад № </a:t>
            </a:r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29 г. Комсомольск–</a:t>
            </a:r>
            <a:r>
              <a:rPr lang="ru-RU" sz="2400" dirty="0" err="1" smtClean="0">
                <a:solidFill>
                  <a:srgbClr val="002060"/>
                </a:solidFill>
                <a:latin typeface="Comic Sans MS" pitchFamily="66" charset="0"/>
              </a:rPr>
              <a:t>на-Амуре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196752"/>
            <a:ext cx="8229600" cy="540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Предметно - развивающая среда ДОУ для реализации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двигательной активности</a:t>
            </a:r>
          </a:p>
          <a:p>
            <a:pPr marL="0" indent="0" algn="ctr">
              <a:buNone/>
            </a:pPr>
            <a:endParaRPr lang="ru-RU" sz="35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Инструктор по физической культуре (плавание):</a:t>
            </a:r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pPr marL="0" indent="0" algn="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</a:rPr>
              <a:t>Фролченко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Анжела Александровна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   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Picture 2" descr="E:\kids_sport_travel\sport_surf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429000"/>
            <a:ext cx="3203847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506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51619" y="167064"/>
            <a:ext cx="8692381" cy="6690936"/>
            <a:chOff x="415765" y="185549"/>
            <a:chExt cx="8692381" cy="6690936"/>
          </a:xfrm>
        </p:grpSpPr>
        <p:pic>
          <p:nvPicPr>
            <p:cNvPr id="2" name="Picture 3" descr="C:\Users\User\Desktop\работа\работа\Бассейн1\100CANON\IMG_5032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15765" y="185549"/>
              <a:ext cx="8384478" cy="6288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8331">
              <a:off x="6003701" y="5345865"/>
              <a:ext cx="3104445" cy="1530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78786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9512" y="2756755"/>
            <a:ext cx="4320480" cy="32403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367676" cy="201622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Бассейн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оснащён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оборудованием, необходимым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для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занятий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39" name="Picture 3" descr="G:\Бассейн Колокольчик 27.11.2013\IMG_59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 flipH="1">
            <a:off x="4788024" y="807672"/>
            <a:ext cx="4174122" cy="31305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4377"/>
            <a:ext cx="2448272" cy="30881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22931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993" y="476672"/>
            <a:ext cx="8256013" cy="6192010"/>
          </a:xfrm>
          <a:prstGeom prst="rect">
            <a:avLst/>
          </a:prstGeom>
          <a:effectLst>
            <a:softEdge rad="127000"/>
          </a:effectLst>
          <a:scene3d>
            <a:camera prst="perspectiveBelow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1702">
            <a:off x="5288332" y="1527037"/>
            <a:ext cx="3672409" cy="27543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1408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351077"/>
            <a:ext cx="9582391" cy="6374488"/>
            <a:chOff x="0" y="351077"/>
            <a:chExt cx="9582391" cy="637448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1077"/>
              <a:ext cx="6287580" cy="4715685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3" name="Picture 2" descr="G:\Бассейн Колокольчик 27.11.2013\IMG_5799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860032" y="3183796"/>
              <a:ext cx="4722359" cy="3541769"/>
            </a:xfrm>
            <a:prstGeom prst="rect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834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351077"/>
            <a:ext cx="9582390" cy="6374488"/>
            <a:chOff x="0" y="351077"/>
            <a:chExt cx="9582390" cy="637448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1077"/>
              <a:ext cx="6287580" cy="4715685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3" name="Picture 2" descr="G:\Бассейн Колокольчик 27.11.2013\IMG_5799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860032" y="3183796"/>
              <a:ext cx="4722358" cy="3541769"/>
            </a:xfrm>
            <a:prstGeom prst="rect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834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Comic Sans MS" pitchFamily="66" charset="0"/>
              </a:rPr>
              <a:t>Игровые занятия в бассейне.</a:t>
            </a:r>
            <a:r>
              <a:rPr lang="ru-RU" sz="36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712968" cy="554461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	Занятия проводятся: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    1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раз в неделю – 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со 2 младшей группы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ru-RU" sz="18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    Продолжительность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в зависимости от возраста 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(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от 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15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до 30 мин). 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        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    Занятия основаны на увлекательных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игровых упражнениях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Comic Sans MS" pitchFamily="66" charset="0"/>
              </a:rPr>
            </a:br>
            <a:endParaRPr lang="ru-RU" sz="1600" b="1" dirty="0">
              <a:solidFill>
                <a:srgbClr val="00206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0" indent="0" algn="just">
              <a:buNone/>
            </a:pPr>
            <a:endParaRPr lang="ru-RU" sz="1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IMG_5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69452" y="3776816"/>
            <a:ext cx="3605750" cy="2704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IMG_5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72122">
            <a:off x="5735039" y="3931212"/>
            <a:ext cx="3102338" cy="2326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875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Бассейн Колокольчик 27.11.2013\IMG_5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57818" y="601765"/>
            <a:ext cx="3429024" cy="4716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04664"/>
            <a:ext cx="4464496" cy="5976664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 Перед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началом занятий по плаванию с детьми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провожу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специальные беседы. Им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рассказываю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о правилах личной гигиены, которые нужно соблюдать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при мытье под душем,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во время пребывания в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воде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и после окончания занятий. 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     Также знакомлю детей с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правилами поведения в бассейне, в раздевальных, душевых,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объясняю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значение водных процедур, купания и плавания для укрепления здоровья, закаливания,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показываю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помещения бассейна, </a:t>
            </a:r>
            <a:r>
              <a:rPr lang="ru-RU" sz="6400" b="1" dirty="0" smtClean="0">
                <a:solidFill>
                  <a:srgbClr val="002060"/>
                </a:solidFill>
                <a:latin typeface="Comic Sans MS" pitchFamily="66" charset="0"/>
              </a:rPr>
              <a:t>рассказываю </a:t>
            </a:r>
            <a:r>
              <a:rPr lang="ru-RU" sz="6400" b="1" dirty="0">
                <a:solidFill>
                  <a:srgbClr val="002060"/>
                </a:solidFill>
                <a:latin typeface="Comic Sans MS" pitchFamily="66" charset="0"/>
              </a:rPr>
              <a:t>о том, какие купальные принадлежности должен иметь каждый.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58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3933056"/>
            <a:ext cx="4176464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  <a:t>Оздоровительные мероприятия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219" name="Picture 3" descr="G:\Фото\WP_20131120_11_18_19_Pro__highre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6593" y="836712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Бассейн Колокольчик 27.11.2013\IMG_578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07878" y="1411579"/>
            <a:ext cx="4140000" cy="3104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45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37321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omic Sans MS" pitchFamily="66" charset="0"/>
              </a:rPr>
              <a:t>Игра «Дельфин»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2290" name="Picture 2" descr="G:\Бассейн Колокольчик 27.11.2013\IMG_586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26709" y="731838"/>
            <a:ext cx="5256000" cy="39420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18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5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87171" y="2071678"/>
            <a:ext cx="4944000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4" name="Picture 2" descr="G:\Бассейн Колокольчик 27.11.2013\IMG_58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072198" y="1460597"/>
            <a:ext cx="3852000" cy="288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802" r="73387"/>
          <a:stretch/>
        </p:blipFill>
        <p:spPr>
          <a:xfrm>
            <a:off x="7143768" y="5000636"/>
            <a:ext cx="1785950" cy="16536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82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5300" dirty="0">
                <a:solidFill>
                  <a:srgbClr val="002060"/>
                </a:solidFill>
                <a:latin typeface="Comic Sans MS" pitchFamily="66" charset="0"/>
              </a:rPr>
              <a:t>Д</a:t>
            </a:r>
            <a:r>
              <a:rPr lang="ru-RU" sz="5300" dirty="0" smtClean="0">
                <a:solidFill>
                  <a:srgbClr val="002060"/>
                </a:solidFill>
                <a:latin typeface="Comic Sans MS" pitchFamily="66" charset="0"/>
              </a:rPr>
              <a:t>вигательная активность </a:t>
            </a: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772816"/>
            <a:ext cx="6462480" cy="251344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9600" dirty="0" smtClean="0">
                <a:solidFill>
                  <a:srgbClr val="002060"/>
                </a:solidFill>
                <a:latin typeface="Comic Sans MS" pitchFamily="66" charset="0"/>
              </a:rPr>
              <a:t>Двигательная </a:t>
            </a:r>
            <a:r>
              <a:rPr lang="ru-RU" sz="9600" dirty="0">
                <a:solidFill>
                  <a:srgbClr val="002060"/>
                </a:solidFill>
                <a:latin typeface="Comic Sans MS" pitchFamily="66" charset="0"/>
              </a:rPr>
              <a:t>активность </a:t>
            </a:r>
            <a:r>
              <a:rPr lang="ru-RU" sz="9600" dirty="0" smtClean="0">
                <a:solidFill>
                  <a:srgbClr val="002060"/>
                </a:solidFill>
                <a:latin typeface="Comic Sans MS" pitchFamily="66" charset="0"/>
              </a:rPr>
              <a:t>–	 </a:t>
            </a:r>
            <a:r>
              <a:rPr lang="ru-RU" sz="9600" dirty="0">
                <a:solidFill>
                  <a:srgbClr val="002060"/>
                </a:solidFill>
                <a:latin typeface="Comic Sans MS" pitchFamily="66" charset="0"/>
              </a:rPr>
              <a:t>биологическая потребность организма ребёнка, от степени удовлетворения которой зависит </a:t>
            </a:r>
            <a:r>
              <a:rPr lang="ru-RU" sz="9600" dirty="0" smtClean="0">
                <a:solidFill>
                  <a:srgbClr val="002060"/>
                </a:solidFill>
                <a:latin typeface="Comic Sans MS" pitchFamily="66" charset="0"/>
              </a:rPr>
              <a:t>здоровье, физическое </a:t>
            </a:r>
            <a:r>
              <a:rPr lang="ru-RU" sz="9600" dirty="0">
                <a:solidFill>
                  <a:srgbClr val="002060"/>
                </a:solidFill>
                <a:latin typeface="Comic Sans MS" pitchFamily="66" charset="0"/>
              </a:rPr>
              <a:t>и общее </a:t>
            </a:r>
            <a:r>
              <a:rPr lang="ru-RU" sz="9600" dirty="0" smtClean="0">
                <a:solidFill>
                  <a:srgbClr val="002060"/>
                </a:solidFill>
                <a:latin typeface="Comic Sans MS" pitchFamily="66" charset="0"/>
              </a:rPr>
              <a:t>развитие.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Comic Sans MS" pitchFamily="66" charset="0"/>
              </a:rPr>
            </a:br>
            <a:endParaRPr lang="ru-RU" sz="3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Picture 2" descr="G:\kids_sport_travel\sport_swimm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373" y="4074892"/>
            <a:ext cx="4674096" cy="2644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71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85786" y="357166"/>
            <a:ext cx="2924398" cy="714380"/>
          </a:xfrm>
        </p:spPr>
        <p:txBody>
          <a:bodyPr/>
          <a:lstStyle/>
          <a:p>
            <a:r>
              <a:rPr lang="ru-RU" sz="2800" dirty="0" smtClean="0">
                <a:latin typeface="Comic Sans MS" pitchFamily="66" charset="0"/>
              </a:rPr>
              <a:t>Дыхательные упражнения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1267" name="Picture 3" descr="G:\Бассейн Колокольчик 27.11.2013\IMG_58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1019" y="1400175"/>
            <a:ext cx="2304000" cy="3072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Бассейн Колокольчик 27.11.2013\IMG_58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5720" y="2294910"/>
            <a:ext cx="5688000" cy="42659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08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Вывод: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08720"/>
            <a:ext cx="8856984" cy="568863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    </a:t>
            </a:r>
            <a:endParaRPr lang="ru-RU" sz="1800" b="1" dirty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    Таким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образом, 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созданные в ДОУ условия,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разработанный 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двигательный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режим обеспечил </a:t>
            </a: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повышение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физических навыков дошкольника, способствовал закаливанию организма ребенка, направленному на хорошее сопротивление простудным и инфекционным заболеваниям.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omic Sans MS" pitchFamily="66" charset="0"/>
              </a:rPr>
              <a:t>       Нет </a:t>
            </a:r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</a:rPr>
              <a:t>задачи важнее и вместе с тем сложнее, чем вырастить здорового человека. Воспитание здорового ребёнка, сохранение и укрепление его здоровья – главная задача нашего общества.</a:t>
            </a: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4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 descr="G:\Бассейн Колокольчик 27.11.2013\IMG_59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26920" y="731996"/>
            <a:ext cx="6120000" cy="4590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07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9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5" y="1581224"/>
            <a:ext cx="5286413" cy="398127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714752"/>
            <a:ext cx="4143403" cy="285752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Спасибо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за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внимание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МДОУ № 29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2015 г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23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23832" y="75724"/>
            <a:ext cx="7568647" cy="657537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36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Двигательная                  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активность зависит: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§"/>
            </a:pPr>
            <a:r>
              <a:rPr lang="ru-RU" sz="2300" dirty="0" smtClean="0">
                <a:solidFill>
                  <a:srgbClr val="002060"/>
                </a:solidFill>
                <a:latin typeface="Comic Sans MS" pitchFamily="66" charset="0"/>
              </a:rPr>
              <a:t>  от организации физического воспитания детей;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2300" dirty="0" smtClean="0">
                <a:solidFill>
                  <a:srgbClr val="002060"/>
                </a:solidFill>
                <a:latin typeface="Comic Sans MS" pitchFamily="66" charset="0"/>
              </a:rPr>
              <a:t>  от уровня их двигательной подготовленности;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2300" dirty="0" smtClean="0">
                <a:solidFill>
                  <a:srgbClr val="002060"/>
                </a:solidFill>
                <a:latin typeface="Comic Sans MS" pitchFamily="66" charset="0"/>
              </a:rPr>
              <a:t>  от условий жизни;</a:t>
            </a:r>
          </a:p>
          <a:p>
            <a:pPr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2300" dirty="0" smtClean="0">
                <a:solidFill>
                  <a:srgbClr val="002060"/>
                </a:solidFill>
                <a:latin typeface="Comic Sans MS" pitchFamily="66" charset="0"/>
              </a:rPr>
              <a:t>  от индивидуальных особенностей (телосложения и функциональных </a:t>
            </a:r>
          </a:p>
          <a:p>
            <a:pPr marL="45720" indent="0">
              <a:lnSpc>
                <a:spcPct val="170000"/>
              </a:lnSpc>
              <a:spcBef>
                <a:spcPts val="0"/>
              </a:spcBef>
              <a:buClrTx/>
              <a:buNone/>
            </a:pPr>
            <a:r>
              <a:rPr lang="ru-RU" sz="2300" dirty="0" smtClean="0">
                <a:solidFill>
                  <a:srgbClr val="002060"/>
                </a:solidFill>
                <a:latin typeface="Comic Sans MS" pitchFamily="66" charset="0"/>
              </a:rPr>
              <a:t>возможностей растущего организма).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300" dirty="0" smtClean="0">
                <a:solidFill>
                  <a:srgbClr val="002060"/>
                </a:solidFill>
                <a:latin typeface="Comic Sans MS" pitchFamily="66" charset="0"/>
              </a:rPr>
              <a:t>     </a:t>
            </a:r>
            <a:endParaRPr lang="ru-RU" sz="23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" name="Picture 2" descr="G:\kids_sport_travel\sport_gimnastic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2977"/>
            <a:ext cx="2411760" cy="3576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kids_sport_travel\sport_basketball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3"/>
            <a:ext cx="2952328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97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06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Задачи организации двигательной активности:</a:t>
            </a:r>
            <a:endParaRPr lang="ru-RU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836712"/>
            <a:ext cx="8229600" cy="5904655"/>
          </a:xfrm>
        </p:spPr>
        <p:txBody>
          <a:bodyPr>
            <a:normAutofit fontScale="47500" lnSpcReduction="20000"/>
          </a:bodyPr>
          <a:lstStyle/>
          <a:p>
            <a:pPr lvl="0"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о</a:t>
            </a: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храна и укрепление здоровья детей;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формировать жизненно необходимые двигательные умения </a:t>
            </a: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и </a:t>
            </a: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навыки </a:t>
            </a: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ребенка в соответствии с его индивидуальными особенностями, </a:t>
            </a: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развивать физические качества;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создавать условия </a:t>
            </a: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для реализации потребности детей в двигательной </a:t>
            </a: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активности;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воспитывать потребность </a:t>
            </a: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в здоровом образе </a:t>
            </a: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жизни;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обеспечить </a:t>
            </a: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физическое и психическое благополучие </a:t>
            </a: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дошкольников;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повышать </a:t>
            </a: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компетентность родителей в вопросах организации оздоровительной </a:t>
            </a: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работы;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ru-RU" sz="3800" b="1" dirty="0" smtClean="0">
                <a:solidFill>
                  <a:srgbClr val="002060"/>
                </a:solidFill>
                <a:latin typeface="Comic Sans MS" pitchFamily="66" charset="0"/>
              </a:rPr>
              <a:t>привлекать </a:t>
            </a:r>
            <a:r>
              <a:rPr lang="ru-RU" sz="3800" b="1" dirty="0">
                <a:solidFill>
                  <a:srgbClr val="002060"/>
                </a:solidFill>
                <a:latin typeface="Comic Sans MS" pitchFamily="66" charset="0"/>
              </a:rPr>
              <a:t>семьи к участию в воспитательном процессе, изготовлению нестандартного оборудования.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7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Фото\WP_20131120_11_22_13_Pro__highr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7564" y="548680"/>
            <a:ext cx="7776864" cy="5832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5069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96342"/>
            <a:ext cx="3312367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Comic Sans MS" pitchFamily="66" charset="0"/>
              </a:rPr>
              <a:t>Занятия младшей группы с инструктором на воде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41081" y="52325"/>
            <a:ext cx="8377594" cy="6552728"/>
            <a:chOff x="341081" y="52325"/>
            <a:chExt cx="8377594" cy="6552728"/>
          </a:xfrm>
        </p:grpSpPr>
        <p:pic>
          <p:nvPicPr>
            <p:cNvPr id="3074" name="Picture 2" descr="C:\Users\User\Desktop\работа\работа\Бассейн1\100CANON\IMG_507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804129" y="52325"/>
              <a:ext cx="4914546" cy="6552728"/>
            </a:xfrm>
            <a:prstGeom prst="rect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235">
              <a:off x="341081" y="2284643"/>
              <a:ext cx="3190681" cy="4151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5913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работа\работа\Бассейн1\100CANON\IMG_502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44004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03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инструктор\работа\Бассейн1\день нептуна2011\PICT00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 rot="20217407">
            <a:off x="376697" y="1373298"/>
            <a:ext cx="3824634" cy="28684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47585"/>
            <a:ext cx="2520280" cy="2892338"/>
          </a:xfrm>
          <a:prstGeom prst="rect">
            <a:avLst/>
          </a:prstGeom>
        </p:spPr>
      </p:pic>
      <p:pic>
        <p:nvPicPr>
          <p:cNvPr id="6148" name="Picture 4" descr="C:\Users\User\Desktop\работа\работа\Бассейн1\День Нептуна2012\DSC045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071792" flipH="1">
            <a:off x="5002401" y="289673"/>
            <a:ext cx="3592176" cy="47895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802" r="73387"/>
          <a:stretch/>
        </p:blipFill>
        <p:spPr>
          <a:xfrm>
            <a:off x="7236296" y="5468008"/>
            <a:ext cx="1706602" cy="1389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085" t="67264" b="8657"/>
          <a:stretch/>
        </p:blipFill>
        <p:spPr>
          <a:xfrm>
            <a:off x="179512" y="5517232"/>
            <a:ext cx="1584176" cy="1226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66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4429132"/>
            <a:ext cx="6707801" cy="127141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Элементы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аквааэробики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Содержимое 4" descr="IMG_036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214437"/>
            <a:ext cx="3996000" cy="2997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Содержимое 5" descr="20140124_103744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214437"/>
            <a:ext cx="3960000" cy="297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1188</TotalTime>
  <Words>314</Words>
  <Application>Microsoft Office PowerPoint</Application>
  <PresentationFormat>Экран (4:3)</PresentationFormat>
  <Paragraphs>53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МДОУ   детский сад № 29 г. Комсомольск–на-Амуре</vt:lpstr>
      <vt:lpstr> Двигательная активность  </vt:lpstr>
      <vt:lpstr>Слайд 3</vt:lpstr>
      <vt:lpstr>Задачи организации двигательной активности:</vt:lpstr>
      <vt:lpstr>Слайд 5</vt:lpstr>
      <vt:lpstr>Занятия младшей группы с инструктором на воде</vt:lpstr>
      <vt:lpstr>Слайд 7</vt:lpstr>
      <vt:lpstr>Слайд 8</vt:lpstr>
      <vt:lpstr>Элементы аквааэробики</vt:lpstr>
      <vt:lpstr>Слайд 10</vt:lpstr>
      <vt:lpstr>                                                  Бассейн оснащён оборудованием, необходимым для занятий </vt:lpstr>
      <vt:lpstr>Слайд 12</vt:lpstr>
      <vt:lpstr>Слайд 13</vt:lpstr>
      <vt:lpstr>Слайд 14</vt:lpstr>
      <vt:lpstr>Игровые занятия в бассейне. </vt:lpstr>
      <vt:lpstr>Слайд 16</vt:lpstr>
      <vt:lpstr>Оздоровительные мероприятия</vt:lpstr>
      <vt:lpstr>Игра «Дельфин»</vt:lpstr>
      <vt:lpstr>Слайд 19</vt:lpstr>
      <vt:lpstr>Слайд 20</vt:lpstr>
      <vt:lpstr>Вывод:</vt:lpstr>
      <vt:lpstr> </vt:lpstr>
      <vt:lpstr>Спасибо  за внимание МДОУ № 29 2015 г.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 ДОУ центр развития ребёнка – детский сад № 137</dc:title>
  <dc:creator>User</dc:creator>
  <cp:lastModifiedBy>Алексей</cp:lastModifiedBy>
  <cp:revision>92</cp:revision>
  <dcterms:created xsi:type="dcterms:W3CDTF">2013-12-08T02:37:22Z</dcterms:created>
  <dcterms:modified xsi:type="dcterms:W3CDTF">2015-01-30T09:27:34Z</dcterms:modified>
</cp:coreProperties>
</file>